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76" r:id="rId3"/>
    <p:sldMasterId id="2147483694" r:id="rId4"/>
    <p:sldMasterId id="2147483696" r:id="rId5"/>
    <p:sldMasterId id="2147483700" r:id="rId6"/>
    <p:sldMasterId id="2147483718" r:id="rId7"/>
  </p:sldMasterIdLst>
  <p:notesMasterIdLst>
    <p:notesMasterId r:id="rId86"/>
  </p:notesMasterIdLst>
  <p:sldIdLst>
    <p:sldId id="420" r:id="rId8"/>
    <p:sldId id="305" r:id="rId9"/>
    <p:sldId id="310" r:id="rId10"/>
    <p:sldId id="311" r:id="rId11"/>
    <p:sldId id="312" r:id="rId12"/>
    <p:sldId id="313" r:id="rId13"/>
    <p:sldId id="315" r:id="rId14"/>
    <p:sldId id="348" r:id="rId15"/>
    <p:sldId id="314" r:id="rId16"/>
    <p:sldId id="299" r:id="rId17"/>
    <p:sldId id="421" r:id="rId18"/>
    <p:sldId id="343" r:id="rId19"/>
    <p:sldId id="309" r:id="rId20"/>
    <p:sldId id="298" r:id="rId21"/>
    <p:sldId id="288" r:id="rId22"/>
    <p:sldId id="291" r:id="rId23"/>
    <p:sldId id="262" r:id="rId24"/>
    <p:sldId id="316" r:id="rId25"/>
    <p:sldId id="350" r:id="rId26"/>
    <p:sldId id="425" r:id="rId27"/>
    <p:sldId id="263" r:id="rId28"/>
    <p:sldId id="259" r:id="rId29"/>
    <p:sldId id="260" r:id="rId30"/>
    <p:sldId id="292" r:id="rId31"/>
    <p:sldId id="344" r:id="rId32"/>
    <p:sldId id="351" r:id="rId33"/>
    <p:sldId id="265" r:id="rId34"/>
    <p:sldId id="352" r:id="rId35"/>
    <p:sldId id="264" r:id="rId36"/>
    <p:sldId id="317" r:id="rId37"/>
    <p:sldId id="401" r:id="rId38"/>
    <p:sldId id="297" r:id="rId39"/>
    <p:sldId id="424" r:id="rId40"/>
    <p:sldId id="423" r:id="rId41"/>
    <p:sldId id="422" r:id="rId42"/>
    <p:sldId id="321" r:id="rId43"/>
    <p:sldId id="345" r:id="rId44"/>
    <p:sldId id="323" r:id="rId45"/>
    <p:sldId id="347" r:id="rId46"/>
    <p:sldId id="258" r:id="rId47"/>
    <p:sldId id="346" r:id="rId48"/>
    <p:sldId id="266" r:id="rId49"/>
    <p:sldId id="271" r:id="rId50"/>
    <p:sldId id="301" r:id="rId51"/>
    <p:sldId id="303" r:id="rId52"/>
    <p:sldId id="354" r:id="rId53"/>
    <p:sldId id="357" r:id="rId54"/>
    <p:sldId id="356" r:id="rId55"/>
    <p:sldId id="355" r:id="rId56"/>
    <p:sldId id="304" r:id="rId57"/>
    <p:sldId id="358" r:id="rId58"/>
    <p:sldId id="272" r:id="rId59"/>
    <p:sldId id="353" r:id="rId60"/>
    <p:sldId id="273" r:id="rId61"/>
    <p:sldId id="293" r:id="rId62"/>
    <p:sldId id="306" r:id="rId63"/>
    <p:sldId id="325" r:id="rId64"/>
    <p:sldId id="270" r:id="rId65"/>
    <p:sldId id="329" r:id="rId66"/>
    <p:sldId id="276" r:id="rId67"/>
    <p:sldId id="328" r:id="rId68"/>
    <p:sldId id="330" r:id="rId69"/>
    <p:sldId id="331" r:id="rId70"/>
    <p:sldId id="332" r:id="rId71"/>
    <p:sldId id="333" r:id="rId72"/>
    <p:sldId id="334" r:id="rId73"/>
    <p:sldId id="335" r:id="rId74"/>
    <p:sldId id="336" r:id="rId75"/>
    <p:sldId id="337" r:id="rId76"/>
    <p:sldId id="326" r:id="rId77"/>
    <p:sldId id="338" r:id="rId78"/>
    <p:sldId id="339" r:id="rId79"/>
    <p:sldId id="340" r:id="rId80"/>
    <p:sldId id="359" r:id="rId81"/>
    <p:sldId id="280" r:id="rId82"/>
    <p:sldId id="341" r:id="rId83"/>
    <p:sldId id="281" r:id="rId84"/>
    <p:sldId id="342" r:id="rId8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5D6C6"/>
    <a:srgbClr val="FF40FF"/>
    <a:srgbClr val="FA9A85"/>
    <a:srgbClr val="4B85BC"/>
    <a:srgbClr val="CE5B78"/>
    <a:srgbClr val="FFFFFF"/>
    <a:srgbClr val="000000"/>
    <a:srgbClr val="CA6217"/>
    <a:srgbClr val="F72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4"/>
    <p:restoredTop sz="72115"/>
  </p:normalViewPr>
  <p:slideViewPr>
    <p:cSldViewPr snapToGrid="0" snapToObjects="1" showGuides="1">
      <p:cViewPr varScale="1">
        <p:scale>
          <a:sx n="85" d="100"/>
          <a:sy n="85" d="100"/>
        </p:scale>
        <p:origin x="1416" y="168"/>
      </p:cViewPr>
      <p:guideLst>
        <p:guide orient="horz" pos="2160"/>
        <p:guide pos="3840"/>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theme" Target="theme/theme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presProps" Target="pres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36DD39-AA61-BE4F-AFC6-1DE151CA2ED0}" type="doc">
      <dgm:prSet loTypeId="urn:microsoft.com/office/officeart/2005/8/layout/hierarchy1" loCatId="relationship" qsTypeId="urn:microsoft.com/office/officeart/2005/8/quickstyle/simple1" qsCatId="simple" csTypeId="urn:microsoft.com/office/officeart/2005/8/colors/colorful1" csCatId="colorful" phldr="1"/>
      <dgm:spPr/>
      <dgm:t>
        <a:bodyPr/>
        <a:lstStyle/>
        <a:p>
          <a:endParaRPr lang="en-US"/>
        </a:p>
      </dgm:t>
    </dgm:pt>
    <dgm:pt modelId="{8BA63C5B-175E-E740-B0BF-57904F597C0D}">
      <dgm:prSet phldrT="[Text]"/>
      <dgm:spPr/>
      <dgm:t>
        <a:bodyPr/>
        <a:lstStyle/>
        <a:p>
          <a:r>
            <a:rPr lang="en-US" dirty="0" err="1"/>
            <a:t>DIffraction</a:t>
          </a:r>
          <a:endParaRPr lang="en-US" dirty="0"/>
        </a:p>
      </dgm:t>
    </dgm:pt>
    <dgm:pt modelId="{9E1BF3EA-CC4D-984E-910E-BCF38FC02807}" type="parTrans" cxnId="{A8837F72-485D-674F-BC2C-E8EAC5EE154C}">
      <dgm:prSet/>
      <dgm:spPr/>
      <dgm:t>
        <a:bodyPr/>
        <a:lstStyle/>
        <a:p>
          <a:endParaRPr lang="en-US"/>
        </a:p>
      </dgm:t>
    </dgm:pt>
    <dgm:pt modelId="{25060B78-AD47-2B47-981C-2908DB4A633E}" type="sibTrans" cxnId="{A8837F72-485D-674F-BC2C-E8EAC5EE154C}">
      <dgm:prSet/>
      <dgm:spPr/>
      <dgm:t>
        <a:bodyPr/>
        <a:lstStyle/>
        <a:p>
          <a:endParaRPr lang="en-US"/>
        </a:p>
      </dgm:t>
    </dgm:pt>
    <dgm:pt modelId="{806CADCB-E838-D24E-BD8D-F9C226589644}">
      <dgm:prSet phldrT="[Text]"/>
      <dgm:spPr/>
      <dgm:t>
        <a:bodyPr/>
        <a:lstStyle/>
        <a:p>
          <a:r>
            <a:rPr lang="en-US" dirty="0"/>
            <a:t>Neutron</a:t>
          </a:r>
        </a:p>
      </dgm:t>
    </dgm:pt>
    <dgm:pt modelId="{E1FC0A10-08F8-194E-8F2E-D696449BD0D7}" type="parTrans" cxnId="{AE0E1105-147C-6447-92C6-0EDAF6D16D46}">
      <dgm:prSet/>
      <dgm:spPr/>
      <dgm:t>
        <a:bodyPr/>
        <a:lstStyle/>
        <a:p>
          <a:endParaRPr lang="en-US"/>
        </a:p>
      </dgm:t>
    </dgm:pt>
    <dgm:pt modelId="{85B6BD15-6604-964C-B22C-C8C42A6E5E6F}" type="sibTrans" cxnId="{AE0E1105-147C-6447-92C6-0EDAF6D16D46}">
      <dgm:prSet/>
      <dgm:spPr/>
      <dgm:t>
        <a:bodyPr/>
        <a:lstStyle/>
        <a:p>
          <a:endParaRPr lang="en-US"/>
        </a:p>
      </dgm:t>
    </dgm:pt>
    <dgm:pt modelId="{5627A993-7830-3F45-A29F-5EB863AB0E1F}">
      <dgm:prSet phldrT="[Text]"/>
      <dgm:spPr/>
      <dgm:t>
        <a:bodyPr/>
        <a:lstStyle/>
        <a:p>
          <a:r>
            <a:rPr lang="en-US" dirty="0"/>
            <a:t>Spallation source</a:t>
          </a:r>
        </a:p>
        <a:p>
          <a:r>
            <a:rPr lang="en-US" dirty="0"/>
            <a:t>T.O.F</a:t>
          </a:r>
        </a:p>
      </dgm:t>
    </dgm:pt>
    <dgm:pt modelId="{274A18B7-6BC2-5541-B87C-16B5E8C3280D}" type="parTrans" cxnId="{23A1E0B8-5293-3744-A6C0-CE2F4A804DE3}">
      <dgm:prSet/>
      <dgm:spPr/>
      <dgm:t>
        <a:bodyPr/>
        <a:lstStyle/>
        <a:p>
          <a:endParaRPr lang="en-US"/>
        </a:p>
      </dgm:t>
    </dgm:pt>
    <dgm:pt modelId="{5960A442-8BA2-A34D-8D9A-95B635EDCDF0}" type="sibTrans" cxnId="{23A1E0B8-5293-3744-A6C0-CE2F4A804DE3}">
      <dgm:prSet/>
      <dgm:spPr/>
      <dgm:t>
        <a:bodyPr/>
        <a:lstStyle/>
        <a:p>
          <a:endParaRPr lang="en-US"/>
        </a:p>
      </dgm:t>
    </dgm:pt>
    <dgm:pt modelId="{BB37D2A9-B996-E444-965F-60BB59939144}">
      <dgm:prSet phldrT="[Text]"/>
      <dgm:spPr/>
      <dgm:t>
        <a:bodyPr/>
        <a:lstStyle/>
        <a:p>
          <a:r>
            <a:rPr lang="en-US" dirty="0"/>
            <a:t>Continuous source </a:t>
          </a:r>
        </a:p>
      </dgm:t>
    </dgm:pt>
    <dgm:pt modelId="{A1C7D30A-83A8-964D-B666-49F71B41C37B}" type="parTrans" cxnId="{20AA42B6-A14E-864C-961B-74585393B878}">
      <dgm:prSet/>
      <dgm:spPr/>
      <dgm:t>
        <a:bodyPr/>
        <a:lstStyle/>
        <a:p>
          <a:endParaRPr lang="en-US"/>
        </a:p>
      </dgm:t>
    </dgm:pt>
    <dgm:pt modelId="{AC6717E7-18C5-604C-AE7B-7D8F3C350074}" type="sibTrans" cxnId="{20AA42B6-A14E-864C-961B-74585393B878}">
      <dgm:prSet/>
      <dgm:spPr/>
      <dgm:t>
        <a:bodyPr/>
        <a:lstStyle/>
        <a:p>
          <a:endParaRPr lang="en-US"/>
        </a:p>
      </dgm:t>
    </dgm:pt>
    <dgm:pt modelId="{2F0A1772-5570-9643-ADB0-D36F8C2AD61D}">
      <dgm:prSet phldrT="[Text]"/>
      <dgm:spPr/>
      <dgm:t>
        <a:bodyPr/>
        <a:lstStyle/>
        <a:p>
          <a:r>
            <a:rPr lang="en-US" dirty="0"/>
            <a:t>X-ray</a:t>
          </a:r>
        </a:p>
      </dgm:t>
    </dgm:pt>
    <dgm:pt modelId="{5D20FA28-807E-D144-A1BC-E262EFA110AA}" type="parTrans" cxnId="{43356CE7-CCD0-3846-896E-F92AE20B17A6}">
      <dgm:prSet/>
      <dgm:spPr/>
      <dgm:t>
        <a:bodyPr/>
        <a:lstStyle/>
        <a:p>
          <a:endParaRPr lang="en-US"/>
        </a:p>
      </dgm:t>
    </dgm:pt>
    <dgm:pt modelId="{4A317F5B-E775-5D47-8800-BA63E1653D43}" type="sibTrans" cxnId="{43356CE7-CCD0-3846-896E-F92AE20B17A6}">
      <dgm:prSet/>
      <dgm:spPr/>
      <dgm:t>
        <a:bodyPr/>
        <a:lstStyle/>
        <a:p>
          <a:endParaRPr lang="en-US"/>
        </a:p>
      </dgm:t>
    </dgm:pt>
    <dgm:pt modelId="{86D97B4F-320B-A64D-8721-170CA1B9FC60}">
      <dgm:prSet phldrT="[Text]"/>
      <dgm:spPr/>
      <dgm:t>
        <a:bodyPr/>
        <a:lstStyle/>
        <a:p>
          <a:r>
            <a:rPr lang="en-US" dirty="0"/>
            <a:t>Monochromatic beam </a:t>
          </a:r>
        </a:p>
      </dgm:t>
    </dgm:pt>
    <dgm:pt modelId="{CC3D6C69-FC79-D142-AEF1-C9D117E16188}" type="parTrans" cxnId="{95E94B63-74FF-C940-B7D9-4E1D93A54202}">
      <dgm:prSet/>
      <dgm:spPr/>
      <dgm:t>
        <a:bodyPr/>
        <a:lstStyle/>
        <a:p>
          <a:endParaRPr lang="en-US"/>
        </a:p>
      </dgm:t>
    </dgm:pt>
    <dgm:pt modelId="{8355CB77-E280-DC45-AB68-52ACA5B1FCF4}" type="sibTrans" cxnId="{95E94B63-74FF-C940-B7D9-4E1D93A54202}">
      <dgm:prSet/>
      <dgm:spPr/>
      <dgm:t>
        <a:bodyPr/>
        <a:lstStyle/>
        <a:p>
          <a:endParaRPr lang="en-US"/>
        </a:p>
      </dgm:t>
    </dgm:pt>
    <dgm:pt modelId="{00C33689-7569-7B40-930A-A87705B45546}">
      <dgm:prSet/>
      <dgm:spPr/>
      <dgm:t>
        <a:bodyPr/>
        <a:lstStyle/>
        <a:p>
          <a:r>
            <a:rPr lang="en-US" dirty="0"/>
            <a:t>Laue</a:t>
          </a:r>
        </a:p>
      </dgm:t>
    </dgm:pt>
    <dgm:pt modelId="{DEA0AF60-7844-1A4F-A894-F007B2ED4F99}" type="parTrans" cxnId="{E16D70CF-12D0-844D-8A86-53CB0FC73A7A}">
      <dgm:prSet/>
      <dgm:spPr/>
      <dgm:t>
        <a:bodyPr/>
        <a:lstStyle/>
        <a:p>
          <a:endParaRPr lang="en-US"/>
        </a:p>
      </dgm:t>
    </dgm:pt>
    <dgm:pt modelId="{83DAB8DB-9F8E-2343-9FB1-2478B2CE55C5}" type="sibTrans" cxnId="{E16D70CF-12D0-844D-8A86-53CB0FC73A7A}">
      <dgm:prSet/>
      <dgm:spPr/>
      <dgm:t>
        <a:bodyPr/>
        <a:lstStyle/>
        <a:p>
          <a:endParaRPr lang="en-US"/>
        </a:p>
      </dgm:t>
    </dgm:pt>
    <dgm:pt modelId="{A29D2A9C-03A2-824C-A3D5-CBD1413119F9}" type="pres">
      <dgm:prSet presAssocID="{4F36DD39-AA61-BE4F-AFC6-1DE151CA2ED0}" presName="hierChild1" presStyleCnt="0">
        <dgm:presLayoutVars>
          <dgm:chPref val="1"/>
          <dgm:dir/>
          <dgm:animOne val="branch"/>
          <dgm:animLvl val="lvl"/>
          <dgm:resizeHandles/>
        </dgm:presLayoutVars>
      </dgm:prSet>
      <dgm:spPr/>
    </dgm:pt>
    <dgm:pt modelId="{30648C9A-A64A-CB48-8583-11E6E17B6E8D}" type="pres">
      <dgm:prSet presAssocID="{8BA63C5B-175E-E740-B0BF-57904F597C0D}" presName="hierRoot1" presStyleCnt="0"/>
      <dgm:spPr/>
    </dgm:pt>
    <dgm:pt modelId="{A6BD36C2-10FE-7B47-B71E-EB7ABF3E5899}" type="pres">
      <dgm:prSet presAssocID="{8BA63C5B-175E-E740-B0BF-57904F597C0D}" presName="composite" presStyleCnt="0"/>
      <dgm:spPr/>
    </dgm:pt>
    <dgm:pt modelId="{5821B18F-B111-C64F-B846-E3D26236E352}" type="pres">
      <dgm:prSet presAssocID="{8BA63C5B-175E-E740-B0BF-57904F597C0D}" presName="background" presStyleLbl="node0" presStyleIdx="0" presStyleCnt="1"/>
      <dgm:spPr/>
    </dgm:pt>
    <dgm:pt modelId="{67C5D19C-4321-E14C-9FA4-C5276356EA76}" type="pres">
      <dgm:prSet presAssocID="{8BA63C5B-175E-E740-B0BF-57904F597C0D}" presName="text" presStyleLbl="fgAcc0" presStyleIdx="0" presStyleCnt="1">
        <dgm:presLayoutVars>
          <dgm:chPref val="3"/>
        </dgm:presLayoutVars>
      </dgm:prSet>
      <dgm:spPr/>
    </dgm:pt>
    <dgm:pt modelId="{D3825965-72F0-7A46-83A9-48A44E04BF9C}" type="pres">
      <dgm:prSet presAssocID="{8BA63C5B-175E-E740-B0BF-57904F597C0D}" presName="hierChild2" presStyleCnt="0"/>
      <dgm:spPr/>
    </dgm:pt>
    <dgm:pt modelId="{999BA7C2-C08C-994A-87C6-75D7B8157BA6}" type="pres">
      <dgm:prSet presAssocID="{E1FC0A10-08F8-194E-8F2E-D696449BD0D7}" presName="Name10" presStyleLbl="parChTrans1D2" presStyleIdx="0" presStyleCnt="2"/>
      <dgm:spPr/>
    </dgm:pt>
    <dgm:pt modelId="{B487DDCA-1913-4A46-B5CB-BBD6AC53188D}" type="pres">
      <dgm:prSet presAssocID="{806CADCB-E838-D24E-BD8D-F9C226589644}" presName="hierRoot2" presStyleCnt="0"/>
      <dgm:spPr/>
    </dgm:pt>
    <dgm:pt modelId="{5B754474-C330-3E40-B712-647462471DBA}" type="pres">
      <dgm:prSet presAssocID="{806CADCB-E838-D24E-BD8D-F9C226589644}" presName="composite2" presStyleCnt="0"/>
      <dgm:spPr/>
    </dgm:pt>
    <dgm:pt modelId="{9184D01A-2633-C742-8B58-5AEC5E3AAED9}" type="pres">
      <dgm:prSet presAssocID="{806CADCB-E838-D24E-BD8D-F9C226589644}" presName="background2" presStyleLbl="node2" presStyleIdx="0" presStyleCnt="2"/>
      <dgm:spPr/>
    </dgm:pt>
    <dgm:pt modelId="{D5DD646B-F40C-8F44-91EA-C4023EDA7CEE}" type="pres">
      <dgm:prSet presAssocID="{806CADCB-E838-D24E-BD8D-F9C226589644}" presName="text2" presStyleLbl="fgAcc2" presStyleIdx="0" presStyleCnt="2">
        <dgm:presLayoutVars>
          <dgm:chPref val="3"/>
        </dgm:presLayoutVars>
      </dgm:prSet>
      <dgm:spPr/>
    </dgm:pt>
    <dgm:pt modelId="{15A6466F-B20C-2940-AE74-1C53654A62B5}" type="pres">
      <dgm:prSet presAssocID="{806CADCB-E838-D24E-BD8D-F9C226589644}" presName="hierChild3" presStyleCnt="0"/>
      <dgm:spPr/>
    </dgm:pt>
    <dgm:pt modelId="{3116D35D-43C1-A245-8712-0BEDECADA2BD}" type="pres">
      <dgm:prSet presAssocID="{274A18B7-6BC2-5541-B87C-16B5E8C3280D}" presName="Name17" presStyleLbl="parChTrans1D3" presStyleIdx="0" presStyleCnt="4"/>
      <dgm:spPr/>
    </dgm:pt>
    <dgm:pt modelId="{C2B4E24E-2D55-934E-AD8B-308C69DB3D06}" type="pres">
      <dgm:prSet presAssocID="{5627A993-7830-3F45-A29F-5EB863AB0E1F}" presName="hierRoot3" presStyleCnt="0"/>
      <dgm:spPr/>
    </dgm:pt>
    <dgm:pt modelId="{82102055-8DC1-7F47-944D-8B39EA85C24A}" type="pres">
      <dgm:prSet presAssocID="{5627A993-7830-3F45-A29F-5EB863AB0E1F}" presName="composite3" presStyleCnt="0"/>
      <dgm:spPr/>
    </dgm:pt>
    <dgm:pt modelId="{CC3C70E4-D8ED-B445-BCC1-19544C73B59B}" type="pres">
      <dgm:prSet presAssocID="{5627A993-7830-3F45-A29F-5EB863AB0E1F}" presName="background3" presStyleLbl="node3" presStyleIdx="0" presStyleCnt="4"/>
      <dgm:spPr/>
    </dgm:pt>
    <dgm:pt modelId="{A33E60ED-DF05-814C-A64D-E43496D2CAA7}" type="pres">
      <dgm:prSet presAssocID="{5627A993-7830-3F45-A29F-5EB863AB0E1F}" presName="text3" presStyleLbl="fgAcc3" presStyleIdx="0" presStyleCnt="4">
        <dgm:presLayoutVars>
          <dgm:chPref val="3"/>
        </dgm:presLayoutVars>
      </dgm:prSet>
      <dgm:spPr/>
    </dgm:pt>
    <dgm:pt modelId="{C5E451A1-57E8-274D-9F93-6695CA20E309}" type="pres">
      <dgm:prSet presAssocID="{5627A993-7830-3F45-A29F-5EB863AB0E1F}" presName="hierChild4" presStyleCnt="0"/>
      <dgm:spPr/>
    </dgm:pt>
    <dgm:pt modelId="{87EADD0C-1D03-5E48-A6C4-54A93E2D1A42}" type="pres">
      <dgm:prSet presAssocID="{A1C7D30A-83A8-964D-B666-49F71B41C37B}" presName="Name17" presStyleLbl="parChTrans1D3" presStyleIdx="1" presStyleCnt="4"/>
      <dgm:spPr/>
    </dgm:pt>
    <dgm:pt modelId="{319FB6AF-D034-0146-BF84-6803305C8C2E}" type="pres">
      <dgm:prSet presAssocID="{BB37D2A9-B996-E444-965F-60BB59939144}" presName="hierRoot3" presStyleCnt="0"/>
      <dgm:spPr/>
    </dgm:pt>
    <dgm:pt modelId="{91A8C427-BA43-D44A-B537-6BCEE2FE3A32}" type="pres">
      <dgm:prSet presAssocID="{BB37D2A9-B996-E444-965F-60BB59939144}" presName="composite3" presStyleCnt="0"/>
      <dgm:spPr/>
    </dgm:pt>
    <dgm:pt modelId="{D79687DB-5F91-9645-8363-FAE6D4B9A26C}" type="pres">
      <dgm:prSet presAssocID="{BB37D2A9-B996-E444-965F-60BB59939144}" presName="background3" presStyleLbl="node3" presStyleIdx="1" presStyleCnt="4"/>
      <dgm:spPr/>
    </dgm:pt>
    <dgm:pt modelId="{ABFA5B8D-45C2-B44E-A365-A38F0B1339F6}" type="pres">
      <dgm:prSet presAssocID="{BB37D2A9-B996-E444-965F-60BB59939144}" presName="text3" presStyleLbl="fgAcc3" presStyleIdx="1" presStyleCnt="4">
        <dgm:presLayoutVars>
          <dgm:chPref val="3"/>
        </dgm:presLayoutVars>
      </dgm:prSet>
      <dgm:spPr/>
    </dgm:pt>
    <dgm:pt modelId="{B9A757CE-A5D6-2941-8F55-A4D613B5A4A3}" type="pres">
      <dgm:prSet presAssocID="{BB37D2A9-B996-E444-965F-60BB59939144}" presName="hierChild4" presStyleCnt="0"/>
      <dgm:spPr/>
    </dgm:pt>
    <dgm:pt modelId="{132110FE-17B7-D445-BA81-34D7C138D335}" type="pres">
      <dgm:prSet presAssocID="{5D20FA28-807E-D144-A1BC-E262EFA110AA}" presName="Name10" presStyleLbl="parChTrans1D2" presStyleIdx="1" presStyleCnt="2"/>
      <dgm:spPr/>
    </dgm:pt>
    <dgm:pt modelId="{7BA92B1C-A812-654E-A721-6A4D0907523E}" type="pres">
      <dgm:prSet presAssocID="{2F0A1772-5570-9643-ADB0-D36F8C2AD61D}" presName="hierRoot2" presStyleCnt="0"/>
      <dgm:spPr/>
    </dgm:pt>
    <dgm:pt modelId="{1D11A099-5140-184C-96F5-A91FECF42903}" type="pres">
      <dgm:prSet presAssocID="{2F0A1772-5570-9643-ADB0-D36F8C2AD61D}" presName="composite2" presStyleCnt="0"/>
      <dgm:spPr/>
    </dgm:pt>
    <dgm:pt modelId="{FEC1B27E-292A-1D4F-876F-137EE44CCD5D}" type="pres">
      <dgm:prSet presAssocID="{2F0A1772-5570-9643-ADB0-D36F8C2AD61D}" presName="background2" presStyleLbl="node2" presStyleIdx="1" presStyleCnt="2"/>
      <dgm:spPr/>
    </dgm:pt>
    <dgm:pt modelId="{0EC973E5-2FA5-F140-BC2E-EA586C59CD47}" type="pres">
      <dgm:prSet presAssocID="{2F0A1772-5570-9643-ADB0-D36F8C2AD61D}" presName="text2" presStyleLbl="fgAcc2" presStyleIdx="1" presStyleCnt="2">
        <dgm:presLayoutVars>
          <dgm:chPref val="3"/>
        </dgm:presLayoutVars>
      </dgm:prSet>
      <dgm:spPr/>
    </dgm:pt>
    <dgm:pt modelId="{7E2BA49B-DBA6-E745-8C0D-B6824A0A6E16}" type="pres">
      <dgm:prSet presAssocID="{2F0A1772-5570-9643-ADB0-D36F8C2AD61D}" presName="hierChild3" presStyleCnt="0"/>
      <dgm:spPr/>
    </dgm:pt>
    <dgm:pt modelId="{90358A22-CCAF-E842-8AC4-B711F81AC0A8}" type="pres">
      <dgm:prSet presAssocID="{CC3D6C69-FC79-D142-AEF1-C9D117E16188}" presName="Name17" presStyleLbl="parChTrans1D3" presStyleIdx="2" presStyleCnt="4"/>
      <dgm:spPr/>
    </dgm:pt>
    <dgm:pt modelId="{A6D6979E-CF39-5E49-9D9D-9FB5FEC2378B}" type="pres">
      <dgm:prSet presAssocID="{86D97B4F-320B-A64D-8721-170CA1B9FC60}" presName="hierRoot3" presStyleCnt="0"/>
      <dgm:spPr/>
    </dgm:pt>
    <dgm:pt modelId="{92D2CE89-E5DF-914D-B915-BD0813225A4B}" type="pres">
      <dgm:prSet presAssocID="{86D97B4F-320B-A64D-8721-170CA1B9FC60}" presName="composite3" presStyleCnt="0"/>
      <dgm:spPr/>
    </dgm:pt>
    <dgm:pt modelId="{220E41BA-A525-744B-B713-317C6637D3A7}" type="pres">
      <dgm:prSet presAssocID="{86D97B4F-320B-A64D-8721-170CA1B9FC60}" presName="background3" presStyleLbl="node3" presStyleIdx="2" presStyleCnt="4"/>
      <dgm:spPr/>
    </dgm:pt>
    <dgm:pt modelId="{B08DD317-1EAB-E44C-8731-D9C90651C7FA}" type="pres">
      <dgm:prSet presAssocID="{86D97B4F-320B-A64D-8721-170CA1B9FC60}" presName="text3" presStyleLbl="fgAcc3" presStyleIdx="2" presStyleCnt="4">
        <dgm:presLayoutVars>
          <dgm:chPref val="3"/>
        </dgm:presLayoutVars>
      </dgm:prSet>
      <dgm:spPr/>
    </dgm:pt>
    <dgm:pt modelId="{C2290D6F-60B3-7443-AF3E-7E34219D4FE4}" type="pres">
      <dgm:prSet presAssocID="{86D97B4F-320B-A64D-8721-170CA1B9FC60}" presName="hierChild4" presStyleCnt="0"/>
      <dgm:spPr/>
    </dgm:pt>
    <dgm:pt modelId="{FE4058CA-BC8A-BC48-B1ED-45B51CDD8D59}" type="pres">
      <dgm:prSet presAssocID="{DEA0AF60-7844-1A4F-A894-F007B2ED4F99}" presName="Name17" presStyleLbl="parChTrans1D3" presStyleIdx="3" presStyleCnt="4"/>
      <dgm:spPr/>
    </dgm:pt>
    <dgm:pt modelId="{24AD9964-47EF-6A4F-8092-AEFCD7DB699C}" type="pres">
      <dgm:prSet presAssocID="{00C33689-7569-7B40-930A-A87705B45546}" presName="hierRoot3" presStyleCnt="0"/>
      <dgm:spPr/>
    </dgm:pt>
    <dgm:pt modelId="{283B2D06-0349-064F-992A-3741ACD3E757}" type="pres">
      <dgm:prSet presAssocID="{00C33689-7569-7B40-930A-A87705B45546}" presName="composite3" presStyleCnt="0"/>
      <dgm:spPr/>
    </dgm:pt>
    <dgm:pt modelId="{5AC152F0-5B77-AC41-AC5C-B0EA98F3DBAA}" type="pres">
      <dgm:prSet presAssocID="{00C33689-7569-7B40-930A-A87705B45546}" presName="background3" presStyleLbl="node3" presStyleIdx="3" presStyleCnt="4"/>
      <dgm:spPr/>
    </dgm:pt>
    <dgm:pt modelId="{D0F0EB2B-2384-144B-A97A-A97C0E05FCB8}" type="pres">
      <dgm:prSet presAssocID="{00C33689-7569-7B40-930A-A87705B45546}" presName="text3" presStyleLbl="fgAcc3" presStyleIdx="3" presStyleCnt="4">
        <dgm:presLayoutVars>
          <dgm:chPref val="3"/>
        </dgm:presLayoutVars>
      </dgm:prSet>
      <dgm:spPr/>
    </dgm:pt>
    <dgm:pt modelId="{A6C18945-35DB-7B42-82FB-F4AAAE97E5EA}" type="pres">
      <dgm:prSet presAssocID="{00C33689-7569-7B40-930A-A87705B45546}" presName="hierChild4" presStyleCnt="0"/>
      <dgm:spPr/>
    </dgm:pt>
  </dgm:ptLst>
  <dgm:cxnLst>
    <dgm:cxn modelId="{09124B03-172D-8443-8B05-C68E00D8E2A1}" type="presOf" srcId="{806CADCB-E838-D24E-BD8D-F9C226589644}" destId="{D5DD646B-F40C-8F44-91EA-C4023EDA7CEE}" srcOrd="0" destOrd="0" presId="urn:microsoft.com/office/officeart/2005/8/layout/hierarchy1"/>
    <dgm:cxn modelId="{AE0E1105-147C-6447-92C6-0EDAF6D16D46}" srcId="{8BA63C5B-175E-E740-B0BF-57904F597C0D}" destId="{806CADCB-E838-D24E-BD8D-F9C226589644}" srcOrd="0" destOrd="0" parTransId="{E1FC0A10-08F8-194E-8F2E-D696449BD0D7}" sibTransId="{85B6BD15-6604-964C-B22C-C8C42A6E5E6F}"/>
    <dgm:cxn modelId="{2F527425-0EAF-4D45-9BD4-1672C4C6CA2A}" type="presOf" srcId="{DEA0AF60-7844-1A4F-A894-F007B2ED4F99}" destId="{FE4058CA-BC8A-BC48-B1ED-45B51CDD8D59}" srcOrd="0" destOrd="0" presId="urn:microsoft.com/office/officeart/2005/8/layout/hierarchy1"/>
    <dgm:cxn modelId="{C0B37D2C-D779-134A-95F2-84654E13797C}" type="presOf" srcId="{5627A993-7830-3F45-A29F-5EB863AB0E1F}" destId="{A33E60ED-DF05-814C-A64D-E43496D2CAA7}" srcOrd="0" destOrd="0" presId="urn:microsoft.com/office/officeart/2005/8/layout/hierarchy1"/>
    <dgm:cxn modelId="{9D55A940-B8B5-9A42-803D-41E75786D53D}" type="presOf" srcId="{86D97B4F-320B-A64D-8721-170CA1B9FC60}" destId="{B08DD317-1EAB-E44C-8731-D9C90651C7FA}" srcOrd="0" destOrd="0" presId="urn:microsoft.com/office/officeart/2005/8/layout/hierarchy1"/>
    <dgm:cxn modelId="{95E94B63-74FF-C940-B7D9-4E1D93A54202}" srcId="{2F0A1772-5570-9643-ADB0-D36F8C2AD61D}" destId="{86D97B4F-320B-A64D-8721-170CA1B9FC60}" srcOrd="0" destOrd="0" parTransId="{CC3D6C69-FC79-D142-AEF1-C9D117E16188}" sibTransId="{8355CB77-E280-DC45-AB68-52ACA5B1FCF4}"/>
    <dgm:cxn modelId="{A8837F72-485D-674F-BC2C-E8EAC5EE154C}" srcId="{4F36DD39-AA61-BE4F-AFC6-1DE151CA2ED0}" destId="{8BA63C5B-175E-E740-B0BF-57904F597C0D}" srcOrd="0" destOrd="0" parTransId="{9E1BF3EA-CC4D-984E-910E-BCF38FC02807}" sibTransId="{25060B78-AD47-2B47-981C-2908DB4A633E}"/>
    <dgm:cxn modelId="{9C4D0976-647B-284A-8187-E4765582D777}" type="presOf" srcId="{A1C7D30A-83A8-964D-B666-49F71B41C37B}" destId="{87EADD0C-1D03-5E48-A6C4-54A93E2D1A42}" srcOrd="0" destOrd="0" presId="urn:microsoft.com/office/officeart/2005/8/layout/hierarchy1"/>
    <dgm:cxn modelId="{79435881-3E67-C548-AC02-9B2B078D93D7}" type="presOf" srcId="{4F36DD39-AA61-BE4F-AFC6-1DE151CA2ED0}" destId="{A29D2A9C-03A2-824C-A3D5-CBD1413119F9}" srcOrd="0" destOrd="0" presId="urn:microsoft.com/office/officeart/2005/8/layout/hierarchy1"/>
    <dgm:cxn modelId="{C3B10696-D2B2-F84E-9CDC-F713807602C4}" type="presOf" srcId="{CC3D6C69-FC79-D142-AEF1-C9D117E16188}" destId="{90358A22-CCAF-E842-8AC4-B711F81AC0A8}" srcOrd="0" destOrd="0" presId="urn:microsoft.com/office/officeart/2005/8/layout/hierarchy1"/>
    <dgm:cxn modelId="{20AA42B6-A14E-864C-961B-74585393B878}" srcId="{806CADCB-E838-D24E-BD8D-F9C226589644}" destId="{BB37D2A9-B996-E444-965F-60BB59939144}" srcOrd="1" destOrd="0" parTransId="{A1C7D30A-83A8-964D-B666-49F71B41C37B}" sibTransId="{AC6717E7-18C5-604C-AE7B-7D8F3C350074}"/>
    <dgm:cxn modelId="{FB8467B7-94EA-FD45-B428-DCED166FA11F}" type="presOf" srcId="{8BA63C5B-175E-E740-B0BF-57904F597C0D}" destId="{67C5D19C-4321-E14C-9FA4-C5276356EA76}" srcOrd="0" destOrd="0" presId="urn:microsoft.com/office/officeart/2005/8/layout/hierarchy1"/>
    <dgm:cxn modelId="{13B797B7-B65B-B847-83B3-DFAD34389808}" type="presOf" srcId="{00C33689-7569-7B40-930A-A87705B45546}" destId="{D0F0EB2B-2384-144B-A97A-A97C0E05FCB8}" srcOrd="0" destOrd="0" presId="urn:microsoft.com/office/officeart/2005/8/layout/hierarchy1"/>
    <dgm:cxn modelId="{23A1E0B8-5293-3744-A6C0-CE2F4A804DE3}" srcId="{806CADCB-E838-D24E-BD8D-F9C226589644}" destId="{5627A993-7830-3F45-A29F-5EB863AB0E1F}" srcOrd="0" destOrd="0" parTransId="{274A18B7-6BC2-5541-B87C-16B5E8C3280D}" sibTransId="{5960A442-8BA2-A34D-8D9A-95B635EDCDF0}"/>
    <dgm:cxn modelId="{9D5E85C8-36E9-A34B-B747-258E6354FD14}" type="presOf" srcId="{E1FC0A10-08F8-194E-8F2E-D696449BD0D7}" destId="{999BA7C2-C08C-994A-87C6-75D7B8157BA6}" srcOrd="0" destOrd="0" presId="urn:microsoft.com/office/officeart/2005/8/layout/hierarchy1"/>
    <dgm:cxn modelId="{57DCE5CA-E853-6744-AFE3-81B9CF47C2EF}" type="presOf" srcId="{5D20FA28-807E-D144-A1BC-E262EFA110AA}" destId="{132110FE-17B7-D445-BA81-34D7C138D335}" srcOrd="0" destOrd="0" presId="urn:microsoft.com/office/officeart/2005/8/layout/hierarchy1"/>
    <dgm:cxn modelId="{E16D70CF-12D0-844D-8A86-53CB0FC73A7A}" srcId="{2F0A1772-5570-9643-ADB0-D36F8C2AD61D}" destId="{00C33689-7569-7B40-930A-A87705B45546}" srcOrd="1" destOrd="0" parTransId="{DEA0AF60-7844-1A4F-A894-F007B2ED4F99}" sibTransId="{83DAB8DB-9F8E-2343-9FB1-2478B2CE55C5}"/>
    <dgm:cxn modelId="{6C6FB7DC-8DFF-D74A-B750-D7846BFCC539}" type="presOf" srcId="{2F0A1772-5570-9643-ADB0-D36F8C2AD61D}" destId="{0EC973E5-2FA5-F140-BC2E-EA586C59CD47}" srcOrd="0" destOrd="0" presId="urn:microsoft.com/office/officeart/2005/8/layout/hierarchy1"/>
    <dgm:cxn modelId="{9B2AE8E0-3F82-704F-B5A8-7A7C3EF02CA5}" type="presOf" srcId="{274A18B7-6BC2-5541-B87C-16B5E8C3280D}" destId="{3116D35D-43C1-A245-8712-0BEDECADA2BD}" srcOrd="0" destOrd="0" presId="urn:microsoft.com/office/officeart/2005/8/layout/hierarchy1"/>
    <dgm:cxn modelId="{43356CE7-CCD0-3846-896E-F92AE20B17A6}" srcId="{8BA63C5B-175E-E740-B0BF-57904F597C0D}" destId="{2F0A1772-5570-9643-ADB0-D36F8C2AD61D}" srcOrd="1" destOrd="0" parTransId="{5D20FA28-807E-D144-A1BC-E262EFA110AA}" sibTransId="{4A317F5B-E775-5D47-8800-BA63E1653D43}"/>
    <dgm:cxn modelId="{AC825FFF-04AF-D64B-A47C-F1B6FA3861B9}" type="presOf" srcId="{BB37D2A9-B996-E444-965F-60BB59939144}" destId="{ABFA5B8D-45C2-B44E-A365-A38F0B1339F6}" srcOrd="0" destOrd="0" presId="urn:microsoft.com/office/officeart/2005/8/layout/hierarchy1"/>
    <dgm:cxn modelId="{3A9D7A0A-AF35-AA40-B69E-3967CCAB5C5D}" type="presParOf" srcId="{A29D2A9C-03A2-824C-A3D5-CBD1413119F9}" destId="{30648C9A-A64A-CB48-8583-11E6E17B6E8D}" srcOrd="0" destOrd="0" presId="urn:microsoft.com/office/officeart/2005/8/layout/hierarchy1"/>
    <dgm:cxn modelId="{FAFA0ECA-91B3-BF45-8E58-5DA5CD97FC2C}" type="presParOf" srcId="{30648C9A-A64A-CB48-8583-11E6E17B6E8D}" destId="{A6BD36C2-10FE-7B47-B71E-EB7ABF3E5899}" srcOrd="0" destOrd="0" presId="urn:microsoft.com/office/officeart/2005/8/layout/hierarchy1"/>
    <dgm:cxn modelId="{0EA907FD-0162-7148-A0FF-588BB8084ED8}" type="presParOf" srcId="{A6BD36C2-10FE-7B47-B71E-EB7ABF3E5899}" destId="{5821B18F-B111-C64F-B846-E3D26236E352}" srcOrd="0" destOrd="0" presId="urn:microsoft.com/office/officeart/2005/8/layout/hierarchy1"/>
    <dgm:cxn modelId="{F23D6AAE-C876-534D-812C-12759E326CBC}" type="presParOf" srcId="{A6BD36C2-10FE-7B47-B71E-EB7ABF3E5899}" destId="{67C5D19C-4321-E14C-9FA4-C5276356EA76}" srcOrd="1" destOrd="0" presId="urn:microsoft.com/office/officeart/2005/8/layout/hierarchy1"/>
    <dgm:cxn modelId="{C397E3B9-1115-1646-9E90-1D2E2C92CBC7}" type="presParOf" srcId="{30648C9A-A64A-CB48-8583-11E6E17B6E8D}" destId="{D3825965-72F0-7A46-83A9-48A44E04BF9C}" srcOrd="1" destOrd="0" presId="urn:microsoft.com/office/officeart/2005/8/layout/hierarchy1"/>
    <dgm:cxn modelId="{D2D37F62-8612-EB47-B87D-F0B32E6FA7ED}" type="presParOf" srcId="{D3825965-72F0-7A46-83A9-48A44E04BF9C}" destId="{999BA7C2-C08C-994A-87C6-75D7B8157BA6}" srcOrd="0" destOrd="0" presId="urn:microsoft.com/office/officeart/2005/8/layout/hierarchy1"/>
    <dgm:cxn modelId="{72F95B6F-21A3-4D4A-8BDD-B6B5DE44CC02}" type="presParOf" srcId="{D3825965-72F0-7A46-83A9-48A44E04BF9C}" destId="{B487DDCA-1913-4A46-B5CB-BBD6AC53188D}" srcOrd="1" destOrd="0" presId="urn:microsoft.com/office/officeart/2005/8/layout/hierarchy1"/>
    <dgm:cxn modelId="{71751544-22A1-D847-B46E-0691A17D1BE6}" type="presParOf" srcId="{B487DDCA-1913-4A46-B5CB-BBD6AC53188D}" destId="{5B754474-C330-3E40-B712-647462471DBA}" srcOrd="0" destOrd="0" presId="urn:microsoft.com/office/officeart/2005/8/layout/hierarchy1"/>
    <dgm:cxn modelId="{D17A307F-4351-194A-B6FB-5D562E03B347}" type="presParOf" srcId="{5B754474-C330-3E40-B712-647462471DBA}" destId="{9184D01A-2633-C742-8B58-5AEC5E3AAED9}" srcOrd="0" destOrd="0" presId="urn:microsoft.com/office/officeart/2005/8/layout/hierarchy1"/>
    <dgm:cxn modelId="{431878E4-B817-1F48-95D4-03436A749EDD}" type="presParOf" srcId="{5B754474-C330-3E40-B712-647462471DBA}" destId="{D5DD646B-F40C-8F44-91EA-C4023EDA7CEE}" srcOrd="1" destOrd="0" presId="urn:microsoft.com/office/officeart/2005/8/layout/hierarchy1"/>
    <dgm:cxn modelId="{E8964EEC-0610-944A-B1AE-00E7ADDC458F}" type="presParOf" srcId="{B487DDCA-1913-4A46-B5CB-BBD6AC53188D}" destId="{15A6466F-B20C-2940-AE74-1C53654A62B5}" srcOrd="1" destOrd="0" presId="urn:microsoft.com/office/officeart/2005/8/layout/hierarchy1"/>
    <dgm:cxn modelId="{EB2FA928-BECC-C04C-B7DF-A4CCE585A35D}" type="presParOf" srcId="{15A6466F-B20C-2940-AE74-1C53654A62B5}" destId="{3116D35D-43C1-A245-8712-0BEDECADA2BD}" srcOrd="0" destOrd="0" presId="urn:microsoft.com/office/officeart/2005/8/layout/hierarchy1"/>
    <dgm:cxn modelId="{6E069F18-6E92-CC44-A047-8F8F26EC566B}" type="presParOf" srcId="{15A6466F-B20C-2940-AE74-1C53654A62B5}" destId="{C2B4E24E-2D55-934E-AD8B-308C69DB3D06}" srcOrd="1" destOrd="0" presId="urn:microsoft.com/office/officeart/2005/8/layout/hierarchy1"/>
    <dgm:cxn modelId="{92AAF046-A3D1-ED40-BED5-1736A9141F3F}" type="presParOf" srcId="{C2B4E24E-2D55-934E-AD8B-308C69DB3D06}" destId="{82102055-8DC1-7F47-944D-8B39EA85C24A}" srcOrd="0" destOrd="0" presId="urn:microsoft.com/office/officeart/2005/8/layout/hierarchy1"/>
    <dgm:cxn modelId="{687029C0-85A0-DD42-BE51-2E7B5C5F18BB}" type="presParOf" srcId="{82102055-8DC1-7F47-944D-8B39EA85C24A}" destId="{CC3C70E4-D8ED-B445-BCC1-19544C73B59B}" srcOrd="0" destOrd="0" presId="urn:microsoft.com/office/officeart/2005/8/layout/hierarchy1"/>
    <dgm:cxn modelId="{B8859010-F300-3B4F-A9DF-AE69F4D7F424}" type="presParOf" srcId="{82102055-8DC1-7F47-944D-8B39EA85C24A}" destId="{A33E60ED-DF05-814C-A64D-E43496D2CAA7}" srcOrd="1" destOrd="0" presId="urn:microsoft.com/office/officeart/2005/8/layout/hierarchy1"/>
    <dgm:cxn modelId="{AFC6B36D-C291-974D-87E2-4C555ADF2FD0}" type="presParOf" srcId="{C2B4E24E-2D55-934E-AD8B-308C69DB3D06}" destId="{C5E451A1-57E8-274D-9F93-6695CA20E309}" srcOrd="1" destOrd="0" presId="urn:microsoft.com/office/officeart/2005/8/layout/hierarchy1"/>
    <dgm:cxn modelId="{683AFC1C-9EAB-AC4E-B89D-CE7FD79179B0}" type="presParOf" srcId="{15A6466F-B20C-2940-AE74-1C53654A62B5}" destId="{87EADD0C-1D03-5E48-A6C4-54A93E2D1A42}" srcOrd="2" destOrd="0" presId="urn:microsoft.com/office/officeart/2005/8/layout/hierarchy1"/>
    <dgm:cxn modelId="{8B4C5248-FA7C-8342-891D-23614CEB5E9D}" type="presParOf" srcId="{15A6466F-B20C-2940-AE74-1C53654A62B5}" destId="{319FB6AF-D034-0146-BF84-6803305C8C2E}" srcOrd="3" destOrd="0" presId="urn:microsoft.com/office/officeart/2005/8/layout/hierarchy1"/>
    <dgm:cxn modelId="{89D7923E-A91C-6A4F-B965-C3C087DEBF2F}" type="presParOf" srcId="{319FB6AF-D034-0146-BF84-6803305C8C2E}" destId="{91A8C427-BA43-D44A-B537-6BCEE2FE3A32}" srcOrd="0" destOrd="0" presId="urn:microsoft.com/office/officeart/2005/8/layout/hierarchy1"/>
    <dgm:cxn modelId="{BB27182C-179D-1443-B580-E1F0F6BED407}" type="presParOf" srcId="{91A8C427-BA43-D44A-B537-6BCEE2FE3A32}" destId="{D79687DB-5F91-9645-8363-FAE6D4B9A26C}" srcOrd="0" destOrd="0" presId="urn:microsoft.com/office/officeart/2005/8/layout/hierarchy1"/>
    <dgm:cxn modelId="{33FF7DD2-6554-AF42-BCA3-B75464104849}" type="presParOf" srcId="{91A8C427-BA43-D44A-B537-6BCEE2FE3A32}" destId="{ABFA5B8D-45C2-B44E-A365-A38F0B1339F6}" srcOrd="1" destOrd="0" presId="urn:microsoft.com/office/officeart/2005/8/layout/hierarchy1"/>
    <dgm:cxn modelId="{2977FF99-A613-3D44-B148-E972F9309CFD}" type="presParOf" srcId="{319FB6AF-D034-0146-BF84-6803305C8C2E}" destId="{B9A757CE-A5D6-2941-8F55-A4D613B5A4A3}" srcOrd="1" destOrd="0" presId="urn:microsoft.com/office/officeart/2005/8/layout/hierarchy1"/>
    <dgm:cxn modelId="{F93EA4D4-C226-BA46-AF92-C2D4C36A516A}" type="presParOf" srcId="{D3825965-72F0-7A46-83A9-48A44E04BF9C}" destId="{132110FE-17B7-D445-BA81-34D7C138D335}" srcOrd="2" destOrd="0" presId="urn:microsoft.com/office/officeart/2005/8/layout/hierarchy1"/>
    <dgm:cxn modelId="{DDD4E2DC-BBD7-BE4A-A021-59E5BC8C6ABA}" type="presParOf" srcId="{D3825965-72F0-7A46-83A9-48A44E04BF9C}" destId="{7BA92B1C-A812-654E-A721-6A4D0907523E}" srcOrd="3" destOrd="0" presId="urn:microsoft.com/office/officeart/2005/8/layout/hierarchy1"/>
    <dgm:cxn modelId="{BAE91066-A1BB-7641-864C-F41E59236937}" type="presParOf" srcId="{7BA92B1C-A812-654E-A721-6A4D0907523E}" destId="{1D11A099-5140-184C-96F5-A91FECF42903}" srcOrd="0" destOrd="0" presId="urn:microsoft.com/office/officeart/2005/8/layout/hierarchy1"/>
    <dgm:cxn modelId="{FC37863D-45F7-C04C-8772-EFAF786E31CD}" type="presParOf" srcId="{1D11A099-5140-184C-96F5-A91FECF42903}" destId="{FEC1B27E-292A-1D4F-876F-137EE44CCD5D}" srcOrd="0" destOrd="0" presId="urn:microsoft.com/office/officeart/2005/8/layout/hierarchy1"/>
    <dgm:cxn modelId="{3F755031-0638-4E40-88A8-D81DB0A4769E}" type="presParOf" srcId="{1D11A099-5140-184C-96F5-A91FECF42903}" destId="{0EC973E5-2FA5-F140-BC2E-EA586C59CD47}" srcOrd="1" destOrd="0" presId="urn:microsoft.com/office/officeart/2005/8/layout/hierarchy1"/>
    <dgm:cxn modelId="{ED6DF538-3F58-134F-A8D1-A609989A6939}" type="presParOf" srcId="{7BA92B1C-A812-654E-A721-6A4D0907523E}" destId="{7E2BA49B-DBA6-E745-8C0D-B6824A0A6E16}" srcOrd="1" destOrd="0" presId="urn:microsoft.com/office/officeart/2005/8/layout/hierarchy1"/>
    <dgm:cxn modelId="{833468EE-E681-B749-A604-F026572D3D8E}" type="presParOf" srcId="{7E2BA49B-DBA6-E745-8C0D-B6824A0A6E16}" destId="{90358A22-CCAF-E842-8AC4-B711F81AC0A8}" srcOrd="0" destOrd="0" presId="urn:microsoft.com/office/officeart/2005/8/layout/hierarchy1"/>
    <dgm:cxn modelId="{452EC574-5018-4046-8C8A-B2A0BFC755FE}" type="presParOf" srcId="{7E2BA49B-DBA6-E745-8C0D-B6824A0A6E16}" destId="{A6D6979E-CF39-5E49-9D9D-9FB5FEC2378B}" srcOrd="1" destOrd="0" presId="urn:microsoft.com/office/officeart/2005/8/layout/hierarchy1"/>
    <dgm:cxn modelId="{71F87504-8FDA-AC4B-BAF4-5792935E968A}" type="presParOf" srcId="{A6D6979E-CF39-5E49-9D9D-9FB5FEC2378B}" destId="{92D2CE89-E5DF-914D-B915-BD0813225A4B}" srcOrd="0" destOrd="0" presId="urn:microsoft.com/office/officeart/2005/8/layout/hierarchy1"/>
    <dgm:cxn modelId="{4DFD392F-08C8-7244-982A-B0FE15C7133F}" type="presParOf" srcId="{92D2CE89-E5DF-914D-B915-BD0813225A4B}" destId="{220E41BA-A525-744B-B713-317C6637D3A7}" srcOrd="0" destOrd="0" presId="urn:microsoft.com/office/officeart/2005/8/layout/hierarchy1"/>
    <dgm:cxn modelId="{E70F8DD9-824B-9841-9E39-250395A060C5}" type="presParOf" srcId="{92D2CE89-E5DF-914D-B915-BD0813225A4B}" destId="{B08DD317-1EAB-E44C-8731-D9C90651C7FA}" srcOrd="1" destOrd="0" presId="urn:microsoft.com/office/officeart/2005/8/layout/hierarchy1"/>
    <dgm:cxn modelId="{F6501B09-A080-824C-A4C1-3D8E0CC8CC73}" type="presParOf" srcId="{A6D6979E-CF39-5E49-9D9D-9FB5FEC2378B}" destId="{C2290D6F-60B3-7443-AF3E-7E34219D4FE4}" srcOrd="1" destOrd="0" presId="urn:microsoft.com/office/officeart/2005/8/layout/hierarchy1"/>
    <dgm:cxn modelId="{DA5C9CB4-7811-9944-9714-953905704E8D}" type="presParOf" srcId="{7E2BA49B-DBA6-E745-8C0D-B6824A0A6E16}" destId="{FE4058CA-BC8A-BC48-B1ED-45B51CDD8D59}" srcOrd="2" destOrd="0" presId="urn:microsoft.com/office/officeart/2005/8/layout/hierarchy1"/>
    <dgm:cxn modelId="{5A809E0D-16BE-A546-810F-E3EE24F14A1C}" type="presParOf" srcId="{7E2BA49B-DBA6-E745-8C0D-B6824A0A6E16}" destId="{24AD9964-47EF-6A4F-8092-AEFCD7DB699C}" srcOrd="3" destOrd="0" presId="urn:microsoft.com/office/officeart/2005/8/layout/hierarchy1"/>
    <dgm:cxn modelId="{E7E42041-6DD6-7844-BF0E-028B2FA6D6BB}" type="presParOf" srcId="{24AD9964-47EF-6A4F-8092-AEFCD7DB699C}" destId="{283B2D06-0349-064F-992A-3741ACD3E757}" srcOrd="0" destOrd="0" presId="urn:microsoft.com/office/officeart/2005/8/layout/hierarchy1"/>
    <dgm:cxn modelId="{413A652A-9499-4E4D-A6A3-A93E35126B63}" type="presParOf" srcId="{283B2D06-0349-064F-992A-3741ACD3E757}" destId="{5AC152F0-5B77-AC41-AC5C-B0EA98F3DBAA}" srcOrd="0" destOrd="0" presId="urn:microsoft.com/office/officeart/2005/8/layout/hierarchy1"/>
    <dgm:cxn modelId="{B61B507A-04CF-0A49-BC3C-E947F98A5780}" type="presParOf" srcId="{283B2D06-0349-064F-992A-3741ACD3E757}" destId="{D0F0EB2B-2384-144B-A97A-A97C0E05FCB8}" srcOrd="1" destOrd="0" presId="urn:microsoft.com/office/officeart/2005/8/layout/hierarchy1"/>
    <dgm:cxn modelId="{03C2960F-72BF-9643-BE3D-9C756CCEDF7B}" type="presParOf" srcId="{24AD9964-47EF-6A4F-8092-AEFCD7DB699C}" destId="{A6C18945-35DB-7B42-82FB-F4AAAE97E5E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36DD39-AA61-BE4F-AFC6-1DE151CA2ED0}" type="doc">
      <dgm:prSet loTypeId="urn:microsoft.com/office/officeart/2005/8/layout/hierarchy1" loCatId="relationship" qsTypeId="urn:microsoft.com/office/officeart/2005/8/quickstyle/simple1" qsCatId="simple" csTypeId="urn:microsoft.com/office/officeart/2005/8/colors/colorful1" csCatId="colorful" phldr="1"/>
      <dgm:spPr/>
      <dgm:t>
        <a:bodyPr/>
        <a:lstStyle/>
        <a:p>
          <a:endParaRPr lang="en-US"/>
        </a:p>
      </dgm:t>
    </dgm:pt>
    <dgm:pt modelId="{8BA63C5B-175E-E740-B0BF-57904F597C0D}">
      <dgm:prSet phldrT="[Text]"/>
      <dgm:spPr/>
      <dgm:t>
        <a:bodyPr/>
        <a:lstStyle/>
        <a:p>
          <a:r>
            <a:rPr lang="en-US" dirty="0" err="1"/>
            <a:t>DIffraction</a:t>
          </a:r>
          <a:endParaRPr lang="en-US" dirty="0"/>
        </a:p>
      </dgm:t>
    </dgm:pt>
    <dgm:pt modelId="{9E1BF3EA-CC4D-984E-910E-BCF38FC02807}" type="parTrans" cxnId="{A8837F72-485D-674F-BC2C-E8EAC5EE154C}">
      <dgm:prSet/>
      <dgm:spPr/>
      <dgm:t>
        <a:bodyPr/>
        <a:lstStyle/>
        <a:p>
          <a:endParaRPr lang="en-US"/>
        </a:p>
      </dgm:t>
    </dgm:pt>
    <dgm:pt modelId="{25060B78-AD47-2B47-981C-2908DB4A633E}" type="sibTrans" cxnId="{A8837F72-485D-674F-BC2C-E8EAC5EE154C}">
      <dgm:prSet/>
      <dgm:spPr/>
      <dgm:t>
        <a:bodyPr/>
        <a:lstStyle/>
        <a:p>
          <a:endParaRPr lang="en-US"/>
        </a:p>
      </dgm:t>
    </dgm:pt>
    <dgm:pt modelId="{806CADCB-E838-D24E-BD8D-F9C226589644}">
      <dgm:prSet phldrT="[Text]"/>
      <dgm:spPr/>
      <dgm:t>
        <a:bodyPr/>
        <a:lstStyle/>
        <a:p>
          <a:r>
            <a:rPr lang="en-US" dirty="0"/>
            <a:t>Neutron</a:t>
          </a:r>
        </a:p>
      </dgm:t>
    </dgm:pt>
    <dgm:pt modelId="{E1FC0A10-08F8-194E-8F2E-D696449BD0D7}" type="parTrans" cxnId="{AE0E1105-147C-6447-92C6-0EDAF6D16D46}">
      <dgm:prSet/>
      <dgm:spPr/>
      <dgm:t>
        <a:bodyPr/>
        <a:lstStyle/>
        <a:p>
          <a:endParaRPr lang="en-US"/>
        </a:p>
      </dgm:t>
    </dgm:pt>
    <dgm:pt modelId="{85B6BD15-6604-964C-B22C-C8C42A6E5E6F}" type="sibTrans" cxnId="{AE0E1105-147C-6447-92C6-0EDAF6D16D46}">
      <dgm:prSet/>
      <dgm:spPr/>
      <dgm:t>
        <a:bodyPr/>
        <a:lstStyle/>
        <a:p>
          <a:endParaRPr lang="en-US"/>
        </a:p>
      </dgm:t>
    </dgm:pt>
    <dgm:pt modelId="{5627A993-7830-3F45-A29F-5EB863AB0E1F}">
      <dgm:prSet phldrT="[Text]"/>
      <dgm:spPr/>
      <dgm:t>
        <a:bodyPr/>
        <a:lstStyle/>
        <a:p>
          <a:r>
            <a:rPr lang="en-US" dirty="0"/>
            <a:t>Spallation source</a:t>
          </a:r>
        </a:p>
        <a:p>
          <a:r>
            <a:rPr lang="en-US" dirty="0"/>
            <a:t>T.O.F</a:t>
          </a:r>
        </a:p>
      </dgm:t>
    </dgm:pt>
    <dgm:pt modelId="{274A18B7-6BC2-5541-B87C-16B5E8C3280D}" type="parTrans" cxnId="{23A1E0B8-5293-3744-A6C0-CE2F4A804DE3}">
      <dgm:prSet/>
      <dgm:spPr/>
      <dgm:t>
        <a:bodyPr/>
        <a:lstStyle/>
        <a:p>
          <a:endParaRPr lang="en-US"/>
        </a:p>
      </dgm:t>
    </dgm:pt>
    <dgm:pt modelId="{5960A442-8BA2-A34D-8D9A-95B635EDCDF0}" type="sibTrans" cxnId="{23A1E0B8-5293-3744-A6C0-CE2F4A804DE3}">
      <dgm:prSet/>
      <dgm:spPr/>
      <dgm:t>
        <a:bodyPr/>
        <a:lstStyle/>
        <a:p>
          <a:endParaRPr lang="en-US"/>
        </a:p>
      </dgm:t>
    </dgm:pt>
    <dgm:pt modelId="{BB37D2A9-B996-E444-965F-60BB59939144}">
      <dgm:prSet phldrT="[Text]"/>
      <dgm:spPr/>
      <dgm:t>
        <a:bodyPr/>
        <a:lstStyle/>
        <a:p>
          <a:r>
            <a:rPr lang="en-US" dirty="0"/>
            <a:t>Continuous source </a:t>
          </a:r>
        </a:p>
      </dgm:t>
    </dgm:pt>
    <dgm:pt modelId="{A1C7D30A-83A8-964D-B666-49F71B41C37B}" type="parTrans" cxnId="{20AA42B6-A14E-864C-961B-74585393B878}">
      <dgm:prSet/>
      <dgm:spPr/>
      <dgm:t>
        <a:bodyPr/>
        <a:lstStyle/>
        <a:p>
          <a:endParaRPr lang="en-US"/>
        </a:p>
      </dgm:t>
    </dgm:pt>
    <dgm:pt modelId="{AC6717E7-18C5-604C-AE7B-7D8F3C350074}" type="sibTrans" cxnId="{20AA42B6-A14E-864C-961B-74585393B878}">
      <dgm:prSet/>
      <dgm:spPr/>
      <dgm:t>
        <a:bodyPr/>
        <a:lstStyle/>
        <a:p>
          <a:endParaRPr lang="en-US"/>
        </a:p>
      </dgm:t>
    </dgm:pt>
    <dgm:pt modelId="{2F0A1772-5570-9643-ADB0-D36F8C2AD61D}">
      <dgm:prSet phldrT="[Text]"/>
      <dgm:spPr>
        <a:ln>
          <a:solidFill>
            <a:schemeClr val="bg1">
              <a:lumMod val="85000"/>
            </a:schemeClr>
          </a:solidFill>
        </a:ln>
      </dgm:spPr>
      <dgm:t>
        <a:bodyPr/>
        <a:lstStyle/>
        <a:p>
          <a:r>
            <a:rPr lang="en-US" dirty="0"/>
            <a:t>X-ray</a:t>
          </a:r>
        </a:p>
      </dgm:t>
    </dgm:pt>
    <dgm:pt modelId="{5D20FA28-807E-D144-A1BC-E262EFA110AA}" type="parTrans" cxnId="{43356CE7-CCD0-3846-896E-F92AE20B17A6}">
      <dgm:prSet/>
      <dgm:spPr/>
      <dgm:t>
        <a:bodyPr/>
        <a:lstStyle/>
        <a:p>
          <a:endParaRPr lang="en-US"/>
        </a:p>
      </dgm:t>
    </dgm:pt>
    <dgm:pt modelId="{4A317F5B-E775-5D47-8800-BA63E1653D43}" type="sibTrans" cxnId="{43356CE7-CCD0-3846-896E-F92AE20B17A6}">
      <dgm:prSet/>
      <dgm:spPr/>
      <dgm:t>
        <a:bodyPr/>
        <a:lstStyle/>
        <a:p>
          <a:endParaRPr lang="en-US"/>
        </a:p>
      </dgm:t>
    </dgm:pt>
    <dgm:pt modelId="{86D97B4F-320B-A64D-8721-170CA1B9FC60}">
      <dgm:prSet phldrT="[Text]"/>
      <dgm:spPr>
        <a:ln>
          <a:solidFill>
            <a:schemeClr val="bg1">
              <a:lumMod val="85000"/>
            </a:schemeClr>
          </a:solidFill>
        </a:ln>
      </dgm:spPr>
      <dgm:t>
        <a:bodyPr/>
        <a:lstStyle/>
        <a:p>
          <a:r>
            <a:rPr lang="en-US" dirty="0"/>
            <a:t>Monochromatic beam </a:t>
          </a:r>
        </a:p>
      </dgm:t>
    </dgm:pt>
    <dgm:pt modelId="{CC3D6C69-FC79-D142-AEF1-C9D117E16188}" type="parTrans" cxnId="{95E94B63-74FF-C940-B7D9-4E1D93A54202}">
      <dgm:prSet/>
      <dgm:spPr/>
      <dgm:t>
        <a:bodyPr/>
        <a:lstStyle/>
        <a:p>
          <a:endParaRPr lang="en-US"/>
        </a:p>
      </dgm:t>
    </dgm:pt>
    <dgm:pt modelId="{8355CB77-E280-DC45-AB68-52ACA5B1FCF4}" type="sibTrans" cxnId="{95E94B63-74FF-C940-B7D9-4E1D93A54202}">
      <dgm:prSet/>
      <dgm:spPr/>
      <dgm:t>
        <a:bodyPr/>
        <a:lstStyle/>
        <a:p>
          <a:endParaRPr lang="en-US"/>
        </a:p>
      </dgm:t>
    </dgm:pt>
    <dgm:pt modelId="{00C33689-7569-7B40-930A-A87705B45546}">
      <dgm:prSet/>
      <dgm:spPr>
        <a:ln>
          <a:solidFill>
            <a:schemeClr val="bg1">
              <a:lumMod val="85000"/>
            </a:schemeClr>
          </a:solidFill>
        </a:ln>
      </dgm:spPr>
      <dgm:t>
        <a:bodyPr/>
        <a:lstStyle/>
        <a:p>
          <a:r>
            <a:rPr lang="en-US" dirty="0"/>
            <a:t>Laue</a:t>
          </a:r>
        </a:p>
      </dgm:t>
    </dgm:pt>
    <dgm:pt modelId="{DEA0AF60-7844-1A4F-A894-F007B2ED4F99}" type="parTrans" cxnId="{E16D70CF-12D0-844D-8A86-53CB0FC73A7A}">
      <dgm:prSet/>
      <dgm:spPr/>
      <dgm:t>
        <a:bodyPr/>
        <a:lstStyle/>
        <a:p>
          <a:endParaRPr lang="en-US"/>
        </a:p>
      </dgm:t>
    </dgm:pt>
    <dgm:pt modelId="{83DAB8DB-9F8E-2343-9FB1-2478B2CE55C5}" type="sibTrans" cxnId="{E16D70CF-12D0-844D-8A86-53CB0FC73A7A}">
      <dgm:prSet/>
      <dgm:spPr/>
      <dgm:t>
        <a:bodyPr/>
        <a:lstStyle/>
        <a:p>
          <a:endParaRPr lang="en-US"/>
        </a:p>
      </dgm:t>
    </dgm:pt>
    <dgm:pt modelId="{A29D2A9C-03A2-824C-A3D5-CBD1413119F9}" type="pres">
      <dgm:prSet presAssocID="{4F36DD39-AA61-BE4F-AFC6-1DE151CA2ED0}" presName="hierChild1" presStyleCnt="0">
        <dgm:presLayoutVars>
          <dgm:chPref val="1"/>
          <dgm:dir/>
          <dgm:animOne val="branch"/>
          <dgm:animLvl val="lvl"/>
          <dgm:resizeHandles/>
        </dgm:presLayoutVars>
      </dgm:prSet>
      <dgm:spPr/>
    </dgm:pt>
    <dgm:pt modelId="{30648C9A-A64A-CB48-8583-11E6E17B6E8D}" type="pres">
      <dgm:prSet presAssocID="{8BA63C5B-175E-E740-B0BF-57904F597C0D}" presName="hierRoot1" presStyleCnt="0"/>
      <dgm:spPr/>
    </dgm:pt>
    <dgm:pt modelId="{A6BD36C2-10FE-7B47-B71E-EB7ABF3E5899}" type="pres">
      <dgm:prSet presAssocID="{8BA63C5B-175E-E740-B0BF-57904F597C0D}" presName="composite" presStyleCnt="0"/>
      <dgm:spPr/>
    </dgm:pt>
    <dgm:pt modelId="{5821B18F-B111-C64F-B846-E3D26236E352}" type="pres">
      <dgm:prSet presAssocID="{8BA63C5B-175E-E740-B0BF-57904F597C0D}" presName="background" presStyleLbl="node0" presStyleIdx="0" presStyleCnt="1"/>
      <dgm:spPr/>
    </dgm:pt>
    <dgm:pt modelId="{67C5D19C-4321-E14C-9FA4-C5276356EA76}" type="pres">
      <dgm:prSet presAssocID="{8BA63C5B-175E-E740-B0BF-57904F597C0D}" presName="text" presStyleLbl="fgAcc0" presStyleIdx="0" presStyleCnt="1">
        <dgm:presLayoutVars>
          <dgm:chPref val="3"/>
        </dgm:presLayoutVars>
      </dgm:prSet>
      <dgm:spPr/>
    </dgm:pt>
    <dgm:pt modelId="{D3825965-72F0-7A46-83A9-48A44E04BF9C}" type="pres">
      <dgm:prSet presAssocID="{8BA63C5B-175E-E740-B0BF-57904F597C0D}" presName="hierChild2" presStyleCnt="0"/>
      <dgm:spPr/>
    </dgm:pt>
    <dgm:pt modelId="{999BA7C2-C08C-994A-87C6-75D7B8157BA6}" type="pres">
      <dgm:prSet presAssocID="{E1FC0A10-08F8-194E-8F2E-D696449BD0D7}" presName="Name10" presStyleLbl="parChTrans1D2" presStyleIdx="0" presStyleCnt="2"/>
      <dgm:spPr/>
    </dgm:pt>
    <dgm:pt modelId="{B487DDCA-1913-4A46-B5CB-BBD6AC53188D}" type="pres">
      <dgm:prSet presAssocID="{806CADCB-E838-D24E-BD8D-F9C226589644}" presName="hierRoot2" presStyleCnt="0"/>
      <dgm:spPr/>
    </dgm:pt>
    <dgm:pt modelId="{5B754474-C330-3E40-B712-647462471DBA}" type="pres">
      <dgm:prSet presAssocID="{806CADCB-E838-D24E-BD8D-F9C226589644}" presName="composite2" presStyleCnt="0"/>
      <dgm:spPr/>
    </dgm:pt>
    <dgm:pt modelId="{9184D01A-2633-C742-8B58-5AEC5E3AAED9}" type="pres">
      <dgm:prSet presAssocID="{806CADCB-E838-D24E-BD8D-F9C226589644}" presName="background2" presStyleLbl="node2" presStyleIdx="0" presStyleCnt="2"/>
      <dgm:spPr/>
    </dgm:pt>
    <dgm:pt modelId="{D5DD646B-F40C-8F44-91EA-C4023EDA7CEE}" type="pres">
      <dgm:prSet presAssocID="{806CADCB-E838-D24E-BD8D-F9C226589644}" presName="text2" presStyleLbl="fgAcc2" presStyleIdx="0" presStyleCnt="2">
        <dgm:presLayoutVars>
          <dgm:chPref val="3"/>
        </dgm:presLayoutVars>
      </dgm:prSet>
      <dgm:spPr/>
    </dgm:pt>
    <dgm:pt modelId="{15A6466F-B20C-2940-AE74-1C53654A62B5}" type="pres">
      <dgm:prSet presAssocID="{806CADCB-E838-D24E-BD8D-F9C226589644}" presName="hierChild3" presStyleCnt="0"/>
      <dgm:spPr/>
    </dgm:pt>
    <dgm:pt modelId="{3116D35D-43C1-A245-8712-0BEDECADA2BD}" type="pres">
      <dgm:prSet presAssocID="{274A18B7-6BC2-5541-B87C-16B5E8C3280D}" presName="Name17" presStyleLbl="parChTrans1D3" presStyleIdx="0" presStyleCnt="4"/>
      <dgm:spPr/>
    </dgm:pt>
    <dgm:pt modelId="{C2B4E24E-2D55-934E-AD8B-308C69DB3D06}" type="pres">
      <dgm:prSet presAssocID="{5627A993-7830-3F45-A29F-5EB863AB0E1F}" presName="hierRoot3" presStyleCnt="0"/>
      <dgm:spPr/>
    </dgm:pt>
    <dgm:pt modelId="{82102055-8DC1-7F47-944D-8B39EA85C24A}" type="pres">
      <dgm:prSet presAssocID="{5627A993-7830-3F45-A29F-5EB863AB0E1F}" presName="composite3" presStyleCnt="0"/>
      <dgm:spPr/>
    </dgm:pt>
    <dgm:pt modelId="{CC3C70E4-D8ED-B445-BCC1-19544C73B59B}" type="pres">
      <dgm:prSet presAssocID="{5627A993-7830-3F45-A29F-5EB863AB0E1F}" presName="background3" presStyleLbl="node3" presStyleIdx="0" presStyleCnt="4"/>
      <dgm:spPr/>
    </dgm:pt>
    <dgm:pt modelId="{A33E60ED-DF05-814C-A64D-E43496D2CAA7}" type="pres">
      <dgm:prSet presAssocID="{5627A993-7830-3F45-A29F-5EB863AB0E1F}" presName="text3" presStyleLbl="fgAcc3" presStyleIdx="0" presStyleCnt="4">
        <dgm:presLayoutVars>
          <dgm:chPref val="3"/>
        </dgm:presLayoutVars>
      </dgm:prSet>
      <dgm:spPr/>
    </dgm:pt>
    <dgm:pt modelId="{C5E451A1-57E8-274D-9F93-6695CA20E309}" type="pres">
      <dgm:prSet presAssocID="{5627A993-7830-3F45-A29F-5EB863AB0E1F}" presName="hierChild4" presStyleCnt="0"/>
      <dgm:spPr/>
    </dgm:pt>
    <dgm:pt modelId="{87EADD0C-1D03-5E48-A6C4-54A93E2D1A42}" type="pres">
      <dgm:prSet presAssocID="{A1C7D30A-83A8-964D-B666-49F71B41C37B}" presName="Name17" presStyleLbl="parChTrans1D3" presStyleIdx="1" presStyleCnt="4"/>
      <dgm:spPr/>
    </dgm:pt>
    <dgm:pt modelId="{319FB6AF-D034-0146-BF84-6803305C8C2E}" type="pres">
      <dgm:prSet presAssocID="{BB37D2A9-B996-E444-965F-60BB59939144}" presName="hierRoot3" presStyleCnt="0"/>
      <dgm:spPr/>
    </dgm:pt>
    <dgm:pt modelId="{91A8C427-BA43-D44A-B537-6BCEE2FE3A32}" type="pres">
      <dgm:prSet presAssocID="{BB37D2A9-B996-E444-965F-60BB59939144}" presName="composite3" presStyleCnt="0"/>
      <dgm:spPr/>
    </dgm:pt>
    <dgm:pt modelId="{D79687DB-5F91-9645-8363-FAE6D4B9A26C}" type="pres">
      <dgm:prSet presAssocID="{BB37D2A9-B996-E444-965F-60BB59939144}" presName="background3" presStyleLbl="node3" presStyleIdx="1" presStyleCnt="4"/>
      <dgm:spPr/>
    </dgm:pt>
    <dgm:pt modelId="{ABFA5B8D-45C2-B44E-A365-A38F0B1339F6}" type="pres">
      <dgm:prSet presAssocID="{BB37D2A9-B996-E444-965F-60BB59939144}" presName="text3" presStyleLbl="fgAcc3" presStyleIdx="1" presStyleCnt="4">
        <dgm:presLayoutVars>
          <dgm:chPref val="3"/>
        </dgm:presLayoutVars>
      </dgm:prSet>
      <dgm:spPr/>
    </dgm:pt>
    <dgm:pt modelId="{B9A757CE-A5D6-2941-8F55-A4D613B5A4A3}" type="pres">
      <dgm:prSet presAssocID="{BB37D2A9-B996-E444-965F-60BB59939144}" presName="hierChild4" presStyleCnt="0"/>
      <dgm:spPr/>
    </dgm:pt>
    <dgm:pt modelId="{132110FE-17B7-D445-BA81-34D7C138D335}" type="pres">
      <dgm:prSet presAssocID="{5D20FA28-807E-D144-A1BC-E262EFA110AA}" presName="Name10" presStyleLbl="parChTrans1D2" presStyleIdx="1" presStyleCnt="2"/>
      <dgm:spPr/>
    </dgm:pt>
    <dgm:pt modelId="{7BA92B1C-A812-654E-A721-6A4D0907523E}" type="pres">
      <dgm:prSet presAssocID="{2F0A1772-5570-9643-ADB0-D36F8C2AD61D}" presName="hierRoot2" presStyleCnt="0"/>
      <dgm:spPr/>
    </dgm:pt>
    <dgm:pt modelId="{1D11A099-5140-184C-96F5-A91FECF42903}" type="pres">
      <dgm:prSet presAssocID="{2F0A1772-5570-9643-ADB0-D36F8C2AD61D}" presName="composite2" presStyleCnt="0"/>
      <dgm:spPr/>
    </dgm:pt>
    <dgm:pt modelId="{FEC1B27E-292A-1D4F-876F-137EE44CCD5D}" type="pres">
      <dgm:prSet presAssocID="{2F0A1772-5570-9643-ADB0-D36F8C2AD61D}" presName="background2" presStyleLbl="node2" presStyleIdx="1" presStyleCnt="2"/>
      <dgm:spPr>
        <a:solidFill>
          <a:schemeClr val="bg1">
            <a:lumMod val="85000"/>
          </a:schemeClr>
        </a:solidFill>
        <a:ln>
          <a:solidFill>
            <a:schemeClr val="bg1">
              <a:lumMod val="85000"/>
            </a:schemeClr>
          </a:solidFill>
        </a:ln>
      </dgm:spPr>
    </dgm:pt>
    <dgm:pt modelId="{0EC973E5-2FA5-F140-BC2E-EA586C59CD47}" type="pres">
      <dgm:prSet presAssocID="{2F0A1772-5570-9643-ADB0-D36F8C2AD61D}" presName="text2" presStyleLbl="fgAcc2" presStyleIdx="1" presStyleCnt="2">
        <dgm:presLayoutVars>
          <dgm:chPref val="3"/>
        </dgm:presLayoutVars>
      </dgm:prSet>
      <dgm:spPr/>
    </dgm:pt>
    <dgm:pt modelId="{7E2BA49B-DBA6-E745-8C0D-B6824A0A6E16}" type="pres">
      <dgm:prSet presAssocID="{2F0A1772-5570-9643-ADB0-D36F8C2AD61D}" presName="hierChild3" presStyleCnt="0"/>
      <dgm:spPr/>
    </dgm:pt>
    <dgm:pt modelId="{90358A22-CCAF-E842-8AC4-B711F81AC0A8}" type="pres">
      <dgm:prSet presAssocID="{CC3D6C69-FC79-D142-AEF1-C9D117E16188}" presName="Name17" presStyleLbl="parChTrans1D3" presStyleIdx="2" presStyleCnt="4"/>
      <dgm:spPr/>
    </dgm:pt>
    <dgm:pt modelId="{A6D6979E-CF39-5E49-9D9D-9FB5FEC2378B}" type="pres">
      <dgm:prSet presAssocID="{86D97B4F-320B-A64D-8721-170CA1B9FC60}" presName="hierRoot3" presStyleCnt="0"/>
      <dgm:spPr/>
    </dgm:pt>
    <dgm:pt modelId="{92D2CE89-E5DF-914D-B915-BD0813225A4B}" type="pres">
      <dgm:prSet presAssocID="{86D97B4F-320B-A64D-8721-170CA1B9FC60}" presName="composite3" presStyleCnt="0"/>
      <dgm:spPr/>
    </dgm:pt>
    <dgm:pt modelId="{220E41BA-A525-744B-B713-317C6637D3A7}" type="pres">
      <dgm:prSet presAssocID="{86D97B4F-320B-A64D-8721-170CA1B9FC60}" presName="background3" presStyleLbl="node3" presStyleIdx="2" presStyleCnt="4"/>
      <dgm:spPr>
        <a:solidFill>
          <a:schemeClr val="bg1">
            <a:lumMod val="85000"/>
          </a:schemeClr>
        </a:solidFill>
        <a:ln>
          <a:solidFill>
            <a:schemeClr val="bg1">
              <a:lumMod val="85000"/>
            </a:schemeClr>
          </a:solidFill>
        </a:ln>
      </dgm:spPr>
    </dgm:pt>
    <dgm:pt modelId="{B08DD317-1EAB-E44C-8731-D9C90651C7FA}" type="pres">
      <dgm:prSet presAssocID="{86D97B4F-320B-A64D-8721-170CA1B9FC60}" presName="text3" presStyleLbl="fgAcc3" presStyleIdx="2" presStyleCnt="4">
        <dgm:presLayoutVars>
          <dgm:chPref val="3"/>
        </dgm:presLayoutVars>
      </dgm:prSet>
      <dgm:spPr/>
    </dgm:pt>
    <dgm:pt modelId="{C2290D6F-60B3-7443-AF3E-7E34219D4FE4}" type="pres">
      <dgm:prSet presAssocID="{86D97B4F-320B-A64D-8721-170CA1B9FC60}" presName="hierChild4" presStyleCnt="0"/>
      <dgm:spPr/>
    </dgm:pt>
    <dgm:pt modelId="{FE4058CA-BC8A-BC48-B1ED-45B51CDD8D59}" type="pres">
      <dgm:prSet presAssocID="{DEA0AF60-7844-1A4F-A894-F007B2ED4F99}" presName="Name17" presStyleLbl="parChTrans1D3" presStyleIdx="3" presStyleCnt="4"/>
      <dgm:spPr/>
    </dgm:pt>
    <dgm:pt modelId="{24AD9964-47EF-6A4F-8092-AEFCD7DB699C}" type="pres">
      <dgm:prSet presAssocID="{00C33689-7569-7B40-930A-A87705B45546}" presName="hierRoot3" presStyleCnt="0"/>
      <dgm:spPr/>
    </dgm:pt>
    <dgm:pt modelId="{283B2D06-0349-064F-992A-3741ACD3E757}" type="pres">
      <dgm:prSet presAssocID="{00C33689-7569-7B40-930A-A87705B45546}" presName="composite3" presStyleCnt="0"/>
      <dgm:spPr/>
    </dgm:pt>
    <dgm:pt modelId="{5AC152F0-5B77-AC41-AC5C-B0EA98F3DBAA}" type="pres">
      <dgm:prSet presAssocID="{00C33689-7569-7B40-930A-A87705B45546}" presName="background3" presStyleLbl="node3" presStyleIdx="3" presStyleCnt="4"/>
      <dgm:spPr>
        <a:solidFill>
          <a:schemeClr val="bg1">
            <a:lumMod val="85000"/>
          </a:schemeClr>
        </a:solidFill>
        <a:ln>
          <a:solidFill>
            <a:schemeClr val="bg1">
              <a:lumMod val="85000"/>
            </a:schemeClr>
          </a:solidFill>
        </a:ln>
      </dgm:spPr>
    </dgm:pt>
    <dgm:pt modelId="{D0F0EB2B-2384-144B-A97A-A97C0E05FCB8}" type="pres">
      <dgm:prSet presAssocID="{00C33689-7569-7B40-930A-A87705B45546}" presName="text3" presStyleLbl="fgAcc3" presStyleIdx="3" presStyleCnt="4">
        <dgm:presLayoutVars>
          <dgm:chPref val="3"/>
        </dgm:presLayoutVars>
      </dgm:prSet>
      <dgm:spPr/>
    </dgm:pt>
    <dgm:pt modelId="{A6C18945-35DB-7B42-82FB-F4AAAE97E5EA}" type="pres">
      <dgm:prSet presAssocID="{00C33689-7569-7B40-930A-A87705B45546}" presName="hierChild4" presStyleCnt="0"/>
      <dgm:spPr/>
    </dgm:pt>
  </dgm:ptLst>
  <dgm:cxnLst>
    <dgm:cxn modelId="{09124B03-172D-8443-8B05-C68E00D8E2A1}" type="presOf" srcId="{806CADCB-E838-D24E-BD8D-F9C226589644}" destId="{D5DD646B-F40C-8F44-91EA-C4023EDA7CEE}" srcOrd="0" destOrd="0" presId="urn:microsoft.com/office/officeart/2005/8/layout/hierarchy1"/>
    <dgm:cxn modelId="{AE0E1105-147C-6447-92C6-0EDAF6D16D46}" srcId="{8BA63C5B-175E-E740-B0BF-57904F597C0D}" destId="{806CADCB-E838-D24E-BD8D-F9C226589644}" srcOrd="0" destOrd="0" parTransId="{E1FC0A10-08F8-194E-8F2E-D696449BD0D7}" sibTransId="{85B6BD15-6604-964C-B22C-C8C42A6E5E6F}"/>
    <dgm:cxn modelId="{2F527425-0EAF-4D45-9BD4-1672C4C6CA2A}" type="presOf" srcId="{DEA0AF60-7844-1A4F-A894-F007B2ED4F99}" destId="{FE4058CA-BC8A-BC48-B1ED-45B51CDD8D59}" srcOrd="0" destOrd="0" presId="urn:microsoft.com/office/officeart/2005/8/layout/hierarchy1"/>
    <dgm:cxn modelId="{C0B37D2C-D779-134A-95F2-84654E13797C}" type="presOf" srcId="{5627A993-7830-3F45-A29F-5EB863AB0E1F}" destId="{A33E60ED-DF05-814C-A64D-E43496D2CAA7}" srcOrd="0" destOrd="0" presId="urn:microsoft.com/office/officeart/2005/8/layout/hierarchy1"/>
    <dgm:cxn modelId="{9D55A940-B8B5-9A42-803D-41E75786D53D}" type="presOf" srcId="{86D97B4F-320B-A64D-8721-170CA1B9FC60}" destId="{B08DD317-1EAB-E44C-8731-D9C90651C7FA}" srcOrd="0" destOrd="0" presId="urn:microsoft.com/office/officeart/2005/8/layout/hierarchy1"/>
    <dgm:cxn modelId="{95E94B63-74FF-C940-B7D9-4E1D93A54202}" srcId="{2F0A1772-5570-9643-ADB0-D36F8C2AD61D}" destId="{86D97B4F-320B-A64D-8721-170CA1B9FC60}" srcOrd="0" destOrd="0" parTransId="{CC3D6C69-FC79-D142-AEF1-C9D117E16188}" sibTransId="{8355CB77-E280-DC45-AB68-52ACA5B1FCF4}"/>
    <dgm:cxn modelId="{A8837F72-485D-674F-BC2C-E8EAC5EE154C}" srcId="{4F36DD39-AA61-BE4F-AFC6-1DE151CA2ED0}" destId="{8BA63C5B-175E-E740-B0BF-57904F597C0D}" srcOrd="0" destOrd="0" parTransId="{9E1BF3EA-CC4D-984E-910E-BCF38FC02807}" sibTransId="{25060B78-AD47-2B47-981C-2908DB4A633E}"/>
    <dgm:cxn modelId="{9C4D0976-647B-284A-8187-E4765582D777}" type="presOf" srcId="{A1C7D30A-83A8-964D-B666-49F71B41C37B}" destId="{87EADD0C-1D03-5E48-A6C4-54A93E2D1A42}" srcOrd="0" destOrd="0" presId="urn:microsoft.com/office/officeart/2005/8/layout/hierarchy1"/>
    <dgm:cxn modelId="{79435881-3E67-C548-AC02-9B2B078D93D7}" type="presOf" srcId="{4F36DD39-AA61-BE4F-AFC6-1DE151CA2ED0}" destId="{A29D2A9C-03A2-824C-A3D5-CBD1413119F9}" srcOrd="0" destOrd="0" presId="urn:microsoft.com/office/officeart/2005/8/layout/hierarchy1"/>
    <dgm:cxn modelId="{C3B10696-D2B2-F84E-9CDC-F713807602C4}" type="presOf" srcId="{CC3D6C69-FC79-D142-AEF1-C9D117E16188}" destId="{90358A22-CCAF-E842-8AC4-B711F81AC0A8}" srcOrd="0" destOrd="0" presId="urn:microsoft.com/office/officeart/2005/8/layout/hierarchy1"/>
    <dgm:cxn modelId="{20AA42B6-A14E-864C-961B-74585393B878}" srcId="{806CADCB-E838-D24E-BD8D-F9C226589644}" destId="{BB37D2A9-B996-E444-965F-60BB59939144}" srcOrd="1" destOrd="0" parTransId="{A1C7D30A-83A8-964D-B666-49F71B41C37B}" sibTransId="{AC6717E7-18C5-604C-AE7B-7D8F3C350074}"/>
    <dgm:cxn modelId="{FB8467B7-94EA-FD45-B428-DCED166FA11F}" type="presOf" srcId="{8BA63C5B-175E-E740-B0BF-57904F597C0D}" destId="{67C5D19C-4321-E14C-9FA4-C5276356EA76}" srcOrd="0" destOrd="0" presId="urn:microsoft.com/office/officeart/2005/8/layout/hierarchy1"/>
    <dgm:cxn modelId="{13B797B7-B65B-B847-83B3-DFAD34389808}" type="presOf" srcId="{00C33689-7569-7B40-930A-A87705B45546}" destId="{D0F0EB2B-2384-144B-A97A-A97C0E05FCB8}" srcOrd="0" destOrd="0" presId="urn:microsoft.com/office/officeart/2005/8/layout/hierarchy1"/>
    <dgm:cxn modelId="{23A1E0B8-5293-3744-A6C0-CE2F4A804DE3}" srcId="{806CADCB-E838-D24E-BD8D-F9C226589644}" destId="{5627A993-7830-3F45-A29F-5EB863AB0E1F}" srcOrd="0" destOrd="0" parTransId="{274A18B7-6BC2-5541-B87C-16B5E8C3280D}" sibTransId="{5960A442-8BA2-A34D-8D9A-95B635EDCDF0}"/>
    <dgm:cxn modelId="{9D5E85C8-36E9-A34B-B747-258E6354FD14}" type="presOf" srcId="{E1FC0A10-08F8-194E-8F2E-D696449BD0D7}" destId="{999BA7C2-C08C-994A-87C6-75D7B8157BA6}" srcOrd="0" destOrd="0" presId="urn:microsoft.com/office/officeart/2005/8/layout/hierarchy1"/>
    <dgm:cxn modelId="{57DCE5CA-E853-6744-AFE3-81B9CF47C2EF}" type="presOf" srcId="{5D20FA28-807E-D144-A1BC-E262EFA110AA}" destId="{132110FE-17B7-D445-BA81-34D7C138D335}" srcOrd="0" destOrd="0" presId="urn:microsoft.com/office/officeart/2005/8/layout/hierarchy1"/>
    <dgm:cxn modelId="{E16D70CF-12D0-844D-8A86-53CB0FC73A7A}" srcId="{2F0A1772-5570-9643-ADB0-D36F8C2AD61D}" destId="{00C33689-7569-7B40-930A-A87705B45546}" srcOrd="1" destOrd="0" parTransId="{DEA0AF60-7844-1A4F-A894-F007B2ED4F99}" sibTransId="{83DAB8DB-9F8E-2343-9FB1-2478B2CE55C5}"/>
    <dgm:cxn modelId="{6C6FB7DC-8DFF-D74A-B750-D7846BFCC539}" type="presOf" srcId="{2F0A1772-5570-9643-ADB0-D36F8C2AD61D}" destId="{0EC973E5-2FA5-F140-BC2E-EA586C59CD47}" srcOrd="0" destOrd="0" presId="urn:microsoft.com/office/officeart/2005/8/layout/hierarchy1"/>
    <dgm:cxn modelId="{9B2AE8E0-3F82-704F-B5A8-7A7C3EF02CA5}" type="presOf" srcId="{274A18B7-6BC2-5541-B87C-16B5E8C3280D}" destId="{3116D35D-43C1-A245-8712-0BEDECADA2BD}" srcOrd="0" destOrd="0" presId="urn:microsoft.com/office/officeart/2005/8/layout/hierarchy1"/>
    <dgm:cxn modelId="{43356CE7-CCD0-3846-896E-F92AE20B17A6}" srcId="{8BA63C5B-175E-E740-B0BF-57904F597C0D}" destId="{2F0A1772-5570-9643-ADB0-D36F8C2AD61D}" srcOrd="1" destOrd="0" parTransId="{5D20FA28-807E-D144-A1BC-E262EFA110AA}" sibTransId="{4A317F5B-E775-5D47-8800-BA63E1653D43}"/>
    <dgm:cxn modelId="{AC825FFF-04AF-D64B-A47C-F1B6FA3861B9}" type="presOf" srcId="{BB37D2A9-B996-E444-965F-60BB59939144}" destId="{ABFA5B8D-45C2-B44E-A365-A38F0B1339F6}" srcOrd="0" destOrd="0" presId="urn:microsoft.com/office/officeart/2005/8/layout/hierarchy1"/>
    <dgm:cxn modelId="{3A9D7A0A-AF35-AA40-B69E-3967CCAB5C5D}" type="presParOf" srcId="{A29D2A9C-03A2-824C-A3D5-CBD1413119F9}" destId="{30648C9A-A64A-CB48-8583-11E6E17B6E8D}" srcOrd="0" destOrd="0" presId="urn:microsoft.com/office/officeart/2005/8/layout/hierarchy1"/>
    <dgm:cxn modelId="{FAFA0ECA-91B3-BF45-8E58-5DA5CD97FC2C}" type="presParOf" srcId="{30648C9A-A64A-CB48-8583-11E6E17B6E8D}" destId="{A6BD36C2-10FE-7B47-B71E-EB7ABF3E5899}" srcOrd="0" destOrd="0" presId="urn:microsoft.com/office/officeart/2005/8/layout/hierarchy1"/>
    <dgm:cxn modelId="{0EA907FD-0162-7148-A0FF-588BB8084ED8}" type="presParOf" srcId="{A6BD36C2-10FE-7B47-B71E-EB7ABF3E5899}" destId="{5821B18F-B111-C64F-B846-E3D26236E352}" srcOrd="0" destOrd="0" presId="urn:microsoft.com/office/officeart/2005/8/layout/hierarchy1"/>
    <dgm:cxn modelId="{F23D6AAE-C876-534D-812C-12759E326CBC}" type="presParOf" srcId="{A6BD36C2-10FE-7B47-B71E-EB7ABF3E5899}" destId="{67C5D19C-4321-E14C-9FA4-C5276356EA76}" srcOrd="1" destOrd="0" presId="urn:microsoft.com/office/officeart/2005/8/layout/hierarchy1"/>
    <dgm:cxn modelId="{C397E3B9-1115-1646-9E90-1D2E2C92CBC7}" type="presParOf" srcId="{30648C9A-A64A-CB48-8583-11E6E17B6E8D}" destId="{D3825965-72F0-7A46-83A9-48A44E04BF9C}" srcOrd="1" destOrd="0" presId="urn:microsoft.com/office/officeart/2005/8/layout/hierarchy1"/>
    <dgm:cxn modelId="{D2D37F62-8612-EB47-B87D-F0B32E6FA7ED}" type="presParOf" srcId="{D3825965-72F0-7A46-83A9-48A44E04BF9C}" destId="{999BA7C2-C08C-994A-87C6-75D7B8157BA6}" srcOrd="0" destOrd="0" presId="urn:microsoft.com/office/officeart/2005/8/layout/hierarchy1"/>
    <dgm:cxn modelId="{72F95B6F-21A3-4D4A-8BDD-B6B5DE44CC02}" type="presParOf" srcId="{D3825965-72F0-7A46-83A9-48A44E04BF9C}" destId="{B487DDCA-1913-4A46-B5CB-BBD6AC53188D}" srcOrd="1" destOrd="0" presId="urn:microsoft.com/office/officeart/2005/8/layout/hierarchy1"/>
    <dgm:cxn modelId="{71751544-22A1-D847-B46E-0691A17D1BE6}" type="presParOf" srcId="{B487DDCA-1913-4A46-B5CB-BBD6AC53188D}" destId="{5B754474-C330-3E40-B712-647462471DBA}" srcOrd="0" destOrd="0" presId="urn:microsoft.com/office/officeart/2005/8/layout/hierarchy1"/>
    <dgm:cxn modelId="{D17A307F-4351-194A-B6FB-5D562E03B347}" type="presParOf" srcId="{5B754474-C330-3E40-B712-647462471DBA}" destId="{9184D01A-2633-C742-8B58-5AEC5E3AAED9}" srcOrd="0" destOrd="0" presId="urn:microsoft.com/office/officeart/2005/8/layout/hierarchy1"/>
    <dgm:cxn modelId="{431878E4-B817-1F48-95D4-03436A749EDD}" type="presParOf" srcId="{5B754474-C330-3E40-B712-647462471DBA}" destId="{D5DD646B-F40C-8F44-91EA-C4023EDA7CEE}" srcOrd="1" destOrd="0" presId="urn:microsoft.com/office/officeart/2005/8/layout/hierarchy1"/>
    <dgm:cxn modelId="{E8964EEC-0610-944A-B1AE-00E7ADDC458F}" type="presParOf" srcId="{B487DDCA-1913-4A46-B5CB-BBD6AC53188D}" destId="{15A6466F-B20C-2940-AE74-1C53654A62B5}" srcOrd="1" destOrd="0" presId="urn:microsoft.com/office/officeart/2005/8/layout/hierarchy1"/>
    <dgm:cxn modelId="{EB2FA928-BECC-C04C-B7DF-A4CCE585A35D}" type="presParOf" srcId="{15A6466F-B20C-2940-AE74-1C53654A62B5}" destId="{3116D35D-43C1-A245-8712-0BEDECADA2BD}" srcOrd="0" destOrd="0" presId="urn:microsoft.com/office/officeart/2005/8/layout/hierarchy1"/>
    <dgm:cxn modelId="{6E069F18-6E92-CC44-A047-8F8F26EC566B}" type="presParOf" srcId="{15A6466F-B20C-2940-AE74-1C53654A62B5}" destId="{C2B4E24E-2D55-934E-AD8B-308C69DB3D06}" srcOrd="1" destOrd="0" presId="urn:microsoft.com/office/officeart/2005/8/layout/hierarchy1"/>
    <dgm:cxn modelId="{92AAF046-A3D1-ED40-BED5-1736A9141F3F}" type="presParOf" srcId="{C2B4E24E-2D55-934E-AD8B-308C69DB3D06}" destId="{82102055-8DC1-7F47-944D-8B39EA85C24A}" srcOrd="0" destOrd="0" presId="urn:microsoft.com/office/officeart/2005/8/layout/hierarchy1"/>
    <dgm:cxn modelId="{687029C0-85A0-DD42-BE51-2E7B5C5F18BB}" type="presParOf" srcId="{82102055-8DC1-7F47-944D-8B39EA85C24A}" destId="{CC3C70E4-D8ED-B445-BCC1-19544C73B59B}" srcOrd="0" destOrd="0" presId="urn:microsoft.com/office/officeart/2005/8/layout/hierarchy1"/>
    <dgm:cxn modelId="{B8859010-F300-3B4F-A9DF-AE69F4D7F424}" type="presParOf" srcId="{82102055-8DC1-7F47-944D-8B39EA85C24A}" destId="{A33E60ED-DF05-814C-A64D-E43496D2CAA7}" srcOrd="1" destOrd="0" presId="urn:microsoft.com/office/officeart/2005/8/layout/hierarchy1"/>
    <dgm:cxn modelId="{AFC6B36D-C291-974D-87E2-4C555ADF2FD0}" type="presParOf" srcId="{C2B4E24E-2D55-934E-AD8B-308C69DB3D06}" destId="{C5E451A1-57E8-274D-9F93-6695CA20E309}" srcOrd="1" destOrd="0" presId="urn:microsoft.com/office/officeart/2005/8/layout/hierarchy1"/>
    <dgm:cxn modelId="{683AFC1C-9EAB-AC4E-B89D-CE7FD79179B0}" type="presParOf" srcId="{15A6466F-B20C-2940-AE74-1C53654A62B5}" destId="{87EADD0C-1D03-5E48-A6C4-54A93E2D1A42}" srcOrd="2" destOrd="0" presId="urn:microsoft.com/office/officeart/2005/8/layout/hierarchy1"/>
    <dgm:cxn modelId="{8B4C5248-FA7C-8342-891D-23614CEB5E9D}" type="presParOf" srcId="{15A6466F-B20C-2940-AE74-1C53654A62B5}" destId="{319FB6AF-D034-0146-BF84-6803305C8C2E}" srcOrd="3" destOrd="0" presId="urn:microsoft.com/office/officeart/2005/8/layout/hierarchy1"/>
    <dgm:cxn modelId="{89D7923E-A91C-6A4F-B965-C3C087DEBF2F}" type="presParOf" srcId="{319FB6AF-D034-0146-BF84-6803305C8C2E}" destId="{91A8C427-BA43-D44A-B537-6BCEE2FE3A32}" srcOrd="0" destOrd="0" presId="urn:microsoft.com/office/officeart/2005/8/layout/hierarchy1"/>
    <dgm:cxn modelId="{BB27182C-179D-1443-B580-E1F0F6BED407}" type="presParOf" srcId="{91A8C427-BA43-D44A-B537-6BCEE2FE3A32}" destId="{D79687DB-5F91-9645-8363-FAE6D4B9A26C}" srcOrd="0" destOrd="0" presId="urn:microsoft.com/office/officeart/2005/8/layout/hierarchy1"/>
    <dgm:cxn modelId="{33FF7DD2-6554-AF42-BCA3-B75464104849}" type="presParOf" srcId="{91A8C427-BA43-D44A-B537-6BCEE2FE3A32}" destId="{ABFA5B8D-45C2-B44E-A365-A38F0B1339F6}" srcOrd="1" destOrd="0" presId="urn:microsoft.com/office/officeart/2005/8/layout/hierarchy1"/>
    <dgm:cxn modelId="{2977FF99-A613-3D44-B148-E972F9309CFD}" type="presParOf" srcId="{319FB6AF-D034-0146-BF84-6803305C8C2E}" destId="{B9A757CE-A5D6-2941-8F55-A4D613B5A4A3}" srcOrd="1" destOrd="0" presId="urn:microsoft.com/office/officeart/2005/8/layout/hierarchy1"/>
    <dgm:cxn modelId="{F93EA4D4-C226-BA46-AF92-C2D4C36A516A}" type="presParOf" srcId="{D3825965-72F0-7A46-83A9-48A44E04BF9C}" destId="{132110FE-17B7-D445-BA81-34D7C138D335}" srcOrd="2" destOrd="0" presId="urn:microsoft.com/office/officeart/2005/8/layout/hierarchy1"/>
    <dgm:cxn modelId="{DDD4E2DC-BBD7-BE4A-A021-59E5BC8C6ABA}" type="presParOf" srcId="{D3825965-72F0-7A46-83A9-48A44E04BF9C}" destId="{7BA92B1C-A812-654E-A721-6A4D0907523E}" srcOrd="3" destOrd="0" presId="urn:microsoft.com/office/officeart/2005/8/layout/hierarchy1"/>
    <dgm:cxn modelId="{BAE91066-A1BB-7641-864C-F41E59236937}" type="presParOf" srcId="{7BA92B1C-A812-654E-A721-6A4D0907523E}" destId="{1D11A099-5140-184C-96F5-A91FECF42903}" srcOrd="0" destOrd="0" presId="urn:microsoft.com/office/officeart/2005/8/layout/hierarchy1"/>
    <dgm:cxn modelId="{FC37863D-45F7-C04C-8772-EFAF786E31CD}" type="presParOf" srcId="{1D11A099-5140-184C-96F5-A91FECF42903}" destId="{FEC1B27E-292A-1D4F-876F-137EE44CCD5D}" srcOrd="0" destOrd="0" presId="urn:microsoft.com/office/officeart/2005/8/layout/hierarchy1"/>
    <dgm:cxn modelId="{3F755031-0638-4E40-88A8-D81DB0A4769E}" type="presParOf" srcId="{1D11A099-5140-184C-96F5-A91FECF42903}" destId="{0EC973E5-2FA5-F140-BC2E-EA586C59CD47}" srcOrd="1" destOrd="0" presId="urn:microsoft.com/office/officeart/2005/8/layout/hierarchy1"/>
    <dgm:cxn modelId="{ED6DF538-3F58-134F-A8D1-A609989A6939}" type="presParOf" srcId="{7BA92B1C-A812-654E-A721-6A4D0907523E}" destId="{7E2BA49B-DBA6-E745-8C0D-B6824A0A6E16}" srcOrd="1" destOrd="0" presId="urn:microsoft.com/office/officeart/2005/8/layout/hierarchy1"/>
    <dgm:cxn modelId="{833468EE-E681-B749-A604-F026572D3D8E}" type="presParOf" srcId="{7E2BA49B-DBA6-E745-8C0D-B6824A0A6E16}" destId="{90358A22-CCAF-E842-8AC4-B711F81AC0A8}" srcOrd="0" destOrd="0" presId="urn:microsoft.com/office/officeart/2005/8/layout/hierarchy1"/>
    <dgm:cxn modelId="{452EC574-5018-4046-8C8A-B2A0BFC755FE}" type="presParOf" srcId="{7E2BA49B-DBA6-E745-8C0D-B6824A0A6E16}" destId="{A6D6979E-CF39-5E49-9D9D-9FB5FEC2378B}" srcOrd="1" destOrd="0" presId="urn:microsoft.com/office/officeart/2005/8/layout/hierarchy1"/>
    <dgm:cxn modelId="{71F87504-8FDA-AC4B-BAF4-5792935E968A}" type="presParOf" srcId="{A6D6979E-CF39-5E49-9D9D-9FB5FEC2378B}" destId="{92D2CE89-E5DF-914D-B915-BD0813225A4B}" srcOrd="0" destOrd="0" presId="urn:microsoft.com/office/officeart/2005/8/layout/hierarchy1"/>
    <dgm:cxn modelId="{4DFD392F-08C8-7244-982A-B0FE15C7133F}" type="presParOf" srcId="{92D2CE89-E5DF-914D-B915-BD0813225A4B}" destId="{220E41BA-A525-744B-B713-317C6637D3A7}" srcOrd="0" destOrd="0" presId="urn:microsoft.com/office/officeart/2005/8/layout/hierarchy1"/>
    <dgm:cxn modelId="{E70F8DD9-824B-9841-9E39-250395A060C5}" type="presParOf" srcId="{92D2CE89-E5DF-914D-B915-BD0813225A4B}" destId="{B08DD317-1EAB-E44C-8731-D9C90651C7FA}" srcOrd="1" destOrd="0" presId="urn:microsoft.com/office/officeart/2005/8/layout/hierarchy1"/>
    <dgm:cxn modelId="{F6501B09-A080-824C-A4C1-3D8E0CC8CC73}" type="presParOf" srcId="{A6D6979E-CF39-5E49-9D9D-9FB5FEC2378B}" destId="{C2290D6F-60B3-7443-AF3E-7E34219D4FE4}" srcOrd="1" destOrd="0" presId="urn:microsoft.com/office/officeart/2005/8/layout/hierarchy1"/>
    <dgm:cxn modelId="{DA5C9CB4-7811-9944-9714-953905704E8D}" type="presParOf" srcId="{7E2BA49B-DBA6-E745-8C0D-B6824A0A6E16}" destId="{FE4058CA-BC8A-BC48-B1ED-45B51CDD8D59}" srcOrd="2" destOrd="0" presId="urn:microsoft.com/office/officeart/2005/8/layout/hierarchy1"/>
    <dgm:cxn modelId="{5A809E0D-16BE-A546-810F-E3EE24F14A1C}" type="presParOf" srcId="{7E2BA49B-DBA6-E745-8C0D-B6824A0A6E16}" destId="{24AD9964-47EF-6A4F-8092-AEFCD7DB699C}" srcOrd="3" destOrd="0" presId="urn:microsoft.com/office/officeart/2005/8/layout/hierarchy1"/>
    <dgm:cxn modelId="{E7E42041-6DD6-7844-BF0E-028B2FA6D6BB}" type="presParOf" srcId="{24AD9964-47EF-6A4F-8092-AEFCD7DB699C}" destId="{283B2D06-0349-064F-992A-3741ACD3E757}" srcOrd="0" destOrd="0" presId="urn:microsoft.com/office/officeart/2005/8/layout/hierarchy1"/>
    <dgm:cxn modelId="{413A652A-9499-4E4D-A6A3-A93E35126B63}" type="presParOf" srcId="{283B2D06-0349-064F-992A-3741ACD3E757}" destId="{5AC152F0-5B77-AC41-AC5C-B0EA98F3DBAA}" srcOrd="0" destOrd="0" presId="urn:microsoft.com/office/officeart/2005/8/layout/hierarchy1"/>
    <dgm:cxn modelId="{B61B507A-04CF-0A49-BC3C-E947F98A5780}" type="presParOf" srcId="{283B2D06-0349-064F-992A-3741ACD3E757}" destId="{D0F0EB2B-2384-144B-A97A-A97C0E05FCB8}" srcOrd="1" destOrd="0" presId="urn:microsoft.com/office/officeart/2005/8/layout/hierarchy1"/>
    <dgm:cxn modelId="{03C2960F-72BF-9643-BE3D-9C756CCEDF7B}" type="presParOf" srcId="{24AD9964-47EF-6A4F-8092-AEFCD7DB699C}" destId="{A6C18945-35DB-7B42-82FB-F4AAAE97E5E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36DD39-AA61-BE4F-AFC6-1DE151CA2ED0}" type="doc">
      <dgm:prSet loTypeId="urn:microsoft.com/office/officeart/2005/8/layout/hierarchy1" loCatId="relationship" qsTypeId="urn:microsoft.com/office/officeart/2005/8/quickstyle/simple1" qsCatId="simple" csTypeId="urn:microsoft.com/office/officeart/2005/8/colors/colorful1" csCatId="colorful" phldr="1"/>
      <dgm:spPr/>
      <dgm:t>
        <a:bodyPr/>
        <a:lstStyle/>
        <a:p>
          <a:endParaRPr lang="en-US"/>
        </a:p>
      </dgm:t>
    </dgm:pt>
    <dgm:pt modelId="{8BA63C5B-175E-E740-B0BF-57904F597C0D}">
      <dgm:prSet phldrT="[Text]"/>
      <dgm:spPr/>
      <dgm:t>
        <a:bodyPr/>
        <a:lstStyle/>
        <a:p>
          <a:r>
            <a:rPr lang="en-US" dirty="0" err="1"/>
            <a:t>DIffraction</a:t>
          </a:r>
          <a:endParaRPr lang="en-US" dirty="0"/>
        </a:p>
      </dgm:t>
    </dgm:pt>
    <dgm:pt modelId="{9E1BF3EA-CC4D-984E-910E-BCF38FC02807}" type="parTrans" cxnId="{A8837F72-485D-674F-BC2C-E8EAC5EE154C}">
      <dgm:prSet/>
      <dgm:spPr/>
      <dgm:t>
        <a:bodyPr/>
        <a:lstStyle/>
        <a:p>
          <a:endParaRPr lang="en-US"/>
        </a:p>
      </dgm:t>
    </dgm:pt>
    <dgm:pt modelId="{25060B78-AD47-2B47-981C-2908DB4A633E}" type="sibTrans" cxnId="{A8837F72-485D-674F-BC2C-E8EAC5EE154C}">
      <dgm:prSet/>
      <dgm:spPr/>
      <dgm:t>
        <a:bodyPr/>
        <a:lstStyle/>
        <a:p>
          <a:endParaRPr lang="en-US"/>
        </a:p>
      </dgm:t>
    </dgm:pt>
    <dgm:pt modelId="{806CADCB-E838-D24E-BD8D-F9C226589644}">
      <dgm:prSet phldrT="[Text]"/>
      <dgm:spPr/>
      <dgm:t>
        <a:bodyPr/>
        <a:lstStyle/>
        <a:p>
          <a:r>
            <a:rPr lang="en-US" dirty="0"/>
            <a:t>Neutron</a:t>
          </a:r>
        </a:p>
      </dgm:t>
    </dgm:pt>
    <dgm:pt modelId="{E1FC0A10-08F8-194E-8F2E-D696449BD0D7}" type="parTrans" cxnId="{AE0E1105-147C-6447-92C6-0EDAF6D16D46}">
      <dgm:prSet/>
      <dgm:spPr/>
      <dgm:t>
        <a:bodyPr/>
        <a:lstStyle/>
        <a:p>
          <a:endParaRPr lang="en-US"/>
        </a:p>
      </dgm:t>
    </dgm:pt>
    <dgm:pt modelId="{85B6BD15-6604-964C-B22C-C8C42A6E5E6F}" type="sibTrans" cxnId="{AE0E1105-147C-6447-92C6-0EDAF6D16D46}">
      <dgm:prSet/>
      <dgm:spPr/>
      <dgm:t>
        <a:bodyPr/>
        <a:lstStyle/>
        <a:p>
          <a:endParaRPr lang="en-US"/>
        </a:p>
      </dgm:t>
    </dgm:pt>
    <dgm:pt modelId="{5627A993-7830-3F45-A29F-5EB863AB0E1F}">
      <dgm:prSet phldrT="[Text]"/>
      <dgm:spPr/>
      <dgm:t>
        <a:bodyPr/>
        <a:lstStyle/>
        <a:p>
          <a:r>
            <a:rPr lang="en-US" dirty="0"/>
            <a:t>Spallation source</a:t>
          </a:r>
        </a:p>
        <a:p>
          <a:r>
            <a:rPr lang="en-US" dirty="0"/>
            <a:t>T.O.F</a:t>
          </a:r>
        </a:p>
      </dgm:t>
    </dgm:pt>
    <dgm:pt modelId="{274A18B7-6BC2-5541-B87C-16B5E8C3280D}" type="parTrans" cxnId="{23A1E0B8-5293-3744-A6C0-CE2F4A804DE3}">
      <dgm:prSet/>
      <dgm:spPr/>
      <dgm:t>
        <a:bodyPr/>
        <a:lstStyle/>
        <a:p>
          <a:endParaRPr lang="en-US"/>
        </a:p>
      </dgm:t>
    </dgm:pt>
    <dgm:pt modelId="{5960A442-8BA2-A34D-8D9A-95B635EDCDF0}" type="sibTrans" cxnId="{23A1E0B8-5293-3744-A6C0-CE2F4A804DE3}">
      <dgm:prSet/>
      <dgm:spPr/>
      <dgm:t>
        <a:bodyPr/>
        <a:lstStyle/>
        <a:p>
          <a:endParaRPr lang="en-US"/>
        </a:p>
      </dgm:t>
    </dgm:pt>
    <dgm:pt modelId="{BB37D2A9-B996-E444-965F-60BB59939144}">
      <dgm:prSet phldrT="[Text]"/>
      <dgm:spPr>
        <a:ln>
          <a:solidFill>
            <a:srgbClr val="0432FF"/>
          </a:solidFill>
        </a:ln>
      </dgm:spPr>
      <dgm:t>
        <a:bodyPr/>
        <a:lstStyle/>
        <a:p>
          <a:r>
            <a:rPr lang="en-US" dirty="0"/>
            <a:t>Continuous source </a:t>
          </a:r>
        </a:p>
      </dgm:t>
    </dgm:pt>
    <dgm:pt modelId="{A1C7D30A-83A8-964D-B666-49F71B41C37B}" type="parTrans" cxnId="{20AA42B6-A14E-864C-961B-74585393B878}">
      <dgm:prSet/>
      <dgm:spPr/>
      <dgm:t>
        <a:bodyPr/>
        <a:lstStyle/>
        <a:p>
          <a:endParaRPr lang="en-US"/>
        </a:p>
      </dgm:t>
    </dgm:pt>
    <dgm:pt modelId="{AC6717E7-18C5-604C-AE7B-7D8F3C350074}" type="sibTrans" cxnId="{20AA42B6-A14E-864C-961B-74585393B878}">
      <dgm:prSet/>
      <dgm:spPr/>
      <dgm:t>
        <a:bodyPr/>
        <a:lstStyle/>
        <a:p>
          <a:endParaRPr lang="en-US"/>
        </a:p>
      </dgm:t>
    </dgm:pt>
    <dgm:pt modelId="{2F0A1772-5570-9643-ADB0-D36F8C2AD61D}">
      <dgm:prSet phldrT="[Text]"/>
      <dgm:spPr>
        <a:ln>
          <a:solidFill>
            <a:schemeClr val="bg1">
              <a:lumMod val="85000"/>
            </a:schemeClr>
          </a:solidFill>
        </a:ln>
      </dgm:spPr>
      <dgm:t>
        <a:bodyPr/>
        <a:lstStyle/>
        <a:p>
          <a:r>
            <a:rPr lang="en-US" dirty="0"/>
            <a:t>X-ray</a:t>
          </a:r>
        </a:p>
      </dgm:t>
    </dgm:pt>
    <dgm:pt modelId="{5D20FA28-807E-D144-A1BC-E262EFA110AA}" type="parTrans" cxnId="{43356CE7-CCD0-3846-896E-F92AE20B17A6}">
      <dgm:prSet/>
      <dgm:spPr/>
      <dgm:t>
        <a:bodyPr/>
        <a:lstStyle/>
        <a:p>
          <a:endParaRPr lang="en-US"/>
        </a:p>
      </dgm:t>
    </dgm:pt>
    <dgm:pt modelId="{4A317F5B-E775-5D47-8800-BA63E1653D43}" type="sibTrans" cxnId="{43356CE7-CCD0-3846-896E-F92AE20B17A6}">
      <dgm:prSet/>
      <dgm:spPr/>
      <dgm:t>
        <a:bodyPr/>
        <a:lstStyle/>
        <a:p>
          <a:endParaRPr lang="en-US"/>
        </a:p>
      </dgm:t>
    </dgm:pt>
    <dgm:pt modelId="{86D97B4F-320B-A64D-8721-170CA1B9FC60}">
      <dgm:prSet phldrT="[Text]"/>
      <dgm:spPr>
        <a:ln>
          <a:solidFill>
            <a:schemeClr val="bg1">
              <a:lumMod val="85000"/>
            </a:schemeClr>
          </a:solidFill>
        </a:ln>
      </dgm:spPr>
      <dgm:t>
        <a:bodyPr/>
        <a:lstStyle/>
        <a:p>
          <a:r>
            <a:rPr lang="en-US" dirty="0"/>
            <a:t>Monochromatic beam </a:t>
          </a:r>
        </a:p>
      </dgm:t>
    </dgm:pt>
    <dgm:pt modelId="{CC3D6C69-FC79-D142-AEF1-C9D117E16188}" type="parTrans" cxnId="{95E94B63-74FF-C940-B7D9-4E1D93A54202}">
      <dgm:prSet/>
      <dgm:spPr/>
      <dgm:t>
        <a:bodyPr/>
        <a:lstStyle/>
        <a:p>
          <a:endParaRPr lang="en-US"/>
        </a:p>
      </dgm:t>
    </dgm:pt>
    <dgm:pt modelId="{8355CB77-E280-DC45-AB68-52ACA5B1FCF4}" type="sibTrans" cxnId="{95E94B63-74FF-C940-B7D9-4E1D93A54202}">
      <dgm:prSet/>
      <dgm:spPr/>
      <dgm:t>
        <a:bodyPr/>
        <a:lstStyle/>
        <a:p>
          <a:endParaRPr lang="en-US"/>
        </a:p>
      </dgm:t>
    </dgm:pt>
    <dgm:pt modelId="{00C33689-7569-7B40-930A-A87705B45546}">
      <dgm:prSet/>
      <dgm:spPr>
        <a:ln>
          <a:solidFill>
            <a:schemeClr val="bg1">
              <a:lumMod val="85000"/>
            </a:schemeClr>
          </a:solidFill>
        </a:ln>
      </dgm:spPr>
      <dgm:t>
        <a:bodyPr/>
        <a:lstStyle/>
        <a:p>
          <a:r>
            <a:rPr lang="en-US" dirty="0"/>
            <a:t>Laue</a:t>
          </a:r>
        </a:p>
      </dgm:t>
    </dgm:pt>
    <dgm:pt modelId="{DEA0AF60-7844-1A4F-A894-F007B2ED4F99}" type="parTrans" cxnId="{E16D70CF-12D0-844D-8A86-53CB0FC73A7A}">
      <dgm:prSet/>
      <dgm:spPr/>
      <dgm:t>
        <a:bodyPr/>
        <a:lstStyle/>
        <a:p>
          <a:endParaRPr lang="en-US"/>
        </a:p>
      </dgm:t>
    </dgm:pt>
    <dgm:pt modelId="{83DAB8DB-9F8E-2343-9FB1-2478B2CE55C5}" type="sibTrans" cxnId="{E16D70CF-12D0-844D-8A86-53CB0FC73A7A}">
      <dgm:prSet/>
      <dgm:spPr/>
      <dgm:t>
        <a:bodyPr/>
        <a:lstStyle/>
        <a:p>
          <a:endParaRPr lang="en-US"/>
        </a:p>
      </dgm:t>
    </dgm:pt>
    <dgm:pt modelId="{A29D2A9C-03A2-824C-A3D5-CBD1413119F9}" type="pres">
      <dgm:prSet presAssocID="{4F36DD39-AA61-BE4F-AFC6-1DE151CA2ED0}" presName="hierChild1" presStyleCnt="0">
        <dgm:presLayoutVars>
          <dgm:chPref val="1"/>
          <dgm:dir/>
          <dgm:animOne val="branch"/>
          <dgm:animLvl val="lvl"/>
          <dgm:resizeHandles/>
        </dgm:presLayoutVars>
      </dgm:prSet>
      <dgm:spPr/>
    </dgm:pt>
    <dgm:pt modelId="{30648C9A-A64A-CB48-8583-11E6E17B6E8D}" type="pres">
      <dgm:prSet presAssocID="{8BA63C5B-175E-E740-B0BF-57904F597C0D}" presName="hierRoot1" presStyleCnt="0"/>
      <dgm:spPr/>
    </dgm:pt>
    <dgm:pt modelId="{A6BD36C2-10FE-7B47-B71E-EB7ABF3E5899}" type="pres">
      <dgm:prSet presAssocID="{8BA63C5B-175E-E740-B0BF-57904F597C0D}" presName="composite" presStyleCnt="0"/>
      <dgm:spPr/>
    </dgm:pt>
    <dgm:pt modelId="{5821B18F-B111-C64F-B846-E3D26236E352}" type="pres">
      <dgm:prSet presAssocID="{8BA63C5B-175E-E740-B0BF-57904F597C0D}" presName="background" presStyleLbl="node0" presStyleIdx="0" presStyleCnt="1"/>
      <dgm:spPr/>
    </dgm:pt>
    <dgm:pt modelId="{67C5D19C-4321-E14C-9FA4-C5276356EA76}" type="pres">
      <dgm:prSet presAssocID="{8BA63C5B-175E-E740-B0BF-57904F597C0D}" presName="text" presStyleLbl="fgAcc0" presStyleIdx="0" presStyleCnt="1">
        <dgm:presLayoutVars>
          <dgm:chPref val="3"/>
        </dgm:presLayoutVars>
      </dgm:prSet>
      <dgm:spPr/>
    </dgm:pt>
    <dgm:pt modelId="{D3825965-72F0-7A46-83A9-48A44E04BF9C}" type="pres">
      <dgm:prSet presAssocID="{8BA63C5B-175E-E740-B0BF-57904F597C0D}" presName="hierChild2" presStyleCnt="0"/>
      <dgm:spPr/>
    </dgm:pt>
    <dgm:pt modelId="{999BA7C2-C08C-994A-87C6-75D7B8157BA6}" type="pres">
      <dgm:prSet presAssocID="{E1FC0A10-08F8-194E-8F2E-D696449BD0D7}" presName="Name10" presStyleLbl="parChTrans1D2" presStyleIdx="0" presStyleCnt="2"/>
      <dgm:spPr/>
    </dgm:pt>
    <dgm:pt modelId="{B487DDCA-1913-4A46-B5CB-BBD6AC53188D}" type="pres">
      <dgm:prSet presAssocID="{806CADCB-E838-D24E-BD8D-F9C226589644}" presName="hierRoot2" presStyleCnt="0"/>
      <dgm:spPr/>
    </dgm:pt>
    <dgm:pt modelId="{5B754474-C330-3E40-B712-647462471DBA}" type="pres">
      <dgm:prSet presAssocID="{806CADCB-E838-D24E-BD8D-F9C226589644}" presName="composite2" presStyleCnt="0"/>
      <dgm:spPr/>
    </dgm:pt>
    <dgm:pt modelId="{9184D01A-2633-C742-8B58-5AEC5E3AAED9}" type="pres">
      <dgm:prSet presAssocID="{806CADCB-E838-D24E-BD8D-F9C226589644}" presName="background2" presStyleLbl="node2" presStyleIdx="0" presStyleCnt="2"/>
      <dgm:spPr/>
    </dgm:pt>
    <dgm:pt modelId="{D5DD646B-F40C-8F44-91EA-C4023EDA7CEE}" type="pres">
      <dgm:prSet presAssocID="{806CADCB-E838-D24E-BD8D-F9C226589644}" presName="text2" presStyleLbl="fgAcc2" presStyleIdx="0" presStyleCnt="2">
        <dgm:presLayoutVars>
          <dgm:chPref val="3"/>
        </dgm:presLayoutVars>
      </dgm:prSet>
      <dgm:spPr/>
    </dgm:pt>
    <dgm:pt modelId="{15A6466F-B20C-2940-AE74-1C53654A62B5}" type="pres">
      <dgm:prSet presAssocID="{806CADCB-E838-D24E-BD8D-F9C226589644}" presName="hierChild3" presStyleCnt="0"/>
      <dgm:spPr/>
    </dgm:pt>
    <dgm:pt modelId="{3116D35D-43C1-A245-8712-0BEDECADA2BD}" type="pres">
      <dgm:prSet presAssocID="{274A18B7-6BC2-5541-B87C-16B5E8C3280D}" presName="Name17" presStyleLbl="parChTrans1D3" presStyleIdx="0" presStyleCnt="4"/>
      <dgm:spPr/>
    </dgm:pt>
    <dgm:pt modelId="{C2B4E24E-2D55-934E-AD8B-308C69DB3D06}" type="pres">
      <dgm:prSet presAssocID="{5627A993-7830-3F45-A29F-5EB863AB0E1F}" presName="hierRoot3" presStyleCnt="0"/>
      <dgm:spPr/>
    </dgm:pt>
    <dgm:pt modelId="{82102055-8DC1-7F47-944D-8B39EA85C24A}" type="pres">
      <dgm:prSet presAssocID="{5627A993-7830-3F45-A29F-5EB863AB0E1F}" presName="composite3" presStyleCnt="0"/>
      <dgm:spPr/>
    </dgm:pt>
    <dgm:pt modelId="{CC3C70E4-D8ED-B445-BCC1-19544C73B59B}" type="pres">
      <dgm:prSet presAssocID="{5627A993-7830-3F45-A29F-5EB863AB0E1F}" presName="background3" presStyleLbl="node3" presStyleIdx="0" presStyleCnt="4"/>
      <dgm:spPr/>
    </dgm:pt>
    <dgm:pt modelId="{A33E60ED-DF05-814C-A64D-E43496D2CAA7}" type="pres">
      <dgm:prSet presAssocID="{5627A993-7830-3F45-A29F-5EB863AB0E1F}" presName="text3" presStyleLbl="fgAcc3" presStyleIdx="0" presStyleCnt="4">
        <dgm:presLayoutVars>
          <dgm:chPref val="3"/>
        </dgm:presLayoutVars>
      </dgm:prSet>
      <dgm:spPr/>
    </dgm:pt>
    <dgm:pt modelId="{C5E451A1-57E8-274D-9F93-6695CA20E309}" type="pres">
      <dgm:prSet presAssocID="{5627A993-7830-3F45-A29F-5EB863AB0E1F}" presName="hierChild4" presStyleCnt="0"/>
      <dgm:spPr/>
    </dgm:pt>
    <dgm:pt modelId="{87EADD0C-1D03-5E48-A6C4-54A93E2D1A42}" type="pres">
      <dgm:prSet presAssocID="{A1C7D30A-83A8-964D-B666-49F71B41C37B}" presName="Name17" presStyleLbl="parChTrans1D3" presStyleIdx="1" presStyleCnt="4"/>
      <dgm:spPr/>
    </dgm:pt>
    <dgm:pt modelId="{319FB6AF-D034-0146-BF84-6803305C8C2E}" type="pres">
      <dgm:prSet presAssocID="{BB37D2A9-B996-E444-965F-60BB59939144}" presName="hierRoot3" presStyleCnt="0"/>
      <dgm:spPr/>
    </dgm:pt>
    <dgm:pt modelId="{91A8C427-BA43-D44A-B537-6BCEE2FE3A32}" type="pres">
      <dgm:prSet presAssocID="{BB37D2A9-B996-E444-965F-60BB59939144}" presName="composite3" presStyleCnt="0"/>
      <dgm:spPr/>
    </dgm:pt>
    <dgm:pt modelId="{D79687DB-5F91-9645-8363-FAE6D4B9A26C}" type="pres">
      <dgm:prSet presAssocID="{BB37D2A9-B996-E444-965F-60BB59939144}" presName="background3" presStyleLbl="node3" presStyleIdx="1" presStyleCnt="4"/>
      <dgm:spPr>
        <a:solidFill>
          <a:srgbClr val="0432FF"/>
        </a:solidFill>
        <a:ln>
          <a:solidFill>
            <a:srgbClr val="0432FF"/>
          </a:solidFill>
        </a:ln>
      </dgm:spPr>
    </dgm:pt>
    <dgm:pt modelId="{ABFA5B8D-45C2-B44E-A365-A38F0B1339F6}" type="pres">
      <dgm:prSet presAssocID="{BB37D2A9-B996-E444-965F-60BB59939144}" presName="text3" presStyleLbl="fgAcc3" presStyleIdx="1" presStyleCnt="4">
        <dgm:presLayoutVars>
          <dgm:chPref val="3"/>
        </dgm:presLayoutVars>
      </dgm:prSet>
      <dgm:spPr/>
    </dgm:pt>
    <dgm:pt modelId="{B9A757CE-A5D6-2941-8F55-A4D613B5A4A3}" type="pres">
      <dgm:prSet presAssocID="{BB37D2A9-B996-E444-965F-60BB59939144}" presName="hierChild4" presStyleCnt="0"/>
      <dgm:spPr/>
    </dgm:pt>
    <dgm:pt modelId="{132110FE-17B7-D445-BA81-34D7C138D335}" type="pres">
      <dgm:prSet presAssocID="{5D20FA28-807E-D144-A1BC-E262EFA110AA}" presName="Name10" presStyleLbl="parChTrans1D2" presStyleIdx="1" presStyleCnt="2"/>
      <dgm:spPr/>
    </dgm:pt>
    <dgm:pt modelId="{7BA92B1C-A812-654E-A721-6A4D0907523E}" type="pres">
      <dgm:prSet presAssocID="{2F0A1772-5570-9643-ADB0-D36F8C2AD61D}" presName="hierRoot2" presStyleCnt="0"/>
      <dgm:spPr/>
    </dgm:pt>
    <dgm:pt modelId="{1D11A099-5140-184C-96F5-A91FECF42903}" type="pres">
      <dgm:prSet presAssocID="{2F0A1772-5570-9643-ADB0-D36F8C2AD61D}" presName="composite2" presStyleCnt="0"/>
      <dgm:spPr/>
    </dgm:pt>
    <dgm:pt modelId="{FEC1B27E-292A-1D4F-876F-137EE44CCD5D}" type="pres">
      <dgm:prSet presAssocID="{2F0A1772-5570-9643-ADB0-D36F8C2AD61D}" presName="background2" presStyleLbl="node2" presStyleIdx="1" presStyleCnt="2"/>
      <dgm:spPr>
        <a:solidFill>
          <a:schemeClr val="bg1">
            <a:lumMod val="85000"/>
          </a:schemeClr>
        </a:solidFill>
        <a:ln>
          <a:solidFill>
            <a:schemeClr val="bg1">
              <a:lumMod val="85000"/>
            </a:schemeClr>
          </a:solidFill>
        </a:ln>
      </dgm:spPr>
    </dgm:pt>
    <dgm:pt modelId="{0EC973E5-2FA5-F140-BC2E-EA586C59CD47}" type="pres">
      <dgm:prSet presAssocID="{2F0A1772-5570-9643-ADB0-D36F8C2AD61D}" presName="text2" presStyleLbl="fgAcc2" presStyleIdx="1" presStyleCnt="2">
        <dgm:presLayoutVars>
          <dgm:chPref val="3"/>
        </dgm:presLayoutVars>
      </dgm:prSet>
      <dgm:spPr/>
    </dgm:pt>
    <dgm:pt modelId="{7E2BA49B-DBA6-E745-8C0D-B6824A0A6E16}" type="pres">
      <dgm:prSet presAssocID="{2F0A1772-5570-9643-ADB0-D36F8C2AD61D}" presName="hierChild3" presStyleCnt="0"/>
      <dgm:spPr/>
    </dgm:pt>
    <dgm:pt modelId="{90358A22-CCAF-E842-8AC4-B711F81AC0A8}" type="pres">
      <dgm:prSet presAssocID="{CC3D6C69-FC79-D142-AEF1-C9D117E16188}" presName="Name17" presStyleLbl="parChTrans1D3" presStyleIdx="2" presStyleCnt="4"/>
      <dgm:spPr/>
    </dgm:pt>
    <dgm:pt modelId="{A6D6979E-CF39-5E49-9D9D-9FB5FEC2378B}" type="pres">
      <dgm:prSet presAssocID="{86D97B4F-320B-A64D-8721-170CA1B9FC60}" presName="hierRoot3" presStyleCnt="0"/>
      <dgm:spPr/>
    </dgm:pt>
    <dgm:pt modelId="{92D2CE89-E5DF-914D-B915-BD0813225A4B}" type="pres">
      <dgm:prSet presAssocID="{86D97B4F-320B-A64D-8721-170CA1B9FC60}" presName="composite3" presStyleCnt="0"/>
      <dgm:spPr/>
    </dgm:pt>
    <dgm:pt modelId="{220E41BA-A525-744B-B713-317C6637D3A7}" type="pres">
      <dgm:prSet presAssocID="{86D97B4F-320B-A64D-8721-170CA1B9FC60}" presName="background3" presStyleLbl="node3" presStyleIdx="2" presStyleCnt="4"/>
      <dgm:spPr>
        <a:solidFill>
          <a:schemeClr val="bg1">
            <a:lumMod val="85000"/>
          </a:schemeClr>
        </a:solidFill>
        <a:ln>
          <a:solidFill>
            <a:schemeClr val="bg1">
              <a:lumMod val="85000"/>
            </a:schemeClr>
          </a:solidFill>
        </a:ln>
      </dgm:spPr>
    </dgm:pt>
    <dgm:pt modelId="{B08DD317-1EAB-E44C-8731-D9C90651C7FA}" type="pres">
      <dgm:prSet presAssocID="{86D97B4F-320B-A64D-8721-170CA1B9FC60}" presName="text3" presStyleLbl="fgAcc3" presStyleIdx="2" presStyleCnt="4">
        <dgm:presLayoutVars>
          <dgm:chPref val="3"/>
        </dgm:presLayoutVars>
      </dgm:prSet>
      <dgm:spPr/>
    </dgm:pt>
    <dgm:pt modelId="{C2290D6F-60B3-7443-AF3E-7E34219D4FE4}" type="pres">
      <dgm:prSet presAssocID="{86D97B4F-320B-A64D-8721-170CA1B9FC60}" presName="hierChild4" presStyleCnt="0"/>
      <dgm:spPr/>
    </dgm:pt>
    <dgm:pt modelId="{FE4058CA-BC8A-BC48-B1ED-45B51CDD8D59}" type="pres">
      <dgm:prSet presAssocID="{DEA0AF60-7844-1A4F-A894-F007B2ED4F99}" presName="Name17" presStyleLbl="parChTrans1D3" presStyleIdx="3" presStyleCnt="4"/>
      <dgm:spPr/>
    </dgm:pt>
    <dgm:pt modelId="{24AD9964-47EF-6A4F-8092-AEFCD7DB699C}" type="pres">
      <dgm:prSet presAssocID="{00C33689-7569-7B40-930A-A87705B45546}" presName="hierRoot3" presStyleCnt="0"/>
      <dgm:spPr/>
    </dgm:pt>
    <dgm:pt modelId="{283B2D06-0349-064F-992A-3741ACD3E757}" type="pres">
      <dgm:prSet presAssocID="{00C33689-7569-7B40-930A-A87705B45546}" presName="composite3" presStyleCnt="0"/>
      <dgm:spPr/>
    </dgm:pt>
    <dgm:pt modelId="{5AC152F0-5B77-AC41-AC5C-B0EA98F3DBAA}" type="pres">
      <dgm:prSet presAssocID="{00C33689-7569-7B40-930A-A87705B45546}" presName="background3" presStyleLbl="node3" presStyleIdx="3" presStyleCnt="4"/>
      <dgm:spPr>
        <a:solidFill>
          <a:schemeClr val="bg1">
            <a:lumMod val="85000"/>
          </a:schemeClr>
        </a:solidFill>
        <a:ln>
          <a:solidFill>
            <a:schemeClr val="bg1">
              <a:lumMod val="85000"/>
            </a:schemeClr>
          </a:solidFill>
        </a:ln>
      </dgm:spPr>
    </dgm:pt>
    <dgm:pt modelId="{D0F0EB2B-2384-144B-A97A-A97C0E05FCB8}" type="pres">
      <dgm:prSet presAssocID="{00C33689-7569-7B40-930A-A87705B45546}" presName="text3" presStyleLbl="fgAcc3" presStyleIdx="3" presStyleCnt="4">
        <dgm:presLayoutVars>
          <dgm:chPref val="3"/>
        </dgm:presLayoutVars>
      </dgm:prSet>
      <dgm:spPr/>
    </dgm:pt>
    <dgm:pt modelId="{A6C18945-35DB-7B42-82FB-F4AAAE97E5EA}" type="pres">
      <dgm:prSet presAssocID="{00C33689-7569-7B40-930A-A87705B45546}" presName="hierChild4" presStyleCnt="0"/>
      <dgm:spPr/>
    </dgm:pt>
  </dgm:ptLst>
  <dgm:cxnLst>
    <dgm:cxn modelId="{09124B03-172D-8443-8B05-C68E00D8E2A1}" type="presOf" srcId="{806CADCB-E838-D24E-BD8D-F9C226589644}" destId="{D5DD646B-F40C-8F44-91EA-C4023EDA7CEE}" srcOrd="0" destOrd="0" presId="urn:microsoft.com/office/officeart/2005/8/layout/hierarchy1"/>
    <dgm:cxn modelId="{AE0E1105-147C-6447-92C6-0EDAF6D16D46}" srcId="{8BA63C5B-175E-E740-B0BF-57904F597C0D}" destId="{806CADCB-E838-D24E-BD8D-F9C226589644}" srcOrd="0" destOrd="0" parTransId="{E1FC0A10-08F8-194E-8F2E-D696449BD0D7}" sibTransId="{85B6BD15-6604-964C-B22C-C8C42A6E5E6F}"/>
    <dgm:cxn modelId="{2F527425-0EAF-4D45-9BD4-1672C4C6CA2A}" type="presOf" srcId="{DEA0AF60-7844-1A4F-A894-F007B2ED4F99}" destId="{FE4058CA-BC8A-BC48-B1ED-45B51CDD8D59}" srcOrd="0" destOrd="0" presId="urn:microsoft.com/office/officeart/2005/8/layout/hierarchy1"/>
    <dgm:cxn modelId="{C0B37D2C-D779-134A-95F2-84654E13797C}" type="presOf" srcId="{5627A993-7830-3F45-A29F-5EB863AB0E1F}" destId="{A33E60ED-DF05-814C-A64D-E43496D2CAA7}" srcOrd="0" destOrd="0" presId="urn:microsoft.com/office/officeart/2005/8/layout/hierarchy1"/>
    <dgm:cxn modelId="{9D55A940-B8B5-9A42-803D-41E75786D53D}" type="presOf" srcId="{86D97B4F-320B-A64D-8721-170CA1B9FC60}" destId="{B08DD317-1EAB-E44C-8731-D9C90651C7FA}" srcOrd="0" destOrd="0" presId="urn:microsoft.com/office/officeart/2005/8/layout/hierarchy1"/>
    <dgm:cxn modelId="{95E94B63-74FF-C940-B7D9-4E1D93A54202}" srcId="{2F0A1772-5570-9643-ADB0-D36F8C2AD61D}" destId="{86D97B4F-320B-A64D-8721-170CA1B9FC60}" srcOrd="0" destOrd="0" parTransId="{CC3D6C69-FC79-D142-AEF1-C9D117E16188}" sibTransId="{8355CB77-E280-DC45-AB68-52ACA5B1FCF4}"/>
    <dgm:cxn modelId="{A8837F72-485D-674F-BC2C-E8EAC5EE154C}" srcId="{4F36DD39-AA61-BE4F-AFC6-1DE151CA2ED0}" destId="{8BA63C5B-175E-E740-B0BF-57904F597C0D}" srcOrd="0" destOrd="0" parTransId="{9E1BF3EA-CC4D-984E-910E-BCF38FC02807}" sibTransId="{25060B78-AD47-2B47-981C-2908DB4A633E}"/>
    <dgm:cxn modelId="{9C4D0976-647B-284A-8187-E4765582D777}" type="presOf" srcId="{A1C7D30A-83A8-964D-B666-49F71B41C37B}" destId="{87EADD0C-1D03-5E48-A6C4-54A93E2D1A42}" srcOrd="0" destOrd="0" presId="urn:microsoft.com/office/officeart/2005/8/layout/hierarchy1"/>
    <dgm:cxn modelId="{79435881-3E67-C548-AC02-9B2B078D93D7}" type="presOf" srcId="{4F36DD39-AA61-BE4F-AFC6-1DE151CA2ED0}" destId="{A29D2A9C-03A2-824C-A3D5-CBD1413119F9}" srcOrd="0" destOrd="0" presId="urn:microsoft.com/office/officeart/2005/8/layout/hierarchy1"/>
    <dgm:cxn modelId="{C3B10696-D2B2-F84E-9CDC-F713807602C4}" type="presOf" srcId="{CC3D6C69-FC79-D142-AEF1-C9D117E16188}" destId="{90358A22-CCAF-E842-8AC4-B711F81AC0A8}" srcOrd="0" destOrd="0" presId="urn:microsoft.com/office/officeart/2005/8/layout/hierarchy1"/>
    <dgm:cxn modelId="{20AA42B6-A14E-864C-961B-74585393B878}" srcId="{806CADCB-E838-D24E-BD8D-F9C226589644}" destId="{BB37D2A9-B996-E444-965F-60BB59939144}" srcOrd="1" destOrd="0" parTransId="{A1C7D30A-83A8-964D-B666-49F71B41C37B}" sibTransId="{AC6717E7-18C5-604C-AE7B-7D8F3C350074}"/>
    <dgm:cxn modelId="{FB8467B7-94EA-FD45-B428-DCED166FA11F}" type="presOf" srcId="{8BA63C5B-175E-E740-B0BF-57904F597C0D}" destId="{67C5D19C-4321-E14C-9FA4-C5276356EA76}" srcOrd="0" destOrd="0" presId="urn:microsoft.com/office/officeart/2005/8/layout/hierarchy1"/>
    <dgm:cxn modelId="{13B797B7-B65B-B847-83B3-DFAD34389808}" type="presOf" srcId="{00C33689-7569-7B40-930A-A87705B45546}" destId="{D0F0EB2B-2384-144B-A97A-A97C0E05FCB8}" srcOrd="0" destOrd="0" presId="urn:microsoft.com/office/officeart/2005/8/layout/hierarchy1"/>
    <dgm:cxn modelId="{23A1E0B8-5293-3744-A6C0-CE2F4A804DE3}" srcId="{806CADCB-E838-D24E-BD8D-F9C226589644}" destId="{5627A993-7830-3F45-A29F-5EB863AB0E1F}" srcOrd="0" destOrd="0" parTransId="{274A18B7-6BC2-5541-B87C-16B5E8C3280D}" sibTransId="{5960A442-8BA2-A34D-8D9A-95B635EDCDF0}"/>
    <dgm:cxn modelId="{9D5E85C8-36E9-A34B-B747-258E6354FD14}" type="presOf" srcId="{E1FC0A10-08F8-194E-8F2E-D696449BD0D7}" destId="{999BA7C2-C08C-994A-87C6-75D7B8157BA6}" srcOrd="0" destOrd="0" presId="urn:microsoft.com/office/officeart/2005/8/layout/hierarchy1"/>
    <dgm:cxn modelId="{57DCE5CA-E853-6744-AFE3-81B9CF47C2EF}" type="presOf" srcId="{5D20FA28-807E-D144-A1BC-E262EFA110AA}" destId="{132110FE-17B7-D445-BA81-34D7C138D335}" srcOrd="0" destOrd="0" presId="urn:microsoft.com/office/officeart/2005/8/layout/hierarchy1"/>
    <dgm:cxn modelId="{E16D70CF-12D0-844D-8A86-53CB0FC73A7A}" srcId="{2F0A1772-5570-9643-ADB0-D36F8C2AD61D}" destId="{00C33689-7569-7B40-930A-A87705B45546}" srcOrd="1" destOrd="0" parTransId="{DEA0AF60-7844-1A4F-A894-F007B2ED4F99}" sibTransId="{83DAB8DB-9F8E-2343-9FB1-2478B2CE55C5}"/>
    <dgm:cxn modelId="{6C6FB7DC-8DFF-D74A-B750-D7846BFCC539}" type="presOf" srcId="{2F0A1772-5570-9643-ADB0-D36F8C2AD61D}" destId="{0EC973E5-2FA5-F140-BC2E-EA586C59CD47}" srcOrd="0" destOrd="0" presId="urn:microsoft.com/office/officeart/2005/8/layout/hierarchy1"/>
    <dgm:cxn modelId="{9B2AE8E0-3F82-704F-B5A8-7A7C3EF02CA5}" type="presOf" srcId="{274A18B7-6BC2-5541-B87C-16B5E8C3280D}" destId="{3116D35D-43C1-A245-8712-0BEDECADA2BD}" srcOrd="0" destOrd="0" presId="urn:microsoft.com/office/officeart/2005/8/layout/hierarchy1"/>
    <dgm:cxn modelId="{43356CE7-CCD0-3846-896E-F92AE20B17A6}" srcId="{8BA63C5B-175E-E740-B0BF-57904F597C0D}" destId="{2F0A1772-5570-9643-ADB0-D36F8C2AD61D}" srcOrd="1" destOrd="0" parTransId="{5D20FA28-807E-D144-A1BC-E262EFA110AA}" sibTransId="{4A317F5B-E775-5D47-8800-BA63E1653D43}"/>
    <dgm:cxn modelId="{AC825FFF-04AF-D64B-A47C-F1B6FA3861B9}" type="presOf" srcId="{BB37D2A9-B996-E444-965F-60BB59939144}" destId="{ABFA5B8D-45C2-B44E-A365-A38F0B1339F6}" srcOrd="0" destOrd="0" presId="urn:microsoft.com/office/officeart/2005/8/layout/hierarchy1"/>
    <dgm:cxn modelId="{3A9D7A0A-AF35-AA40-B69E-3967CCAB5C5D}" type="presParOf" srcId="{A29D2A9C-03A2-824C-A3D5-CBD1413119F9}" destId="{30648C9A-A64A-CB48-8583-11E6E17B6E8D}" srcOrd="0" destOrd="0" presId="urn:microsoft.com/office/officeart/2005/8/layout/hierarchy1"/>
    <dgm:cxn modelId="{FAFA0ECA-91B3-BF45-8E58-5DA5CD97FC2C}" type="presParOf" srcId="{30648C9A-A64A-CB48-8583-11E6E17B6E8D}" destId="{A6BD36C2-10FE-7B47-B71E-EB7ABF3E5899}" srcOrd="0" destOrd="0" presId="urn:microsoft.com/office/officeart/2005/8/layout/hierarchy1"/>
    <dgm:cxn modelId="{0EA907FD-0162-7148-A0FF-588BB8084ED8}" type="presParOf" srcId="{A6BD36C2-10FE-7B47-B71E-EB7ABF3E5899}" destId="{5821B18F-B111-C64F-B846-E3D26236E352}" srcOrd="0" destOrd="0" presId="urn:microsoft.com/office/officeart/2005/8/layout/hierarchy1"/>
    <dgm:cxn modelId="{F23D6AAE-C876-534D-812C-12759E326CBC}" type="presParOf" srcId="{A6BD36C2-10FE-7B47-B71E-EB7ABF3E5899}" destId="{67C5D19C-4321-E14C-9FA4-C5276356EA76}" srcOrd="1" destOrd="0" presId="urn:microsoft.com/office/officeart/2005/8/layout/hierarchy1"/>
    <dgm:cxn modelId="{C397E3B9-1115-1646-9E90-1D2E2C92CBC7}" type="presParOf" srcId="{30648C9A-A64A-CB48-8583-11E6E17B6E8D}" destId="{D3825965-72F0-7A46-83A9-48A44E04BF9C}" srcOrd="1" destOrd="0" presId="urn:microsoft.com/office/officeart/2005/8/layout/hierarchy1"/>
    <dgm:cxn modelId="{D2D37F62-8612-EB47-B87D-F0B32E6FA7ED}" type="presParOf" srcId="{D3825965-72F0-7A46-83A9-48A44E04BF9C}" destId="{999BA7C2-C08C-994A-87C6-75D7B8157BA6}" srcOrd="0" destOrd="0" presId="urn:microsoft.com/office/officeart/2005/8/layout/hierarchy1"/>
    <dgm:cxn modelId="{72F95B6F-21A3-4D4A-8BDD-B6B5DE44CC02}" type="presParOf" srcId="{D3825965-72F0-7A46-83A9-48A44E04BF9C}" destId="{B487DDCA-1913-4A46-B5CB-BBD6AC53188D}" srcOrd="1" destOrd="0" presId="urn:microsoft.com/office/officeart/2005/8/layout/hierarchy1"/>
    <dgm:cxn modelId="{71751544-22A1-D847-B46E-0691A17D1BE6}" type="presParOf" srcId="{B487DDCA-1913-4A46-B5CB-BBD6AC53188D}" destId="{5B754474-C330-3E40-B712-647462471DBA}" srcOrd="0" destOrd="0" presId="urn:microsoft.com/office/officeart/2005/8/layout/hierarchy1"/>
    <dgm:cxn modelId="{D17A307F-4351-194A-B6FB-5D562E03B347}" type="presParOf" srcId="{5B754474-C330-3E40-B712-647462471DBA}" destId="{9184D01A-2633-C742-8B58-5AEC5E3AAED9}" srcOrd="0" destOrd="0" presId="urn:microsoft.com/office/officeart/2005/8/layout/hierarchy1"/>
    <dgm:cxn modelId="{431878E4-B817-1F48-95D4-03436A749EDD}" type="presParOf" srcId="{5B754474-C330-3E40-B712-647462471DBA}" destId="{D5DD646B-F40C-8F44-91EA-C4023EDA7CEE}" srcOrd="1" destOrd="0" presId="urn:microsoft.com/office/officeart/2005/8/layout/hierarchy1"/>
    <dgm:cxn modelId="{E8964EEC-0610-944A-B1AE-00E7ADDC458F}" type="presParOf" srcId="{B487DDCA-1913-4A46-B5CB-BBD6AC53188D}" destId="{15A6466F-B20C-2940-AE74-1C53654A62B5}" srcOrd="1" destOrd="0" presId="urn:microsoft.com/office/officeart/2005/8/layout/hierarchy1"/>
    <dgm:cxn modelId="{EB2FA928-BECC-C04C-B7DF-A4CCE585A35D}" type="presParOf" srcId="{15A6466F-B20C-2940-AE74-1C53654A62B5}" destId="{3116D35D-43C1-A245-8712-0BEDECADA2BD}" srcOrd="0" destOrd="0" presId="urn:microsoft.com/office/officeart/2005/8/layout/hierarchy1"/>
    <dgm:cxn modelId="{6E069F18-6E92-CC44-A047-8F8F26EC566B}" type="presParOf" srcId="{15A6466F-B20C-2940-AE74-1C53654A62B5}" destId="{C2B4E24E-2D55-934E-AD8B-308C69DB3D06}" srcOrd="1" destOrd="0" presId="urn:microsoft.com/office/officeart/2005/8/layout/hierarchy1"/>
    <dgm:cxn modelId="{92AAF046-A3D1-ED40-BED5-1736A9141F3F}" type="presParOf" srcId="{C2B4E24E-2D55-934E-AD8B-308C69DB3D06}" destId="{82102055-8DC1-7F47-944D-8B39EA85C24A}" srcOrd="0" destOrd="0" presId="urn:microsoft.com/office/officeart/2005/8/layout/hierarchy1"/>
    <dgm:cxn modelId="{687029C0-85A0-DD42-BE51-2E7B5C5F18BB}" type="presParOf" srcId="{82102055-8DC1-7F47-944D-8B39EA85C24A}" destId="{CC3C70E4-D8ED-B445-BCC1-19544C73B59B}" srcOrd="0" destOrd="0" presId="urn:microsoft.com/office/officeart/2005/8/layout/hierarchy1"/>
    <dgm:cxn modelId="{B8859010-F300-3B4F-A9DF-AE69F4D7F424}" type="presParOf" srcId="{82102055-8DC1-7F47-944D-8B39EA85C24A}" destId="{A33E60ED-DF05-814C-A64D-E43496D2CAA7}" srcOrd="1" destOrd="0" presId="urn:microsoft.com/office/officeart/2005/8/layout/hierarchy1"/>
    <dgm:cxn modelId="{AFC6B36D-C291-974D-87E2-4C555ADF2FD0}" type="presParOf" srcId="{C2B4E24E-2D55-934E-AD8B-308C69DB3D06}" destId="{C5E451A1-57E8-274D-9F93-6695CA20E309}" srcOrd="1" destOrd="0" presId="urn:microsoft.com/office/officeart/2005/8/layout/hierarchy1"/>
    <dgm:cxn modelId="{683AFC1C-9EAB-AC4E-B89D-CE7FD79179B0}" type="presParOf" srcId="{15A6466F-B20C-2940-AE74-1C53654A62B5}" destId="{87EADD0C-1D03-5E48-A6C4-54A93E2D1A42}" srcOrd="2" destOrd="0" presId="urn:microsoft.com/office/officeart/2005/8/layout/hierarchy1"/>
    <dgm:cxn modelId="{8B4C5248-FA7C-8342-891D-23614CEB5E9D}" type="presParOf" srcId="{15A6466F-B20C-2940-AE74-1C53654A62B5}" destId="{319FB6AF-D034-0146-BF84-6803305C8C2E}" srcOrd="3" destOrd="0" presId="urn:microsoft.com/office/officeart/2005/8/layout/hierarchy1"/>
    <dgm:cxn modelId="{89D7923E-A91C-6A4F-B965-C3C087DEBF2F}" type="presParOf" srcId="{319FB6AF-D034-0146-BF84-6803305C8C2E}" destId="{91A8C427-BA43-D44A-B537-6BCEE2FE3A32}" srcOrd="0" destOrd="0" presId="urn:microsoft.com/office/officeart/2005/8/layout/hierarchy1"/>
    <dgm:cxn modelId="{BB27182C-179D-1443-B580-E1F0F6BED407}" type="presParOf" srcId="{91A8C427-BA43-D44A-B537-6BCEE2FE3A32}" destId="{D79687DB-5F91-9645-8363-FAE6D4B9A26C}" srcOrd="0" destOrd="0" presId="urn:microsoft.com/office/officeart/2005/8/layout/hierarchy1"/>
    <dgm:cxn modelId="{33FF7DD2-6554-AF42-BCA3-B75464104849}" type="presParOf" srcId="{91A8C427-BA43-D44A-B537-6BCEE2FE3A32}" destId="{ABFA5B8D-45C2-B44E-A365-A38F0B1339F6}" srcOrd="1" destOrd="0" presId="urn:microsoft.com/office/officeart/2005/8/layout/hierarchy1"/>
    <dgm:cxn modelId="{2977FF99-A613-3D44-B148-E972F9309CFD}" type="presParOf" srcId="{319FB6AF-D034-0146-BF84-6803305C8C2E}" destId="{B9A757CE-A5D6-2941-8F55-A4D613B5A4A3}" srcOrd="1" destOrd="0" presId="urn:microsoft.com/office/officeart/2005/8/layout/hierarchy1"/>
    <dgm:cxn modelId="{F93EA4D4-C226-BA46-AF92-C2D4C36A516A}" type="presParOf" srcId="{D3825965-72F0-7A46-83A9-48A44E04BF9C}" destId="{132110FE-17B7-D445-BA81-34D7C138D335}" srcOrd="2" destOrd="0" presId="urn:microsoft.com/office/officeart/2005/8/layout/hierarchy1"/>
    <dgm:cxn modelId="{DDD4E2DC-BBD7-BE4A-A021-59E5BC8C6ABA}" type="presParOf" srcId="{D3825965-72F0-7A46-83A9-48A44E04BF9C}" destId="{7BA92B1C-A812-654E-A721-6A4D0907523E}" srcOrd="3" destOrd="0" presId="urn:microsoft.com/office/officeart/2005/8/layout/hierarchy1"/>
    <dgm:cxn modelId="{BAE91066-A1BB-7641-864C-F41E59236937}" type="presParOf" srcId="{7BA92B1C-A812-654E-A721-6A4D0907523E}" destId="{1D11A099-5140-184C-96F5-A91FECF42903}" srcOrd="0" destOrd="0" presId="urn:microsoft.com/office/officeart/2005/8/layout/hierarchy1"/>
    <dgm:cxn modelId="{FC37863D-45F7-C04C-8772-EFAF786E31CD}" type="presParOf" srcId="{1D11A099-5140-184C-96F5-A91FECF42903}" destId="{FEC1B27E-292A-1D4F-876F-137EE44CCD5D}" srcOrd="0" destOrd="0" presId="urn:microsoft.com/office/officeart/2005/8/layout/hierarchy1"/>
    <dgm:cxn modelId="{3F755031-0638-4E40-88A8-D81DB0A4769E}" type="presParOf" srcId="{1D11A099-5140-184C-96F5-A91FECF42903}" destId="{0EC973E5-2FA5-F140-BC2E-EA586C59CD47}" srcOrd="1" destOrd="0" presId="urn:microsoft.com/office/officeart/2005/8/layout/hierarchy1"/>
    <dgm:cxn modelId="{ED6DF538-3F58-134F-A8D1-A609989A6939}" type="presParOf" srcId="{7BA92B1C-A812-654E-A721-6A4D0907523E}" destId="{7E2BA49B-DBA6-E745-8C0D-B6824A0A6E16}" srcOrd="1" destOrd="0" presId="urn:microsoft.com/office/officeart/2005/8/layout/hierarchy1"/>
    <dgm:cxn modelId="{833468EE-E681-B749-A604-F026572D3D8E}" type="presParOf" srcId="{7E2BA49B-DBA6-E745-8C0D-B6824A0A6E16}" destId="{90358A22-CCAF-E842-8AC4-B711F81AC0A8}" srcOrd="0" destOrd="0" presId="urn:microsoft.com/office/officeart/2005/8/layout/hierarchy1"/>
    <dgm:cxn modelId="{452EC574-5018-4046-8C8A-B2A0BFC755FE}" type="presParOf" srcId="{7E2BA49B-DBA6-E745-8C0D-B6824A0A6E16}" destId="{A6D6979E-CF39-5E49-9D9D-9FB5FEC2378B}" srcOrd="1" destOrd="0" presId="urn:microsoft.com/office/officeart/2005/8/layout/hierarchy1"/>
    <dgm:cxn modelId="{71F87504-8FDA-AC4B-BAF4-5792935E968A}" type="presParOf" srcId="{A6D6979E-CF39-5E49-9D9D-9FB5FEC2378B}" destId="{92D2CE89-E5DF-914D-B915-BD0813225A4B}" srcOrd="0" destOrd="0" presId="urn:microsoft.com/office/officeart/2005/8/layout/hierarchy1"/>
    <dgm:cxn modelId="{4DFD392F-08C8-7244-982A-B0FE15C7133F}" type="presParOf" srcId="{92D2CE89-E5DF-914D-B915-BD0813225A4B}" destId="{220E41BA-A525-744B-B713-317C6637D3A7}" srcOrd="0" destOrd="0" presId="urn:microsoft.com/office/officeart/2005/8/layout/hierarchy1"/>
    <dgm:cxn modelId="{E70F8DD9-824B-9841-9E39-250395A060C5}" type="presParOf" srcId="{92D2CE89-E5DF-914D-B915-BD0813225A4B}" destId="{B08DD317-1EAB-E44C-8731-D9C90651C7FA}" srcOrd="1" destOrd="0" presId="urn:microsoft.com/office/officeart/2005/8/layout/hierarchy1"/>
    <dgm:cxn modelId="{F6501B09-A080-824C-A4C1-3D8E0CC8CC73}" type="presParOf" srcId="{A6D6979E-CF39-5E49-9D9D-9FB5FEC2378B}" destId="{C2290D6F-60B3-7443-AF3E-7E34219D4FE4}" srcOrd="1" destOrd="0" presId="urn:microsoft.com/office/officeart/2005/8/layout/hierarchy1"/>
    <dgm:cxn modelId="{DA5C9CB4-7811-9944-9714-953905704E8D}" type="presParOf" srcId="{7E2BA49B-DBA6-E745-8C0D-B6824A0A6E16}" destId="{FE4058CA-BC8A-BC48-B1ED-45B51CDD8D59}" srcOrd="2" destOrd="0" presId="urn:microsoft.com/office/officeart/2005/8/layout/hierarchy1"/>
    <dgm:cxn modelId="{5A809E0D-16BE-A546-810F-E3EE24F14A1C}" type="presParOf" srcId="{7E2BA49B-DBA6-E745-8C0D-B6824A0A6E16}" destId="{24AD9964-47EF-6A4F-8092-AEFCD7DB699C}" srcOrd="3" destOrd="0" presId="urn:microsoft.com/office/officeart/2005/8/layout/hierarchy1"/>
    <dgm:cxn modelId="{E7E42041-6DD6-7844-BF0E-028B2FA6D6BB}" type="presParOf" srcId="{24AD9964-47EF-6A4F-8092-AEFCD7DB699C}" destId="{283B2D06-0349-064F-992A-3741ACD3E757}" srcOrd="0" destOrd="0" presId="urn:microsoft.com/office/officeart/2005/8/layout/hierarchy1"/>
    <dgm:cxn modelId="{413A652A-9499-4E4D-A6A3-A93E35126B63}" type="presParOf" srcId="{283B2D06-0349-064F-992A-3741ACD3E757}" destId="{5AC152F0-5B77-AC41-AC5C-B0EA98F3DBAA}" srcOrd="0" destOrd="0" presId="urn:microsoft.com/office/officeart/2005/8/layout/hierarchy1"/>
    <dgm:cxn modelId="{B61B507A-04CF-0A49-BC3C-E947F98A5780}" type="presParOf" srcId="{283B2D06-0349-064F-992A-3741ACD3E757}" destId="{D0F0EB2B-2384-144B-A97A-A97C0E05FCB8}" srcOrd="1" destOrd="0" presId="urn:microsoft.com/office/officeart/2005/8/layout/hierarchy1"/>
    <dgm:cxn modelId="{03C2960F-72BF-9643-BE3D-9C756CCEDF7B}" type="presParOf" srcId="{24AD9964-47EF-6A4F-8092-AEFCD7DB699C}" destId="{A6C18945-35DB-7B42-82FB-F4AAAE97E5E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36DD39-AA61-BE4F-AFC6-1DE151CA2ED0}" type="doc">
      <dgm:prSet loTypeId="urn:microsoft.com/office/officeart/2005/8/layout/hierarchy1" loCatId="relationship" qsTypeId="urn:microsoft.com/office/officeart/2005/8/quickstyle/simple1" qsCatId="simple" csTypeId="urn:microsoft.com/office/officeart/2005/8/colors/colorful1" csCatId="colorful" phldr="1"/>
      <dgm:spPr/>
      <dgm:t>
        <a:bodyPr/>
        <a:lstStyle/>
        <a:p>
          <a:endParaRPr lang="en-US"/>
        </a:p>
      </dgm:t>
    </dgm:pt>
    <dgm:pt modelId="{8BA63C5B-175E-E740-B0BF-57904F597C0D}">
      <dgm:prSet phldrT="[Text]"/>
      <dgm:spPr/>
      <dgm:t>
        <a:bodyPr/>
        <a:lstStyle/>
        <a:p>
          <a:r>
            <a:rPr lang="en-US" dirty="0" err="1"/>
            <a:t>DIffraction</a:t>
          </a:r>
          <a:endParaRPr lang="en-US" dirty="0"/>
        </a:p>
      </dgm:t>
    </dgm:pt>
    <dgm:pt modelId="{9E1BF3EA-CC4D-984E-910E-BCF38FC02807}" type="parTrans" cxnId="{A8837F72-485D-674F-BC2C-E8EAC5EE154C}">
      <dgm:prSet/>
      <dgm:spPr/>
      <dgm:t>
        <a:bodyPr/>
        <a:lstStyle/>
        <a:p>
          <a:endParaRPr lang="en-US"/>
        </a:p>
      </dgm:t>
    </dgm:pt>
    <dgm:pt modelId="{25060B78-AD47-2B47-981C-2908DB4A633E}" type="sibTrans" cxnId="{A8837F72-485D-674F-BC2C-E8EAC5EE154C}">
      <dgm:prSet/>
      <dgm:spPr/>
      <dgm:t>
        <a:bodyPr/>
        <a:lstStyle/>
        <a:p>
          <a:endParaRPr lang="en-US"/>
        </a:p>
      </dgm:t>
    </dgm:pt>
    <dgm:pt modelId="{806CADCB-E838-D24E-BD8D-F9C226589644}">
      <dgm:prSet phldrT="[Text]"/>
      <dgm:spPr/>
      <dgm:t>
        <a:bodyPr/>
        <a:lstStyle/>
        <a:p>
          <a:r>
            <a:rPr lang="en-US" dirty="0"/>
            <a:t>Neutron</a:t>
          </a:r>
        </a:p>
      </dgm:t>
    </dgm:pt>
    <dgm:pt modelId="{E1FC0A10-08F8-194E-8F2E-D696449BD0D7}" type="parTrans" cxnId="{AE0E1105-147C-6447-92C6-0EDAF6D16D46}">
      <dgm:prSet/>
      <dgm:spPr/>
      <dgm:t>
        <a:bodyPr/>
        <a:lstStyle/>
        <a:p>
          <a:endParaRPr lang="en-US"/>
        </a:p>
      </dgm:t>
    </dgm:pt>
    <dgm:pt modelId="{85B6BD15-6604-964C-B22C-C8C42A6E5E6F}" type="sibTrans" cxnId="{AE0E1105-147C-6447-92C6-0EDAF6D16D46}">
      <dgm:prSet/>
      <dgm:spPr/>
      <dgm:t>
        <a:bodyPr/>
        <a:lstStyle/>
        <a:p>
          <a:endParaRPr lang="en-US"/>
        </a:p>
      </dgm:t>
    </dgm:pt>
    <dgm:pt modelId="{5627A993-7830-3F45-A29F-5EB863AB0E1F}">
      <dgm:prSet phldrT="[Text]"/>
      <dgm:spPr>
        <a:ln>
          <a:solidFill>
            <a:srgbClr val="0432FF"/>
          </a:solidFill>
        </a:ln>
      </dgm:spPr>
      <dgm:t>
        <a:bodyPr/>
        <a:lstStyle/>
        <a:p>
          <a:r>
            <a:rPr lang="en-US" dirty="0"/>
            <a:t>Spallation source</a:t>
          </a:r>
        </a:p>
        <a:p>
          <a:r>
            <a:rPr lang="en-US" dirty="0"/>
            <a:t>T.O.F</a:t>
          </a:r>
        </a:p>
      </dgm:t>
    </dgm:pt>
    <dgm:pt modelId="{274A18B7-6BC2-5541-B87C-16B5E8C3280D}" type="parTrans" cxnId="{23A1E0B8-5293-3744-A6C0-CE2F4A804DE3}">
      <dgm:prSet/>
      <dgm:spPr/>
      <dgm:t>
        <a:bodyPr/>
        <a:lstStyle/>
        <a:p>
          <a:endParaRPr lang="en-US"/>
        </a:p>
      </dgm:t>
    </dgm:pt>
    <dgm:pt modelId="{5960A442-8BA2-A34D-8D9A-95B635EDCDF0}" type="sibTrans" cxnId="{23A1E0B8-5293-3744-A6C0-CE2F4A804DE3}">
      <dgm:prSet/>
      <dgm:spPr/>
      <dgm:t>
        <a:bodyPr/>
        <a:lstStyle/>
        <a:p>
          <a:endParaRPr lang="en-US"/>
        </a:p>
      </dgm:t>
    </dgm:pt>
    <dgm:pt modelId="{BB37D2A9-B996-E444-965F-60BB59939144}">
      <dgm:prSet phldrT="[Text]"/>
      <dgm:spPr/>
      <dgm:t>
        <a:bodyPr/>
        <a:lstStyle/>
        <a:p>
          <a:r>
            <a:rPr lang="en-US" dirty="0"/>
            <a:t>Continuous source </a:t>
          </a:r>
        </a:p>
      </dgm:t>
    </dgm:pt>
    <dgm:pt modelId="{A1C7D30A-83A8-964D-B666-49F71B41C37B}" type="parTrans" cxnId="{20AA42B6-A14E-864C-961B-74585393B878}">
      <dgm:prSet/>
      <dgm:spPr/>
      <dgm:t>
        <a:bodyPr/>
        <a:lstStyle/>
        <a:p>
          <a:endParaRPr lang="en-US"/>
        </a:p>
      </dgm:t>
    </dgm:pt>
    <dgm:pt modelId="{AC6717E7-18C5-604C-AE7B-7D8F3C350074}" type="sibTrans" cxnId="{20AA42B6-A14E-864C-961B-74585393B878}">
      <dgm:prSet/>
      <dgm:spPr/>
      <dgm:t>
        <a:bodyPr/>
        <a:lstStyle/>
        <a:p>
          <a:endParaRPr lang="en-US"/>
        </a:p>
      </dgm:t>
    </dgm:pt>
    <dgm:pt modelId="{2F0A1772-5570-9643-ADB0-D36F8C2AD61D}">
      <dgm:prSet phldrT="[Text]"/>
      <dgm:spPr>
        <a:ln>
          <a:solidFill>
            <a:schemeClr val="bg1">
              <a:lumMod val="85000"/>
            </a:schemeClr>
          </a:solidFill>
        </a:ln>
      </dgm:spPr>
      <dgm:t>
        <a:bodyPr/>
        <a:lstStyle/>
        <a:p>
          <a:r>
            <a:rPr lang="en-US" dirty="0"/>
            <a:t>X-ray</a:t>
          </a:r>
        </a:p>
      </dgm:t>
    </dgm:pt>
    <dgm:pt modelId="{5D20FA28-807E-D144-A1BC-E262EFA110AA}" type="parTrans" cxnId="{43356CE7-CCD0-3846-896E-F92AE20B17A6}">
      <dgm:prSet/>
      <dgm:spPr/>
      <dgm:t>
        <a:bodyPr/>
        <a:lstStyle/>
        <a:p>
          <a:endParaRPr lang="en-US"/>
        </a:p>
      </dgm:t>
    </dgm:pt>
    <dgm:pt modelId="{4A317F5B-E775-5D47-8800-BA63E1653D43}" type="sibTrans" cxnId="{43356CE7-CCD0-3846-896E-F92AE20B17A6}">
      <dgm:prSet/>
      <dgm:spPr/>
      <dgm:t>
        <a:bodyPr/>
        <a:lstStyle/>
        <a:p>
          <a:endParaRPr lang="en-US"/>
        </a:p>
      </dgm:t>
    </dgm:pt>
    <dgm:pt modelId="{86D97B4F-320B-A64D-8721-170CA1B9FC60}">
      <dgm:prSet phldrT="[Text]"/>
      <dgm:spPr>
        <a:ln>
          <a:solidFill>
            <a:schemeClr val="bg1">
              <a:lumMod val="85000"/>
            </a:schemeClr>
          </a:solidFill>
        </a:ln>
      </dgm:spPr>
      <dgm:t>
        <a:bodyPr/>
        <a:lstStyle/>
        <a:p>
          <a:r>
            <a:rPr lang="en-US" dirty="0"/>
            <a:t>Monochromatic beam </a:t>
          </a:r>
        </a:p>
      </dgm:t>
    </dgm:pt>
    <dgm:pt modelId="{CC3D6C69-FC79-D142-AEF1-C9D117E16188}" type="parTrans" cxnId="{95E94B63-74FF-C940-B7D9-4E1D93A54202}">
      <dgm:prSet/>
      <dgm:spPr/>
      <dgm:t>
        <a:bodyPr/>
        <a:lstStyle/>
        <a:p>
          <a:endParaRPr lang="en-US"/>
        </a:p>
      </dgm:t>
    </dgm:pt>
    <dgm:pt modelId="{8355CB77-E280-DC45-AB68-52ACA5B1FCF4}" type="sibTrans" cxnId="{95E94B63-74FF-C940-B7D9-4E1D93A54202}">
      <dgm:prSet/>
      <dgm:spPr/>
      <dgm:t>
        <a:bodyPr/>
        <a:lstStyle/>
        <a:p>
          <a:endParaRPr lang="en-US"/>
        </a:p>
      </dgm:t>
    </dgm:pt>
    <dgm:pt modelId="{00C33689-7569-7B40-930A-A87705B45546}">
      <dgm:prSet/>
      <dgm:spPr>
        <a:ln>
          <a:solidFill>
            <a:schemeClr val="bg1">
              <a:lumMod val="85000"/>
            </a:schemeClr>
          </a:solidFill>
        </a:ln>
      </dgm:spPr>
      <dgm:t>
        <a:bodyPr/>
        <a:lstStyle/>
        <a:p>
          <a:r>
            <a:rPr lang="en-US" dirty="0"/>
            <a:t>Laue</a:t>
          </a:r>
        </a:p>
      </dgm:t>
    </dgm:pt>
    <dgm:pt modelId="{DEA0AF60-7844-1A4F-A894-F007B2ED4F99}" type="parTrans" cxnId="{E16D70CF-12D0-844D-8A86-53CB0FC73A7A}">
      <dgm:prSet/>
      <dgm:spPr/>
      <dgm:t>
        <a:bodyPr/>
        <a:lstStyle/>
        <a:p>
          <a:endParaRPr lang="en-US"/>
        </a:p>
      </dgm:t>
    </dgm:pt>
    <dgm:pt modelId="{83DAB8DB-9F8E-2343-9FB1-2478B2CE55C5}" type="sibTrans" cxnId="{E16D70CF-12D0-844D-8A86-53CB0FC73A7A}">
      <dgm:prSet/>
      <dgm:spPr/>
      <dgm:t>
        <a:bodyPr/>
        <a:lstStyle/>
        <a:p>
          <a:endParaRPr lang="en-US"/>
        </a:p>
      </dgm:t>
    </dgm:pt>
    <dgm:pt modelId="{A29D2A9C-03A2-824C-A3D5-CBD1413119F9}" type="pres">
      <dgm:prSet presAssocID="{4F36DD39-AA61-BE4F-AFC6-1DE151CA2ED0}" presName="hierChild1" presStyleCnt="0">
        <dgm:presLayoutVars>
          <dgm:chPref val="1"/>
          <dgm:dir/>
          <dgm:animOne val="branch"/>
          <dgm:animLvl val="lvl"/>
          <dgm:resizeHandles/>
        </dgm:presLayoutVars>
      </dgm:prSet>
      <dgm:spPr/>
    </dgm:pt>
    <dgm:pt modelId="{30648C9A-A64A-CB48-8583-11E6E17B6E8D}" type="pres">
      <dgm:prSet presAssocID="{8BA63C5B-175E-E740-B0BF-57904F597C0D}" presName="hierRoot1" presStyleCnt="0"/>
      <dgm:spPr/>
    </dgm:pt>
    <dgm:pt modelId="{A6BD36C2-10FE-7B47-B71E-EB7ABF3E5899}" type="pres">
      <dgm:prSet presAssocID="{8BA63C5B-175E-E740-B0BF-57904F597C0D}" presName="composite" presStyleCnt="0"/>
      <dgm:spPr/>
    </dgm:pt>
    <dgm:pt modelId="{5821B18F-B111-C64F-B846-E3D26236E352}" type="pres">
      <dgm:prSet presAssocID="{8BA63C5B-175E-E740-B0BF-57904F597C0D}" presName="background" presStyleLbl="node0" presStyleIdx="0" presStyleCnt="1"/>
      <dgm:spPr/>
    </dgm:pt>
    <dgm:pt modelId="{67C5D19C-4321-E14C-9FA4-C5276356EA76}" type="pres">
      <dgm:prSet presAssocID="{8BA63C5B-175E-E740-B0BF-57904F597C0D}" presName="text" presStyleLbl="fgAcc0" presStyleIdx="0" presStyleCnt="1">
        <dgm:presLayoutVars>
          <dgm:chPref val="3"/>
        </dgm:presLayoutVars>
      </dgm:prSet>
      <dgm:spPr/>
    </dgm:pt>
    <dgm:pt modelId="{D3825965-72F0-7A46-83A9-48A44E04BF9C}" type="pres">
      <dgm:prSet presAssocID="{8BA63C5B-175E-E740-B0BF-57904F597C0D}" presName="hierChild2" presStyleCnt="0"/>
      <dgm:spPr/>
    </dgm:pt>
    <dgm:pt modelId="{999BA7C2-C08C-994A-87C6-75D7B8157BA6}" type="pres">
      <dgm:prSet presAssocID="{E1FC0A10-08F8-194E-8F2E-D696449BD0D7}" presName="Name10" presStyleLbl="parChTrans1D2" presStyleIdx="0" presStyleCnt="2"/>
      <dgm:spPr/>
    </dgm:pt>
    <dgm:pt modelId="{B487DDCA-1913-4A46-B5CB-BBD6AC53188D}" type="pres">
      <dgm:prSet presAssocID="{806CADCB-E838-D24E-BD8D-F9C226589644}" presName="hierRoot2" presStyleCnt="0"/>
      <dgm:spPr/>
    </dgm:pt>
    <dgm:pt modelId="{5B754474-C330-3E40-B712-647462471DBA}" type="pres">
      <dgm:prSet presAssocID="{806CADCB-E838-D24E-BD8D-F9C226589644}" presName="composite2" presStyleCnt="0"/>
      <dgm:spPr/>
    </dgm:pt>
    <dgm:pt modelId="{9184D01A-2633-C742-8B58-5AEC5E3AAED9}" type="pres">
      <dgm:prSet presAssocID="{806CADCB-E838-D24E-BD8D-F9C226589644}" presName="background2" presStyleLbl="node2" presStyleIdx="0" presStyleCnt="2"/>
      <dgm:spPr/>
    </dgm:pt>
    <dgm:pt modelId="{D5DD646B-F40C-8F44-91EA-C4023EDA7CEE}" type="pres">
      <dgm:prSet presAssocID="{806CADCB-E838-D24E-BD8D-F9C226589644}" presName="text2" presStyleLbl="fgAcc2" presStyleIdx="0" presStyleCnt="2">
        <dgm:presLayoutVars>
          <dgm:chPref val="3"/>
        </dgm:presLayoutVars>
      </dgm:prSet>
      <dgm:spPr/>
    </dgm:pt>
    <dgm:pt modelId="{15A6466F-B20C-2940-AE74-1C53654A62B5}" type="pres">
      <dgm:prSet presAssocID="{806CADCB-E838-D24E-BD8D-F9C226589644}" presName="hierChild3" presStyleCnt="0"/>
      <dgm:spPr/>
    </dgm:pt>
    <dgm:pt modelId="{3116D35D-43C1-A245-8712-0BEDECADA2BD}" type="pres">
      <dgm:prSet presAssocID="{274A18B7-6BC2-5541-B87C-16B5E8C3280D}" presName="Name17" presStyleLbl="parChTrans1D3" presStyleIdx="0" presStyleCnt="4"/>
      <dgm:spPr/>
    </dgm:pt>
    <dgm:pt modelId="{C2B4E24E-2D55-934E-AD8B-308C69DB3D06}" type="pres">
      <dgm:prSet presAssocID="{5627A993-7830-3F45-A29F-5EB863AB0E1F}" presName="hierRoot3" presStyleCnt="0"/>
      <dgm:spPr/>
    </dgm:pt>
    <dgm:pt modelId="{82102055-8DC1-7F47-944D-8B39EA85C24A}" type="pres">
      <dgm:prSet presAssocID="{5627A993-7830-3F45-A29F-5EB863AB0E1F}" presName="composite3" presStyleCnt="0"/>
      <dgm:spPr/>
    </dgm:pt>
    <dgm:pt modelId="{CC3C70E4-D8ED-B445-BCC1-19544C73B59B}" type="pres">
      <dgm:prSet presAssocID="{5627A993-7830-3F45-A29F-5EB863AB0E1F}" presName="background3" presStyleLbl="node3" presStyleIdx="0" presStyleCnt="4"/>
      <dgm:spPr>
        <a:solidFill>
          <a:srgbClr val="0432FF"/>
        </a:solidFill>
        <a:ln>
          <a:solidFill>
            <a:srgbClr val="0432FF"/>
          </a:solidFill>
        </a:ln>
      </dgm:spPr>
    </dgm:pt>
    <dgm:pt modelId="{A33E60ED-DF05-814C-A64D-E43496D2CAA7}" type="pres">
      <dgm:prSet presAssocID="{5627A993-7830-3F45-A29F-5EB863AB0E1F}" presName="text3" presStyleLbl="fgAcc3" presStyleIdx="0" presStyleCnt="4">
        <dgm:presLayoutVars>
          <dgm:chPref val="3"/>
        </dgm:presLayoutVars>
      </dgm:prSet>
      <dgm:spPr/>
    </dgm:pt>
    <dgm:pt modelId="{C5E451A1-57E8-274D-9F93-6695CA20E309}" type="pres">
      <dgm:prSet presAssocID="{5627A993-7830-3F45-A29F-5EB863AB0E1F}" presName="hierChild4" presStyleCnt="0"/>
      <dgm:spPr/>
    </dgm:pt>
    <dgm:pt modelId="{87EADD0C-1D03-5E48-A6C4-54A93E2D1A42}" type="pres">
      <dgm:prSet presAssocID="{A1C7D30A-83A8-964D-B666-49F71B41C37B}" presName="Name17" presStyleLbl="parChTrans1D3" presStyleIdx="1" presStyleCnt="4"/>
      <dgm:spPr/>
    </dgm:pt>
    <dgm:pt modelId="{319FB6AF-D034-0146-BF84-6803305C8C2E}" type="pres">
      <dgm:prSet presAssocID="{BB37D2A9-B996-E444-965F-60BB59939144}" presName="hierRoot3" presStyleCnt="0"/>
      <dgm:spPr/>
    </dgm:pt>
    <dgm:pt modelId="{91A8C427-BA43-D44A-B537-6BCEE2FE3A32}" type="pres">
      <dgm:prSet presAssocID="{BB37D2A9-B996-E444-965F-60BB59939144}" presName="composite3" presStyleCnt="0"/>
      <dgm:spPr/>
    </dgm:pt>
    <dgm:pt modelId="{D79687DB-5F91-9645-8363-FAE6D4B9A26C}" type="pres">
      <dgm:prSet presAssocID="{BB37D2A9-B996-E444-965F-60BB59939144}" presName="background3" presStyleLbl="node3" presStyleIdx="1" presStyleCnt="4"/>
      <dgm:spPr/>
    </dgm:pt>
    <dgm:pt modelId="{ABFA5B8D-45C2-B44E-A365-A38F0B1339F6}" type="pres">
      <dgm:prSet presAssocID="{BB37D2A9-B996-E444-965F-60BB59939144}" presName="text3" presStyleLbl="fgAcc3" presStyleIdx="1" presStyleCnt="4">
        <dgm:presLayoutVars>
          <dgm:chPref val="3"/>
        </dgm:presLayoutVars>
      </dgm:prSet>
      <dgm:spPr/>
    </dgm:pt>
    <dgm:pt modelId="{B9A757CE-A5D6-2941-8F55-A4D613B5A4A3}" type="pres">
      <dgm:prSet presAssocID="{BB37D2A9-B996-E444-965F-60BB59939144}" presName="hierChild4" presStyleCnt="0"/>
      <dgm:spPr/>
    </dgm:pt>
    <dgm:pt modelId="{132110FE-17B7-D445-BA81-34D7C138D335}" type="pres">
      <dgm:prSet presAssocID="{5D20FA28-807E-D144-A1BC-E262EFA110AA}" presName="Name10" presStyleLbl="parChTrans1D2" presStyleIdx="1" presStyleCnt="2"/>
      <dgm:spPr/>
    </dgm:pt>
    <dgm:pt modelId="{7BA92B1C-A812-654E-A721-6A4D0907523E}" type="pres">
      <dgm:prSet presAssocID="{2F0A1772-5570-9643-ADB0-D36F8C2AD61D}" presName="hierRoot2" presStyleCnt="0"/>
      <dgm:spPr/>
    </dgm:pt>
    <dgm:pt modelId="{1D11A099-5140-184C-96F5-A91FECF42903}" type="pres">
      <dgm:prSet presAssocID="{2F0A1772-5570-9643-ADB0-D36F8C2AD61D}" presName="composite2" presStyleCnt="0"/>
      <dgm:spPr/>
    </dgm:pt>
    <dgm:pt modelId="{FEC1B27E-292A-1D4F-876F-137EE44CCD5D}" type="pres">
      <dgm:prSet presAssocID="{2F0A1772-5570-9643-ADB0-D36F8C2AD61D}" presName="background2" presStyleLbl="node2" presStyleIdx="1" presStyleCnt="2"/>
      <dgm:spPr>
        <a:solidFill>
          <a:schemeClr val="bg1">
            <a:lumMod val="85000"/>
          </a:schemeClr>
        </a:solidFill>
        <a:ln>
          <a:solidFill>
            <a:schemeClr val="bg1">
              <a:lumMod val="85000"/>
            </a:schemeClr>
          </a:solidFill>
        </a:ln>
      </dgm:spPr>
    </dgm:pt>
    <dgm:pt modelId="{0EC973E5-2FA5-F140-BC2E-EA586C59CD47}" type="pres">
      <dgm:prSet presAssocID="{2F0A1772-5570-9643-ADB0-D36F8C2AD61D}" presName="text2" presStyleLbl="fgAcc2" presStyleIdx="1" presStyleCnt="2">
        <dgm:presLayoutVars>
          <dgm:chPref val="3"/>
        </dgm:presLayoutVars>
      </dgm:prSet>
      <dgm:spPr/>
    </dgm:pt>
    <dgm:pt modelId="{7E2BA49B-DBA6-E745-8C0D-B6824A0A6E16}" type="pres">
      <dgm:prSet presAssocID="{2F0A1772-5570-9643-ADB0-D36F8C2AD61D}" presName="hierChild3" presStyleCnt="0"/>
      <dgm:spPr/>
    </dgm:pt>
    <dgm:pt modelId="{90358A22-CCAF-E842-8AC4-B711F81AC0A8}" type="pres">
      <dgm:prSet presAssocID="{CC3D6C69-FC79-D142-AEF1-C9D117E16188}" presName="Name17" presStyleLbl="parChTrans1D3" presStyleIdx="2" presStyleCnt="4"/>
      <dgm:spPr/>
    </dgm:pt>
    <dgm:pt modelId="{A6D6979E-CF39-5E49-9D9D-9FB5FEC2378B}" type="pres">
      <dgm:prSet presAssocID="{86D97B4F-320B-A64D-8721-170CA1B9FC60}" presName="hierRoot3" presStyleCnt="0"/>
      <dgm:spPr/>
    </dgm:pt>
    <dgm:pt modelId="{92D2CE89-E5DF-914D-B915-BD0813225A4B}" type="pres">
      <dgm:prSet presAssocID="{86D97B4F-320B-A64D-8721-170CA1B9FC60}" presName="composite3" presStyleCnt="0"/>
      <dgm:spPr/>
    </dgm:pt>
    <dgm:pt modelId="{220E41BA-A525-744B-B713-317C6637D3A7}" type="pres">
      <dgm:prSet presAssocID="{86D97B4F-320B-A64D-8721-170CA1B9FC60}" presName="background3" presStyleLbl="node3" presStyleIdx="2" presStyleCnt="4"/>
      <dgm:spPr>
        <a:solidFill>
          <a:schemeClr val="bg1">
            <a:lumMod val="85000"/>
          </a:schemeClr>
        </a:solidFill>
        <a:ln>
          <a:solidFill>
            <a:schemeClr val="bg1">
              <a:lumMod val="85000"/>
            </a:schemeClr>
          </a:solidFill>
        </a:ln>
      </dgm:spPr>
    </dgm:pt>
    <dgm:pt modelId="{B08DD317-1EAB-E44C-8731-D9C90651C7FA}" type="pres">
      <dgm:prSet presAssocID="{86D97B4F-320B-A64D-8721-170CA1B9FC60}" presName="text3" presStyleLbl="fgAcc3" presStyleIdx="2" presStyleCnt="4">
        <dgm:presLayoutVars>
          <dgm:chPref val="3"/>
        </dgm:presLayoutVars>
      </dgm:prSet>
      <dgm:spPr/>
    </dgm:pt>
    <dgm:pt modelId="{C2290D6F-60B3-7443-AF3E-7E34219D4FE4}" type="pres">
      <dgm:prSet presAssocID="{86D97B4F-320B-A64D-8721-170CA1B9FC60}" presName="hierChild4" presStyleCnt="0"/>
      <dgm:spPr/>
    </dgm:pt>
    <dgm:pt modelId="{FE4058CA-BC8A-BC48-B1ED-45B51CDD8D59}" type="pres">
      <dgm:prSet presAssocID="{DEA0AF60-7844-1A4F-A894-F007B2ED4F99}" presName="Name17" presStyleLbl="parChTrans1D3" presStyleIdx="3" presStyleCnt="4"/>
      <dgm:spPr/>
    </dgm:pt>
    <dgm:pt modelId="{24AD9964-47EF-6A4F-8092-AEFCD7DB699C}" type="pres">
      <dgm:prSet presAssocID="{00C33689-7569-7B40-930A-A87705B45546}" presName="hierRoot3" presStyleCnt="0"/>
      <dgm:spPr/>
    </dgm:pt>
    <dgm:pt modelId="{283B2D06-0349-064F-992A-3741ACD3E757}" type="pres">
      <dgm:prSet presAssocID="{00C33689-7569-7B40-930A-A87705B45546}" presName="composite3" presStyleCnt="0"/>
      <dgm:spPr/>
    </dgm:pt>
    <dgm:pt modelId="{5AC152F0-5B77-AC41-AC5C-B0EA98F3DBAA}" type="pres">
      <dgm:prSet presAssocID="{00C33689-7569-7B40-930A-A87705B45546}" presName="background3" presStyleLbl="node3" presStyleIdx="3" presStyleCnt="4"/>
      <dgm:spPr>
        <a:solidFill>
          <a:schemeClr val="bg1">
            <a:lumMod val="85000"/>
          </a:schemeClr>
        </a:solidFill>
        <a:ln>
          <a:solidFill>
            <a:schemeClr val="bg1">
              <a:lumMod val="85000"/>
            </a:schemeClr>
          </a:solidFill>
        </a:ln>
      </dgm:spPr>
    </dgm:pt>
    <dgm:pt modelId="{D0F0EB2B-2384-144B-A97A-A97C0E05FCB8}" type="pres">
      <dgm:prSet presAssocID="{00C33689-7569-7B40-930A-A87705B45546}" presName="text3" presStyleLbl="fgAcc3" presStyleIdx="3" presStyleCnt="4">
        <dgm:presLayoutVars>
          <dgm:chPref val="3"/>
        </dgm:presLayoutVars>
      </dgm:prSet>
      <dgm:spPr/>
    </dgm:pt>
    <dgm:pt modelId="{A6C18945-35DB-7B42-82FB-F4AAAE97E5EA}" type="pres">
      <dgm:prSet presAssocID="{00C33689-7569-7B40-930A-A87705B45546}" presName="hierChild4" presStyleCnt="0"/>
      <dgm:spPr/>
    </dgm:pt>
  </dgm:ptLst>
  <dgm:cxnLst>
    <dgm:cxn modelId="{09124B03-172D-8443-8B05-C68E00D8E2A1}" type="presOf" srcId="{806CADCB-E838-D24E-BD8D-F9C226589644}" destId="{D5DD646B-F40C-8F44-91EA-C4023EDA7CEE}" srcOrd="0" destOrd="0" presId="urn:microsoft.com/office/officeart/2005/8/layout/hierarchy1"/>
    <dgm:cxn modelId="{AE0E1105-147C-6447-92C6-0EDAF6D16D46}" srcId="{8BA63C5B-175E-E740-B0BF-57904F597C0D}" destId="{806CADCB-E838-D24E-BD8D-F9C226589644}" srcOrd="0" destOrd="0" parTransId="{E1FC0A10-08F8-194E-8F2E-D696449BD0D7}" sibTransId="{85B6BD15-6604-964C-B22C-C8C42A6E5E6F}"/>
    <dgm:cxn modelId="{2F527425-0EAF-4D45-9BD4-1672C4C6CA2A}" type="presOf" srcId="{DEA0AF60-7844-1A4F-A894-F007B2ED4F99}" destId="{FE4058CA-BC8A-BC48-B1ED-45B51CDD8D59}" srcOrd="0" destOrd="0" presId="urn:microsoft.com/office/officeart/2005/8/layout/hierarchy1"/>
    <dgm:cxn modelId="{C0B37D2C-D779-134A-95F2-84654E13797C}" type="presOf" srcId="{5627A993-7830-3F45-A29F-5EB863AB0E1F}" destId="{A33E60ED-DF05-814C-A64D-E43496D2CAA7}" srcOrd="0" destOrd="0" presId="urn:microsoft.com/office/officeart/2005/8/layout/hierarchy1"/>
    <dgm:cxn modelId="{9D55A940-B8B5-9A42-803D-41E75786D53D}" type="presOf" srcId="{86D97B4F-320B-A64D-8721-170CA1B9FC60}" destId="{B08DD317-1EAB-E44C-8731-D9C90651C7FA}" srcOrd="0" destOrd="0" presId="urn:microsoft.com/office/officeart/2005/8/layout/hierarchy1"/>
    <dgm:cxn modelId="{95E94B63-74FF-C940-B7D9-4E1D93A54202}" srcId="{2F0A1772-5570-9643-ADB0-D36F8C2AD61D}" destId="{86D97B4F-320B-A64D-8721-170CA1B9FC60}" srcOrd="0" destOrd="0" parTransId="{CC3D6C69-FC79-D142-AEF1-C9D117E16188}" sibTransId="{8355CB77-E280-DC45-AB68-52ACA5B1FCF4}"/>
    <dgm:cxn modelId="{A8837F72-485D-674F-BC2C-E8EAC5EE154C}" srcId="{4F36DD39-AA61-BE4F-AFC6-1DE151CA2ED0}" destId="{8BA63C5B-175E-E740-B0BF-57904F597C0D}" srcOrd="0" destOrd="0" parTransId="{9E1BF3EA-CC4D-984E-910E-BCF38FC02807}" sibTransId="{25060B78-AD47-2B47-981C-2908DB4A633E}"/>
    <dgm:cxn modelId="{9C4D0976-647B-284A-8187-E4765582D777}" type="presOf" srcId="{A1C7D30A-83A8-964D-B666-49F71B41C37B}" destId="{87EADD0C-1D03-5E48-A6C4-54A93E2D1A42}" srcOrd="0" destOrd="0" presId="urn:microsoft.com/office/officeart/2005/8/layout/hierarchy1"/>
    <dgm:cxn modelId="{79435881-3E67-C548-AC02-9B2B078D93D7}" type="presOf" srcId="{4F36DD39-AA61-BE4F-AFC6-1DE151CA2ED0}" destId="{A29D2A9C-03A2-824C-A3D5-CBD1413119F9}" srcOrd="0" destOrd="0" presId="urn:microsoft.com/office/officeart/2005/8/layout/hierarchy1"/>
    <dgm:cxn modelId="{C3B10696-D2B2-F84E-9CDC-F713807602C4}" type="presOf" srcId="{CC3D6C69-FC79-D142-AEF1-C9D117E16188}" destId="{90358A22-CCAF-E842-8AC4-B711F81AC0A8}" srcOrd="0" destOrd="0" presId="urn:microsoft.com/office/officeart/2005/8/layout/hierarchy1"/>
    <dgm:cxn modelId="{20AA42B6-A14E-864C-961B-74585393B878}" srcId="{806CADCB-E838-D24E-BD8D-F9C226589644}" destId="{BB37D2A9-B996-E444-965F-60BB59939144}" srcOrd="1" destOrd="0" parTransId="{A1C7D30A-83A8-964D-B666-49F71B41C37B}" sibTransId="{AC6717E7-18C5-604C-AE7B-7D8F3C350074}"/>
    <dgm:cxn modelId="{FB8467B7-94EA-FD45-B428-DCED166FA11F}" type="presOf" srcId="{8BA63C5B-175E-E740-B0BF-57904F597C0D}" destId="{67C5D19C-4321-E14C-9FA4-C5276356EA76}" srcOrd="0" destOrd="0" presId="urn:microsoft.com/office/officeart/2005/8/layout/hierarchy1"/>
    <dgm:cxn modelId="{13B797B7-B65B-B847-83B3-DFAD34389808}" type="presOf" srcId="{00C33689-7569-7B40-930A-A87705B45546}" destId="{D0F0EB2B-2384-144B-A97A-A97C0E05FCB8}" srcOrd="0" destOrd="0" presId="urn:microsoft.com/office/officeart/2005/8/layout/hierarchy1"/>
    <dgm:cxn modelId="{23A1E0B8-5293-3744-A6C0-CE2F4A804DE3}" srcId="{806CADCB-E838-D24E-BD8D-F9C226589644}" destId="{5627A993-7830-3F45-A29F-5EB863AB0E1F}" srcOrd="0" destOrd="0" parTransId="{274A18B7-6BC2-5541-B87C-16B5E8C3280D}" sibTransId="{5960A442-8BA2-A34D-8D9A-95B635EDCDF0}"/>
    <dgm:cxn modelId="{9D5E85C8-36E9-A34B-B747-258E6354FD14}" type="presOf" srcId="{E1FC0A10-08F8-194E-8F2E-D696449BD0D7}" destId="{999BA7C2-C08C-994A-87C6-75D7B8157BA6}" srcOrd="0" destOrd="0" presId="urn:microsoft.com/office/officeart/2005/8/layout/hierarchy1"/>
    <dgm:cxn modelId="{57DCE5CA-E853-6744-AFE3-81B9CF47C2EF}" type="presOf" srcId="{5D20FA28-807E-D144-A1BC-E262EFA110AA}" destId="{132110FE-17B7-D445-BA81-34D7C138D335}" srcOrd="0" destOrd="0" presId="urn:microsoft.com/office/officeart/2005/8/layout/hierarchy1"/>
    <dgm:cxn modelId="{E16D70CF-12D0-844D-8A86-53CB0FC73A7A}" srcId="{2F0A1772-5570-9643-ADB0-D36F8C2AD61D}" destId="{00C33689-7569-7B40-930A-A87705B45546}" srcOrd="1" destOrd="0" parTransId="{DEA0AF60-7844-1A4F-A894-F007B2ED4F99}" sibTransId="{83DAB8DB-9F8E-2343-9FB1-2478B2CE55C5}"/>
    <dgm:cxn modelId="{6C6FB7DC-8DFF-D74A-B750-D7846BFCC539}" type="presOf" srcId="{2F0A1772-5570-9643-ADB0-D36F8C2AD61D}" destId="{0EC973E5-2FA5-F140-BC2E-EA586C59CD47}" srcOrd="0" destOrd="0" presId="urn:microsoft.com/office/officeart/2005/8/layout/hierarchy1"/>
    <dgm:cxn modelId="{9B2AE8E0-3F82-704F-B5A8-7A7C3EF02CA5}" type="presOf" srcId="{274A18B7-6BC2-5541-B87C-16B5E8C3280D}" destId="{3116D35D-43C1-A245-8712-0BEDECADA2BD}" srcOrd="0" destOrd="0" presId="urn:microsoft.com/office/officeart/2005/8/layout/hierarchy1"/>
    <dgm:cxn modelId="{43356CE7-CCD0-3846-896E-F92AE20B17A6}" srcId="{8BA63C5B-175E-E740-B0BF-57904F597C0D}" destId="{2F0A1772-5570-9643-ADB0-D36F8C2AD61D}" srcOrd="1" destOrd="0" parTransId="{5D20FA28-807E-D144-A1BC-E262EFA110AA}" sibTransId="{4A317F5B-E775-5D47-8800-BA63E1653D43}"/>
    <dgm:cxn modelId="{AC825FFF-04AF-D64B-A47C-F1B6FA3861B9}" type="presOf" srcId="{BB37D2A9-B996-E444-965F-60BB59939144}" destId="{ABFA5B8D-45C2-B44E-A365-A38F0B1339F6}" srcOrd="0" destOrd="0" presId="urn:microsoft.com/office/officeart/2005/8/layout/hierarchy1"/>
    <dgm:cxn modelId="{3A9D7A0A-AF35-AA40-B69E-3967CCAB5C5D}" type="presParOf" srcId="{A29D2A9C-03A2-824C-A3D5-CBD1413119F9}" destId="{30648C9A-A64A-CB48-8583-11E6E17B6E8D}" srcOrd="0" destOrd="0" presId="urn:microsoft.com/office/officeart/2005/8/layout/hierarchy1"/>
    <dgm:cxn modelId="{FAFA0ECA-91B3-BF45-8E58-5DA5CD97FC2C}" type="presParOf" srcId="{30648C9A-A64A-CB48-8583-11E6E17B6E8D}" destId="{A6BD36C2-10FE-7B47-B71E-EB7ABF3E5899}" srcOrd="0" destOrd="0" presId="urn:microsoft.com/office/officeart/2005/8/layout/hierarchy1"/>
    <dgm:cxn modelId="{0EA907FD-0162-7148-A0FF-588BB8084ED8}" type="presParOf" srcId="{A6BD36C2-10FE-7B47-B71E-EB7ABF3E5899}" destId="{5821B18F-B111-C64F-B846-E3D26236E352}" srcOrd="0" destOrd="0" presId="urn:microsoft.com/office/officeart/2005/8/layout/hierarchy1"/>
    <dgm:cxn modelId="{F23D6AAE-C876-534D-812C-12759E326CBC}" type="presParOf" srcId="{A6BD36C2-10FE-7B47-B71E-EB7ABF3E5899}" destId="{67C5D19C-4321-E14C-9FA4-C5276356EA76}" srcOrd="1" destOrd="0" presId="urn:microsoft.com/office/officeart/2005/8/layout/hierarchy1"/>
    <dgm:cxn modelId="{C397E3B9-1115-1646-9E90-1D2E2C92CBC7}" type="presParOf" srcId="{30648C9A-A64A-CB48-8583-11E6E17B6E8D}" destId="{D3825965-72F0-7A46-83A9-48A44E04BF9C}" srcOrd="1" destOrd="0" presId="urn:microsoft.com/office/officeart/2005/8/layout/hierarchy1"/>
    <dgm:cxn modelId="{D2D37F62-8612-EB47-B87D-F0B32E6FA7ED}" type="presParOf" srcId="{D3825965-72F0-7A46-83A9-48A44E04BF9C}" destId="{999BA7C2-C08C-994A-87C6-75D7B8157BA6}" srcOrd="0" destOrd="0" presId="urn:microsoft.com/office/officeart/2005/8/layout/hierarchy1"/>
    <dgm:cxn modelId="{72F95B6F-21A3-4D4A-8BDD-B6B5DE44CC02}" type="presParOf" srcId="{D3825965-72F0-7A46-83A9-48A44E04BF9C}" destId="{B487DDCA-1913-4A46-B5CB-BBD6AC53188D}" srcOrd="1" destOrd="0" presId="urn:microsoft.com/office/officeart/2005/8/layout/hierarchy1"/>
    <dgm:cxn modelId="{71751544-22A1-D847-B46E-0691A17D1BE6}" type="presParOf" srcId="{B487DDCA-1913-4A46-B5CB-BBD6AC53188D}" destId="{5B754474-C330-3E40-B712-647462471DBA}" srcOrd="0" destOrd="0" presId="urn:microsoft.com/office/officeart/2005/8/layout/hierarchy1"/>
    <dgm:cxn modelId="{D17A307F-4351-194A-B6FB-5D562E03B347}" type="presParOf" srcId="{5B754474-C330-3E40-B712-647462471DBA}" destId="{9184D01A-2633-C742-8B58-5AEC5E3AAED9}" srcOrd="0" destOrd="0" presId="urn:microsoft.com/office/officeart/2005/8/layout/hierarchy1"/>
    <dgm:cxn modelId="{431878E4-B817-1F48-95D4-03436A749EDD}" type="presParOf" srcId="{5B754474-C330-3E40-B712-647462471DBA}" destId="{D5DD646B-F40C-8F44-91EA-C4023EDA7CEE}" srcOrd="1" destOrd="0" presId="urn:microsoft.com/office/officeart/2005/8/layout/hierarchy1"/>
    <dgm:cxn modelId="{E8964EEC-0610-944A-B1AE-00E7ADDC458F}" type="presParOf" srcId="{B487DDCA-1913-4A46-B5CB-BBD6AC53188D}" destId="{15A6466F-B20C-2940-AE74-1C53654A62B5}" srcOrd="1" destOrd="0" presId="urn:microsoft.com/office/officeart/2005/8/layout/hierarchy1"/>
    <dgm:cxn modelId="{EB2FA928-BECC-C04C-B7DF-A4CCE585A35D}" type="presParOf" srcId="{15A6466F-B20C-2940-AE74-1C53654A62B5}" destId="{3116D35D-43C1-A245-8712-0BEDECADA2BD}" srcOrd="0" destOrd="0" presId="urn:microsoft.com/office/officeart/2005/8/layout/hierarchy1"/>
    <dgm:cxn modelId="{6E069F18-6E92-CC44-A047-8F8F26EC566B}" type="presParOf" srcId="{15A6466F-B20C-2940-AE74-1C53654A62B5}" destId="{C2B4E24E-2D55-934E-AD8B-308C69DB3D06}" srcOrd="1" destOrd="0" presId="urn:microsoft.com/office/officeart/2005/8/layout/hierarchy1"/>
    <dgm:cxn modelId="{92AAF046-A3D1-ED40-BED5-1736A9141F3F}" type="presParOf" srcId="{C2B4E24E-2D55-934E-AD8B-308C69DB3D06}" destId="{82102055-8DC1-7F47-944D-8B39EA85C24A}" srcOrd="0" destOrd="0" presId="urn:microsoft.com/office/officeart/2005/8/layout/hierarchy1"/>
    <dgm:cxn modelId="{687029C0-85A0-DD42-BE51-2E7B5C5F18BB}" type="presParOf" srcId="{82102055-8DC1-7F47-944D-8B39EA85C24A}" destId="{CC3C70E4-D8ED-B445-BCC1-19544C73B59B}" srcOrd="0" destOrd="0" presId="urn:microsoft.com/office/officeart/2005/8/layout/hierarchy1"/>
    <dgm:cxn modelId="{B8859010-F300-3B4F-A9DF-AE69F4D7F424}" type="presParOf" srcId="{82102055-8DC1-7F47-944D-8B39EA85C24A}" destId="{A33E60ED-DF05-814C-A64D-E43496D2CAA7}" srcOrd="1" destOrd="0" presId="urn:microsoft.com/office/officeart/2005/8/layout/hierarchy1"/>
    <dgm:cxn modelId="{AFC6B36D-C291-974D-87E2-4C555ADF2FD0}" type="presParOf" srcId="{C2B4E24E-2D55-934E-AD8B-308C69DB3D06}" destId="{C5E451A1-57E8-274D-9F93-6695CA20E309}" srcOrd="1" destOrd="0" presId="urn:microsoft.com/office/officeart/2005/8/layout/hierarchy1"/>
    <dgm:cxn modelId="{683AFC1C-9EAB-AC4E-B89D-CE7FD79179B0}" type="presParOf" srcId="{15A6466F-B20C-2940-AE74-1C53654A62B5}" destId="{87EADD0C-1D03-5E48-A6C4-54A93E2D1A42}" srcOrd="2" destOrd="0" presId="urn:microsoft.com/office/officeart/2005/8/layout/hierarchy1"/>
    <dgm:cxn modelId="{8B4C5248-FA7C-8342-891D-23614CEB5E9D}" type="presParOf" srcId="{15A6466F-B20C-2940-AE74-1C53654A62B5}" destId="{319FB6AF-D034-0146-BF84-6803305C8C2E}" srcOrd="3" destOrd="0" presId="urn:microsoft.com/office/officeart/2005/8/layout/hierarchy1"/>
    <dgm:cxn modelId="{89D7923E-A91C-6A4F-B965-C3C087DEBF2F}" type="presParOf" srcId="{319FB6AF-D034-0146-BF84-6803305C8C2E}" destId="{91A8C427-BA43-D44A-B537-6BCEE2FE3A32}" srcOrd="0" destOrd="0" presId="urn:microsoft.com/office/officeart/2005/8/layout/hierarchy1"/>
    <dgm:cxn modelId="{BB27182C-179D-1443-B580-E1F0F6BED407}" type="presParOf" srcId="{91A8C427-BA43-D44A-B537-6BCEE2FE3A32}" destId="{D79687DB-5F91-9645-8363-FAE6D4B9A26C}" srcOrd="0" destOrd="0" presId="urn:microsoft.com/office/officeart/2005/8/layout/hierarchy1"/>
    <dgm:cxn modelId="{33FF7DD2-6554-AF42-BCA3-B75464104849}" type="presParOf" srcId="{91A8C427-BA43-D44A-B537-6BCEE2FE3A32}" destId="{ABFA5B8D-45C2-B44E-A365-A38F0B1339F6}" srcOrd="1" destOrd="0" presId="urn:microsoft.com/office/officeart/2005/8/layout/hierarchy1"/>
    <dgm:cxn modelId="{2977FF99-A613-3D44-B148-E972F9309CFD}" type="presParOf" srcId="{319FB6AF-D034-0146-BF84-6803305C8C2E}" destId="{B9A757CE-A5D6-2941-8F55-A4D613B5A4A3}" srcOrd="1" destOrd="0" presId="urn:microsoft.com/office/officeart/2005/8/layout/hierarchy1"/>
    <dgm:cxn modelId="{F93EA4D4-C226-BA46-AF92-C2D4C36A516A}" type="presParOf" srcId="{D3825965-72F0-7A46-83A9-48A44E04BF9C}" destId="{132110FE-17B7-D445-BA81-34D7C138D335}" srcOrd="2" destOrd="0" presId="urn:microsoft.com/office/officeart/2005/8/layout/hierarchy1"/>
    <dgm:cxn modelId="{DDD4E2DC-BBD7-BE4A-A021-59E5BC8C6ABA}" type="presParOf" srcId="{D3825965-72F0-7A46-83A9-48A44E04BF9C}" destId="{7BA92B1C-A812-654E-A721-6A4D0907523E}" srcOrd="3" destOrd="0" presId="urn:microsoft.com/office/officeart/2005/8/layout/hierarchy1"/>
    <dgm:cxn modelId="{BAE91066-A1BB-7641-864C-F41E59236937}" type="presParOf" srcId="{7BA92B1C-A812-654E-A721-6A4D0907523E}" destId="{1D11A099-5140-184C-96F5-A91FECF42903}" srcOrd="0" destOrd="0" presId="urn:microsoft.com/office/officeart/2005/8/layout/hierarchy1"/>
    <dgm:cxn modelId="{FC37863D-45F7-C04C-8772-EFAF786E31CD}" type="presParOf" srcId="{1D11A099-5140-184C-96F5-A91FECF42903}" destId="{FEC1B27E-292A-1D4F-876F-137EE44CCD5D}" srcOrd="0" destOrd="0" presId="urn:microsoft.com/office/officeart/2005/8/layout/hierarchy1"/>
    <dgm:cxn modelId="{3F755031-0638-4E40-88A8-D81DB0A4769E}" type="presParOf" srcId="{1D11A099-5140-184C-96F5-A91FECF42903}" destId="{0EC973E5-2FA5-F140-BC2E-EA586C59CD47}" srcOrd="1" destOrd="0" presId="urn:microsoft.com/office/officeart/2005/8/layout/hierarchy1"/>
    <dgm:cxn modelId="{ED6DF538-3F58-134F-A8D1-A609989A6939}" type="presParOf" srcId="{7BA92B1C-A812-654E-A721-6A4D0907523E}" destId="{7E2BA49B-DBA6-E745-8C0D-B6824A0A6E16}" srcOrd="1" destOrd="0" presId="urn:microsoft.com/office/officeart/2005/8/layout/hierarchy1"/>
    <dgm:cxn modelId="{833468EE-E681-B749-A604-F026572D3D8E}" type="presParOf" srcId="{7E2BA49B-DBA6-E745-8C0D-B6824A0A6E16}" destId="{90358A22-CCAF-E842-8AC4-B711F81AC0A8}" srcOrd="0" destOrd="0" presId="urn:microsoft.com/office/officeart/2005/8/layout/hierarchy1"/>
    <dgm:cxn modelId="{452EC574-5018-4046-8C8A-B2A0BFC755FE}" type="presParOf" srcId="{7E2BA49B-DBA6-E745-8C0D-B6824A0A6E16}" destId="{A6D6979E-CF39-5E49-9D9D-9FB5FEC2378B}" srcOrd="1" destOrd="0" presId="urn:microsoft.com/office/officeart/2005/8/layout/hierarchy1"/>
    <dgm:cxn modelId="{71F87504-8FDA-AC4B-BAF4-5792935E968A}" type="presParOf" srcId="{A6D6979E-CF39-5E49-9D9D-9FB5FEC2378B}" destId="{92D2CE89-E5DF-914D-B915-BD0813225A4B}" srcOrd="0" destOrd="0" presId="urn:microsoft.com/office/officeart/2005/8/layout/hierarchy1"/>
    <dgm:cxn modelId="{4DFD392F-08C8-7244-982A-B0FE15C7133F}" type="presParOf" srcId="{92D2CE89-E5DF-914D-B915-BD0813225A4B}" destId="{220E41BA-A525-744B-B713-317C6637D3A7}" srcOrd="0" destOrd="0" presId="urn:microsoft.com/office/officeart/2005/8/layout/hierarchy1"/>
    <dgm:cxn modelId="{E70F8DD9-824B-9841-9E39-250395A060C5}" type="presParOf" srcId="{92D2CE89-E5DF-914D-B915-BD0813225A4B}" destId="{B08DD317-1EAB-E44C-8731-D9C90651C7FA}" srcOrd="1" destOrd="0" presId="urn:microsoft.com/office/officeart/2005/8/layout/hierarchy1"/>
    <dgm:cxn modelId="{F6501B09-A080-824C-A4C1-3D8E0CC8CC73}" type="presParOf" srcId="{A6D6979E-CF39-5E49-9D9D-9FB5FEC2378B}" destId="{C2290D6F-60B3-7443-AF3E-7E34219D4FE4}" srcOrd="1" destOrd="0" presId="urn:microsoft.com/office/officeart/2005/8/layout/hierarchy1"/>
    <dgm:cxn modelId="{DA5C9CB4-7811-9944-9714-953905704E8D}" type="presParOf" srcId="{7E2BA49B-DBA6-E745-8C0D-B6824A0A6E16}" destId="{FE4058CA-BC8A-BC48-B1ED-45B51CDD8D59}" srcOrd="2" destOrd="0" presId="urn:microsoft.com/office/officeart/2005/8/layout/hierarchy1"/>
    <dgm:cxn modelId="{5A809E0D-16BE-A546-810F-E3EE24F14A1C}" type="presParOf" srcId="{7E2BA49B-DBA6-E745-8C0D-B6824A0A6E16}" destId="{24AD9964-47EF-6A4F-8092-AEFCD7DB699C}" srcOrd="3" destOrd="0" presId="urn:microsoft.com/office/officeart/2005/8/layout/hierarchy1"/>
    <dgm:cxn modelId="{E7E42041-6DD6-7844-BF0E-028B2FA6D6BB}" type="presParOf" srcId="{24AD9964-47EF-6A4F-8092-AEFCD7DB699C}" destId="{283B2D06-0349-064F-992A-3741ACD3E757}" srcOrd="0" destOrd="0" presId="urn:microsoft.com/office/officeart/2005/8/layout/hierarchy1"/>
    <dgm:cxn modelId="{413A652A-9499-4E4D-A6A3-A93E35126B63}" type="presParOf" srcId="{283B2D06-0349-064F-992A-3741ACD3E757}" destId="{5AC152F0-5B77-AC41-AC5C-B0EA98F3DBAA}" srcOrd="0" destOrd="0" presId="urn:microsoft.com/office/officeart/2005/8/layout/hierarchy1"/>
    <dgm:cxn modelId="{B61B507A-04CF-0A49-BC3C-E947F98A5780}" type="presParOf" srcId="{283B2D06-0349-064F-992A-3741ACD3E757}" destId="{D0F0EB2B-2384-144B-A97A-A97C0E05FCB8}" srcOrd="1" destOrd="0" presId="urn:microsoft.com/office/officeart/2005/8/layout/hierarchy1"/>
    <dgm:cxn modelId="{03C2960F-72BF-9643-BE3D-9C756CCEDF7B}" type="presParOf" srcId="{24AD9964-47EF-6A4F-8092-AEFCD7DB699C}" destId="{A6C18945-35DB-7B42-82FB-F4AAAE97E5E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36DD39-AA61-BE4F-AFC6-1DE151CA2ED0}" type="doc">
      <dgm:prSet loTypeId="urn:microsoft.com/office/officeart/2005/8/layout/hierarchy1" loCatId="relationship" qsTypeId="urn:microsoft.com/office/officeart/2005/8/quickstyle/simple1" qsCatId="simple" csTypeId="urn:microsoft.com/office/officeart/2005/8/colors/colorful1" csCatId="colorful" phldr="1"/>
      <dgm:spPr/>
      <dgm:t>
        <a:bodyPr/>
        <a:lstStyle/>
        <a:p>
          <a:endParaRPr lang="en-US"/>
        </a:p>
      </dgm:t>
    </dgm:pt>
    <dgm:pt modelId="{8BA63C5B-175E-E740-B0BF-57904F597C0D}">
      <dgm:prSet phldrT="[Text]"/>
      <dgm:spPr/>
      <dgm:t>
        <a:bodyPr/>
        <a:lstStyle/>
        <a:p>
          <a:r>
            <a:rPr lang="en-US" dirty="0" err="1"/>
            <a:t>DIffraction</a:t>
          </a:r>
          <a:endParaRPr lang="en-US" dirty="0"/>
        </a:p>
      </dgm:t>
    </dgm:pt>
    <dgm:pt modelId="{9E1BF3EA-CC4D-984E-910E-BCF38FC02807}" type="parTrans" cxnId="{A8837F72-485D-674F-BC2C-E8EAC5EE154C}">
      <dgm:prSet/>
      <dgm:spPr/>
      <dgm:t>
        <a:bodyPr/>
        <a:lstStyle/>
        <a:p>
          <a:endParaRPr lang="en-US"/>
        </a:p>
      </dgm:t>
    </dgm:pt>
    <dgm:pt modelId="{25060B78-AD47-2B47-981C-2908DB4A633E}" type="sibTrans" cxnId="{A8837F72-485D-674F-BC2C-E8EAC5EE154C}">
      <dgm:prSet/>
      <dgm:spPr/>
      <dgm:t>
        <a:bodyPr/>
        <a:lstStyle/>
        <a:p>
          <a:endParaRPr lang="en-US"/>
        </a:p>
      </dgm:t>
    </dgm:pt>
    <dgm:pt modelId="{806CADCB-E838-D24E-BD8D-F9C226589644}">
      <dgm:prSet phldrT="[Text]"/>
      <dgm:spPr/>
      <dgm:t>
        <a:bodyPr/>
        <a:lstStyle/>
        <a:p>
          <a:r>
            <a:rPr lang="en-US" dirty="0"/>
            <a:t>Neutron</a:t>
          </a:r>
        </a:p>
      </dgm:t>
    </dgm:pt>
    <dgm:pt modelId="{E1FC0A10-08F8-194E-8F2E-D696449BD0D7}" type="parTrans" cxnId="{AE0E1105-147C-6447-92C6-0EDAF6D16D46}">
      <dgm:prSet/>
      <dgm:spPr/>
      <dgm:t>
        <a:bodyPr/>
        <a:lstStyle/>
        <a:p>
          <a:endParaRPr lang="en-US"/>
        </a:p>
      </dgm:t>
    </dgm:pt>
    <dgm:pt modelId="{85B6BD15-6604-964C-B22C-C8C42A6E5E6F}" type="sibTrans" cxnId="{AE0E1105-147C-6447-92C6-0EDAF6D16D46}">
      <dgm:prSet/>
      <dgm:spPr/>
      <dgm:t>
        <a:bodyPr/>
        <a:lstStyle/>
        <a:p>
          <a:endParaRPr lang="en-US"/>
        </a:p>
      </dgm:t>
    </dgm:pt>
    <dgm:pt modelId="{5627A993-7830-3F45-A29F-5EB863AB0E1F}">
      <dgm:prSet phldrT="[Text]"/>
      <dgm:spPr>
        <a:ln>
          <a:solidFill>
            <a:schemeClr val="accent3"/>
          </a:solidFill>
        </a:ln>
      </dgm:spPr>
      <dgm:t>
        <a:bodyPr/>
        <a:lstStyle/>
        <a:p>
          <a:r>
            <a:rPr lang="en-US" dirty="0"/>
            <a:t>Spallation source</a:t>
          </a:r>
        </a:p>
        <a:p>
          <a:r>
            <a:rPr lang="en-US" dirty="0"/>
            <a:t>T.O.F</a:t>
          </a:r>
        </a:p>
      </dgm:t>
    </dgm:pt>
    <dgm:pt modelId="{274A18B7-6BC2-5541-B87C-16B5E8C3280D}" type="parTrans" cxnId="{23A1E0B8-5293-3744-A6C0-CE2F4A804DE3}">
      <dgm:prSet/>
      <dgm:spPr/>
      <dgm:t>
        <a:bodyPr/>
        <a:lstStyle/>
        <a:p>
          <a:endParaRPr lang="en-US"/>
        </a:p>
      </dgm:t>
    </dgm:pt>
    <dgm:pt modelId="{5960A442-8BA2-A34D-8D9A-95B635EDCDF0}" type="sibTrans" cxnId="{23A1E0B8-5293-3744-A6C0-CE2F4A804DE3}">
      <dgm:prSet/>
      <dgm:spPr/>
      <dgm:t>
        <a:bodyPr/>
        <a:lstStyle/>
        <a:p>
          <a:endParaRPr lang="en-US"/>
        </a:p>
      </dgm:t>
    </dgm:pt>
    <dgm:pt modelId="{BB37D2A9-B996-E444-965F-60BB59939144}">
      <dgm:prSet phldrT="[Text]"/>
      <dgm:spPr/>
      <dgm:t>
        <a:bodyPr/>
        <a:lstStyle/>
        <a:p>
          <a:r>
            <a:rPr lang="en-US" dirty="0"/>
            <a:t>Continuous source </a:t>
          </a:r>
        </a:p>
      </dgm:t>
    </dgm:pt>
    <dgm:pt modelId="{A1C7D30A-83A8-964D-B666-49F71B41C37B}" type="parTrans" cxnId="{20AA42B6-A14E-864C-961B-74585393B878}">
      <dgm:prSet/>
      <dgm:spPr/>
      <dgm:t>
        <a:bodyPr/>
        <a:lstStyle/>
        <a:p>
          <a:endParaRPr lang="en-US"/>
        </a:p>
      </dgm:t>
    </dgm:pt>
    <dgm:pt modelId="{AC6717E7-18C5-604C-AE7B-7D8F3C350074}" type="sibTrans" cxnId="{20AA42B6-A14E-864C-961B-74585393B878}">
      <dgm:prSet/>
      <dgm:spPr/>
      <dgm:t>
        <a:bodyPr/>
        <a:lstStyle/>
        <a:p>
          <a:endParaRPr lang="en-US"/>
        </a:p>
      </dgm:t>
    </dgm:pt>
    <dgm:pt modelId="{2F0A1772-5570-9643-ADB0-D36F8C2AD61D}">
      <dgm:prSet phldrT="[Text]"/>
      <dgm:spPr>
        <a:ln>
          <a:solidFill>
            <a:schemeClr val="bg1">
              <a:lumMod val="85000"/>
            </a:schemeClr>
          </a:solidFill>
        </a:ln>
      </dgm:spPr>
      <dgm:t>
        <a:bodyPr/>
        <a:lstStyle/>
        <a:p>
          <a:r>
            <a:rPr lang="en-US" dirty="0"/>
            <a:t>X-ray</a:t>
          </a:r>
        </a:p>
      </dgm:t>
    </dgm:pt>
    <dgm:pt modelId="{5D20FA28-807E-D144-A1BC-E262EFA110AA}" type="parTrans" cxnId="{43356CE7-CCD0-3846-896E-F92AE20B17A6}">
      <dgm:prSet/>
      <dgm:spPr/>
      <dgm:t>
        <a:bodyPr/>
        <a:lstStyle/>
        <a:p>
          <a:endParaRPr lang="en-US"/>
        </a:p>
      </dgm:t>
    </dgm:pt>
    <dgm:pt modelId="{4A317F5B-E775-5D47-8800-BA63E1653D43}" type="sibTrans" cxnId="{43356CE7-CCD0-3846-896E-F92AE20B17A6}">
      <dgm:prSet/>
      <dgm:spPr/>
      <dgm:t>
        <a:bodyPr/>
        <a:lstStyle/>
        <a:p>
          <a:endParaRPr lang="en-US"/>
        </a:p>
      </dgm:t>
    </dgm:pt>
    <dgm:pt modelId="{86D97B4F-320B-A64D-8721-170CA1B9FC60}">
      <dgm:prSet phldrT="[Text]"/>
      <dgm:spPr>
        <a:ln>
          <a:solidFill>
            <a:schemeClr val="bg1">
              <a:lumMod val="85000"/>
            </a:schemeClr>
          </a:solidFill>
        </a:ln>
      </dgm:spPr>
      <dgm:t>
        <a:bodyPr/>
        <a:lstStyle/>
        <a:p>
          <a:r>
            <a:rPr lang="en-US" dirty="0"/>
            <a:t>Monochromatic beam </a:t>
          </a:r>
        </a:p>
      </dgm:t>
    </dgm:pt>
    <dgm:pt modelId="{CC3D6C69-FC79-D142-AEF1-C9D117E16188}" type="parTrans" cxnId="{95E94B63-74FF-C940-B7D9-4E1D93A54202}">
      <dgm:prSet/>
      <dgm:spPr/>
      <dgm:t>
        <a:bodyPr/>
        <a:lstStyle/>
        <a:p>
          <a:endParaRPr lang="en-US"/>
        </a:p>
      </dgm:t>
    </dgm:pt>
    <dgm:pt modelId="{8355CB77-E280-DC45-AB68-52ACA5B1FCF4}" type="sibTrans" cxnId="{95E94B63-74FF-C940-B7D9-4E1D93A54202}">
      <dgm:prSet/>
      <dgm:spPr/>
      <dgm:t>
        <a:bodyPr/>
        <a:lstStyle/>
        <a:p>
          <a:endParaRPr lang="en-US"/>
        </a:p>
      </dgm:t>
    </dgm:pt>
    <dgm:pt modelId="{00C33689-7569-7B40-930A-A87705B45546}">
      <dgm:prSet/>
      <dgm:spPr>
        <a:ln>
          <a:solidFill>
            <a:schemeClr val="bg1">
              <a:lumMod val="85000"/>
            </a:schemeClr>
          </a:solidFill>
        </a:ln>
      </dgm:spPr>
      <dgm:t>
        <a:bodyPr/>
        <a:lstStyle/>
        <a:p>
          <a:r>
            <a:rPr lang="en-US" dirty="0"/>
            <a:t>Laue</a:t>
          </a:r>
        </a:p>
      </dgm:t>
    </dgm:pt>
    <dgm:pt modelId="{DEA0AF60-7844-1A4F-A894-F007B2ED4F99}" type="parTrans" cxnId="{E16D70CF-12D0-844D-8A86-53CB0FC73A7A}">
      <dgm:prSet/>
      <dgm:spPr/>
      <dgm:t>
        <a:bodyPr/>
        <a:lstStyle/>
        <a:p>
          <a:endParaRPr lang="en-US"/>
        </a:p>
      </dgm:t>
    </dgm:pt>
    <dgm:pt modelId="{83DAB8DB-9F8E-2343-9FB1-2478B2CE55C5}" type="sibTrans" cxnId="{E16D70CF-12D0-844D-8A86-53CB0FC73A7A}">
      <dgm:prSet/>
      <dgm:spPr/>
      <dgm:t>
        <a:bodyPr/>
        <a:lstStyle/>
        <a:p>
          <a:endParaRPr lang="en-US"/>
        </a:p>
      </dgm:t>
    </dgm:pt>
    <dgm:pt modelId="{22645DC5-329C-FD48-B025-16038D435600}">
      <dgm:prSet/>
      <dgm:spPr/>
      <dgm:t>
        <a:bodyPr/>
        <a:lstStyle/>
        <a:p>
          <a:r>
            <a:rPr lang="en-US" dirty="0"/>
            <a:t>Single crystal</a:t>
          </a:r>
        </a:p>
      </dgm:t>
    </dgm:pt>
    <dgm:pt modelId="{F5297A22-A2EF-304C-AB21-85E969592286}" type="parTrans" cxnId="{256284FD-E80F-CA40-BFF7-858A5508A084}">
      <dgm:prSet/>
      <dgm:spPr/>
      <dgm:t>
        <a:bodyPr/>
        <a:lstStyle/>
        <a:p>
          <a:endParaRPr lang="en-US"/>
        </a:p>
      </dgm:t>
    </dgm:pt>
    <dgm:pt modelId="{E3557F53-A32F-2A4B-854B-9CA48C79671B}" type="sibTrans" cxnId="{256284FD-E80F-CA40-BFF7-858A5508A084}">
      <dgm:prSet/>
      <dgm:spPr/>
      <dgm:t>
        <a:bodyPr/>
        <a:lstStyle/>
        <a:p>
          <a:endParaRPr lang="en-US"/>
        </a:p>
      </dgm:t>
    </dgm:pt>
    <dgm:pt modelId="{7F9D9922-D6AE-F545-ACC9-03F0A32CFBDB}">
      <dgm:prSet/>
      <dgm:spPr/>
      <dgm:t>
        <a:bodyPr/>
        <a:lstStyle/>
        <a:p>
          <a:r>
            <a:rPr lang="en-US" dirty="0"/>
            <a:t>Powder diffraction</a:t>
          </a:r>
        </a:p>
      </dgm:t>
    </dgm:pt>
    <dgm:pt modelId="{6E1140FE-9010-A34F-9D34-0323F65335B8}" type="parTrans" cxnId="{FA600D74-16FA-074D-ABB2-8CD7ACE8CA29}">
      <dgm:prSet/>
      <dgm:spPr/>
      <dgm:t>
        <a:bodyPr/>
        <a:lstStyle/>
        <a:p>
          <a:endParaRPr lang="en-US"/>
        </a:p>
      </dgm:t>
    </dgm:pt>
    <dgm:pt modelId="{6B6FFCAD-C126-134E-A2D1-34CAE3404A14}" type="sibTrans" cxnId="{FA600D74-16FA-074D-ABB2-8CD7ACE8CA29}">
      <dgm:prSet/>
      <dgm:spPr/>
      <dgm:t>
        <a:bodyPr/>
        <a:lstStyle/>
        <a:p>
          <a:endParaRPr lang="en-US"/>
        </a:p>
      </dgm:t>
    </dgm:pt>
    <dgm:pt modelId="{03ACD3DF-A235-1046-9A73-2063606BE253}">
      <dgm:prSet phldrT="[Text]"/>
      <dgm:spPr/>
      <dgm:t>
        <a:bodyPr/>
        <a:lstStyle/>
        <a:p>
          <a:r>
            <a:rPr lang="en-US" dirty="0"/>
            <a:t>Single crystal</a:t>
          </a:r>
        </a:p>
      </dgm:t>
    </dgm:pt>
    <dgm:pt modelId="{7A1F0F2A-EE3A-3B4E-94A0-2869BA4D6369}" type="parTrans" cxnId="{F18F3983-007C-954E-9B0B-0B82F8BB1B89}">
      <dgm:prSet/>
      <dgm:spPr/>
      <dgm:t>
        <a:bodyPr/>
        <a:lstStyle/>
        <a:p>
          <a:endParaRPr lang="en-US"/>
        </a:p>
      </dgm:t>
    </dgm:pt>
    <dgm:pt modelId="{DBE16768-332E-C945-A132-E0E72ABB9F90}" type="sibTrans" cxnId="{F18F3983-007C-954E-9B0B-0B82F8BB1B89}">
      <dgm:prSet/>
      <dgm:spPr/>
      <dgm:t>
        <a:bodyPr/>
        <a:lstStyle/>
        <a:p>
          <a:endParaRPr lang="en-US"/>
        </a:p>
      </dgm:t>
    </dgm:pt>
    <dgm:pt modelId="{97832A42-484A-324E-A454-BD648D5911C1}">
      <dgm:prSet phldrT="[Text]"/>
      <dgm:spPr/>
      <dgm:t>
        <a:bodyPr/>
        <a:lstStyle/>
        <a:p>
          <a:r>
            <a:rPr lang="en-US" dirty="0"/>
            <a:t>Powder diffraction</a:t>
          </a:r>
        </a:p>
      </dgm:t>
    </dgm:pt>
    <dgm:pt modelId="{045B857E-761C-8840-82CA-E6A30B16C86D}" type="parTrans" cxnId="{2A64DD8D-7B3C-1B43-87AB-FCBD4317AD59}">
      <dgm:prSet/>
      <dgm:spPr/>
      <dgm:t>
        <a:bodyPr/>
        <a:lstStyle/>
        <a:p>
          <a:endParaRPr lang="en-US"/>
        </a:p>
      </dgm:t>
    </dgm:pt>
    <dgm:pt modelId="{99897402-416C-B742-84F6-5E7814FCB71C}" type="sibTrans" cxnId="{2A64DD8D-7B3C-1B43-87AB-FCBD4317AD59}">
      <dgm:prSet/>
      <dgm:spPr/>
      <dgm:t>
        <a:bodyPr/>
        <a:lstStyle/>
        <a:p>
          <a:endParaRPr lang="en-US"/>
        </a:p>
      </dgm:t>
    </dgm:pt>
    <dgm:pt modelId="{A29D2A9C-03A2-824C-A3D5-CBD1413119F9}" type="pres">
      <dgm:prSet presAssocID="{4F36DD39-AA61-BE4F-AFC6-1DE151CA2ED0}" presName="hierChild1" presStyleCnt="0">
        <dgm:presLayoutVars>
          <dgm:chPref val="1"/>
          <dgm:dir/>
          <dgm:animOne val="branch"/>
          <dgm:animLvl val="lvl"/>
          <dgm:resizeHandles/>
        </dgm:presLayoutVars>
      </dgm:prSet>
      <dgm:spPr/>
    </dgm:pt>
    <dgm:pt modelId="{30648C9A-A64A-CB48-8583-11E6E17B6E8D}" type="pres">
      <dgm:prSet presAssocID="{8BA63C5B-175E-E740-B0BF-57904F597C0D}" presName="hierRoot1" presStyleCnt="0"/>
      <dgm:spPr/>
    </dgm:pt>
    <dgm:pt modelId="{A6BD36C2-10FE-7B47-B71E-EB7ABF3E5899}" type="pres">
      <dgm:prSet presAssocID="{8BA63C5B-175E-E740-B0BF-57904F597C0D}" presName="composite" presStyleCnt="0"/>
      <dgm:spPr/>
    </dgm:pt>
    <dgm:pt modelId="{5821B18F-B111-C64F-B846-E3D26236E352}" type="pres">
      <dgm:prSet presAssocID="{8BA63C5B-175E-E740-B0BF-57904F597C0D}" presName="background" presStyleLbl="node0" presStyleIdx="0" presStyleCnt="1"/>
      <dgm:spPr/>
    </dgm:pt>
    <dgm:pt modelId="{67C5D19C-4321-E14C-9FA4-C5276356EA76}" type="pres">
      <dgm:prSet presAssocID="{8BA63C5B-175E-E740-B0BF-57904F597C0D}" presName="text" presStyleLbl="fgAcc0" presStyleIdx="0" presStyleCnt="1">
        <dgm:presLayoutVars>
          <dgm:chPref val="3"/>
        </dgm:presLayoutVars>
      </dgm:prSet>
      <dgm:spPr/>
    </dgm:pt>
    <dgm:pt modelId="{D3825965-72F0-7A46-83A9-48A44E04BF9C}" type="pres">
      <dgm:prSet presAssocID="{8BA63C5B-175E-E740-B0BF-57904F597C0D}" presName="hierChild2" presStyleCnt="0"/>
      <dgm:spPr/>
    </dgm:pt>
    <dgm:pt modelId="{999BA7C2-C08C-994A-87C6-75D7B8157BA6}" type="pres">
      <dgm:prSet presAssocID="{E1FC0A10-08F8-194E-8F2E-D696449BD0D7}" presName="Name10" presStyleLbl="parChTrans1D2" presStyleIdx="0" presStyleCnt="2"/>
      <dgm:spPr/>
    </dgm:pt>
    <dgm:pt modelId="{B487DDCA-1913-4A46-B5CB-BBD6AC53188D}" type="pres">
      <dgm:prSet presAssocID="{806CADCB-E838-D24E-BD8D-F9C226589644}" presName="hierRoot2" presStyleCnt="0"/>
      <dgm:spPr/>
    </dgm:pt>
    <dgm:pt modelId="{5B754474-C330-3E40-B712-647462471DBA}" type="pres">
      <dgm:prSet presAssocID="{806CADCB-E838-D24E-BD8D-F9C226589644}" presName="composite2" presStyleCnt="0"/>
      <dgm:spPr/>
    </dgm:pt>
    <dgm:pt modelId="{9184D01A-2633-C742-8B58-5AEC5E3AAED9}" type="pres">
      <dgm:prSet presAssocID="{806CADCB-E838-D24E-BD8D-F9C226589644}" presName="background2" presStyleLbl="node2" presStyleIdx="0" presStyleCnt="2"/>
      <dgm:spPr/>
    </dgm:pt>
    <dgm:pt modelId="{D5DD646B-F40C-8F44-91EA-C4023EDA7CEE}" type="pres">
      <dgm:prSet presAssocID="{806CADCB-E838-D24E-BD8D-F9C226589644}" presName="text2" presStyleLbl="fgAcc2" presStyleIdx="0" presStyleCnt="2">
        <dgm:presLayoutVars>
          <dgm:chPref val="3"/>
        </dgm:presLayoutVars>
      </dgm:prSet>
      <dgm:spPr/>
    </dgm:pt>
    <dgm:pt modelId="{15A6466F-B20C-2940-AE74-1C53654A62B5}" type="pres">
      <dgm:prSet presAssocID="{806CADCB-E838-D24E-BD8D-F9C226589644}" presName="hierChild3" presStyleCnt="0"/>
      <dgm:spPr/>
    </dgm:pt>
    <dgm:pt modelId="{3116D35D-43C1-A245-8712-0BEDECADA2BD}" type="pres">
      <dgm:prSet presAssocID="{274A18B7-6BC2-5541-B87C-16B5E8C3280D}" presName="Name17" presStyleLbl="parChTrans1D3" presStyleIdx="0" presStyleCnt="4"/>
      <dgm:spPr/>
    </dgm:pt>
    <dgm:pt modelId="{C2B4E24E-2D55-934E-AD8B-308C69DB3D06}" type="pres">
      <dgm:prSet presAssocID="{5627A993-7830-3F45-A29F-5EB863AB0E1F}" presName="hierRoot3" presStyleCnt="0"/>
      <dgm:spPr/>
    </dgm:pt>
    <dgm:pt modelId="{82102055-8DC1-7F47-944D-8B39EA85C24A}" type="pres">
      <dgm:prSet presAssocID="{5627A993-7830-3F45-A29F-5EB863AB0E1F}" presName="composite3" presStyleCnt="0"/>
      <dgm:spPr/>
    </dgm:pt>
    <dgm:pt modelId="{CC3C70E4-D8ED-B445-BCC1-19544C73B59B}" type="pres">
      <dgm:prSet presAssocID="{5627A993-7830-3F45-A29F-5EB863AB0E1F}" presName="background3" presStyleLbl="node3" presStyleIdx="0" presStyleCnt="4"/>
      <dgm:spPr>
        <a:solidFill>
          <a:schemeClr val="accent3"/>
        </a:solidFill>
        <a:ln>
          <a:solidFill>
            <a:schemeClr val="accent3"/>
          </a:solidFill>
        </a:ln>
      </dgm:spPr>
    </dgm:pt>
    <dgm:pt modelId="{A33E60ED-DF05-814C-A64D-E43496D2CAA7}" type="pres">
      <dgm:prSet presAssocID="{5627A993-7830-3F45-A29F-5EB863AB0E1F}" presName="text3" presStyleLbl="fgAcc3" presStyleIdx="0" presStyleCnt="4">
        <dgm:presLayoutVars>
          <dgm:chPref val="3"/>
        </dgm:presLayoutVars>
      </dgm:prSet>
      <dgm:spPr/>
    </dgm:pt>
    <dgm:pt modelId="{C5E451A1-57E8-274D-9F93-6695CA20E309}" type="pres">
      <dgm:prSet presAssocID="{5627A993-7830-3F45-A29F-5EB863AB0E1F}" presName="hierChild4" presStyleCnt="0"/>
      <dgm:spPr/>
    </dgm:pt>
    <dgm:pt modelId="{38F52E49-5A4D-DD4B-AA19-274FC7DAF117}" type="pres">
      <dgm:prSet presAssocID="{F5297A22-A2EF-304C-AB21-85E969592286}" presName="Name23" presStyleLbl="parChTrans1D4" presStyleIdx="0" presStyleCnt="4"/>
      <dgm:spPr/>
    </dgm:pt>
    <dgm:pt modelId="{7BCB6A7B-2E58-C64D-8915-3CD2AF4CC90E}" type="pres">
      <dgm:prSet presAssocID="{22645DC5-329C-FD48-B025-16038D435600}" presName="hierRoot4" presStyleCnt="0"/>
      <dgm:spPr/>
    </dgm:pt>
    <dgm:pt modelId="{4C51029D-AB5B-DB4A-9712-B8AF515D3729}" type="pres">
      <dgm:prSet presAssocID="{22645DC5-329C-FD48-B025-16038D435600}" presName="composite4" presStyleCnt="0"/>
      <dgm:spPr/>
    </dgm:pt>
    <dgm:pt modelId="{A85E8B16-3339-5A49-BA2F-24C816E3B5F4}" type="pres">
      <dgm:prSet presAssocID="{22645DC5-329C-FD48-B025-16038D435600}" presName="background4" presStyleLbl="node4" presStyleIdx="0" presStyleCnt="4"/>
      <dgm:spPr/>
    </dgm:pt>
    <dgm:pt modelId="{DA71D7EB-B61F-8940-B7E0-DD668DCF5D0D}" type="pres">
      <dgm:prSet presAssocID="{22645DC5-329C-FD48-B025-16038D435600}" presName="text4" presStyleLbl="fgAcc4" presStyleIdx="0" presStyleCnt="4">
        <dgm:presLayoutVars>
          <dgm:chPref val="3"/>
        </dgm:presLayoutVars>
      </dgm:prSet>
      <dgm:spPr/>
    </dgm:pt>
    <dgm:pt modelId="{F2BD7FD8-062A-9C44-8E3D-11A83BB534FF}" type="pres">
      <dgm:prSet presAssocID="{22645DC5-329C-FD48-B025-16038D435600}" presName="hierChild5" presStyleCnt="0"/>
      <dgm:spPr/>
    </dgm:pt>
    <dgm:pt modelId="{3E3CB608-DBE6-AC42-B11D-F9F04AB1D05A}" type="pres">
      <dgm:prSet presAssocID="{6E1140FE-9010-A34F-9D34-0323F65335B8}" presName="Name23" presStyleLbl="parChTrans1D4" presStyleIdx="1" presStyleCnt="4"/>
      <dgm:spPr/>
    </dgm:pt>
    <dgm:pt modelId="{EF79DEFE-CCAF-6B40-9B2D-5A2DB9EC096C}" type="pres">
      <dgm:prSet presAssocID="{7F9D9922-D6AE-F545-ACC9-03F0A32CFBDB}" presName="hierRoot4" presStyleCnt="0"/>
      <dgm:spPr/>
    </dgm:pt>
    <dgm:pt modelId="{B5412E94-9764-A241-A99B-B386BEE55C8B}" type="pres">
      <dgm:prSet presAssocID="{7F9D9922-D6AE-F545-ACC9-03F0A32CFBDB}" presName="composite4" presStyleCnt="0"/>
      <dgm:spPr/>
    </dgm:pt>
    <dgm:pt modelId="{EE2CF9FD-6220-1345-8AEB-77606406D49E}" type="pres">
      <dgm:prSet presAssocID="{7F9D9922-D6AE-F545-ACC9-03F0A32CFBDB}" presName="background4" presStyleLbl="node4" presStyleIdx="1" presStyleCnt="4"/>
      <dgm:spPr/>
    </dgm:pt>
    <dgm:pt modelId="{CCB00906-969D-A242-B6D0-A4AB03BD964E}" type="pres">
      <dgm:prSet presAssocID="{7F9D9922-D6AE-F545-ACC9-03F0A32CFBDB}" presName="text4" presStyleLbl="fgAcc4" presStyleIdx="1" presStyleCnt="4">
        <dgm:presLayoutVars>
          <dgm:chPref val="3"/>
        </dgm:presLayoutVars>
      </dgm:prSet>
      <dgm:spPr/>
    </dgm:pt>
    <dgm:pt modelId="{EF3FB451-284E-D64D-AB5C-8B7378F7E468}" type="pres">
      <dgm:prSet presAssocID="{7F9D9922-D6AE-F545-ACC9-03F0A32CFBDB}" presName="hierChild5" presStyleCnt="0"/>
      <dgm:spPr/>
    </dgm:pt>
    <dgm:pt modelId="{87EADD0C-1D03-5E48-A6C4-54A93E2D1A42}" type="pres">
      <dgm:prSet presAssocID="{A1C7D30A-83A8-964D-B666-49F71B41C37B}" presName="Name17" presStyleLbl="parChTrans1D3" presStyleIdx="1" presStyleCnt="4"/>
      <dgm:spPr/>
    </dgm:pt>
    <dgm:pt modelId="{319FB6AF-D034-0146-BF84-6803305C8C2E}" type="pres">
      <dgm:prSet presAssocID="{BB37D2A9-B996-E444-965F-60BB59939144}" presName="hierRoot3" presStyleCnt="0"/>
      <dgm:spPr/>
    </dgm:pt>
    <dgm:pt modelId="{91A8C427-BA43-D44A-B537-6BCEE2FE3A32}" type="pres">
      <dgm:prSet presAssocID="{BB37D2A9-B996-E444-965F-60BB59939144}" presName="composite3" presStyleCnt="0"/>
      <dgm:spPr/>
    </dgm:pt>
    <dgm:pt modelId="{D79687DB-5F91-9645-8363-FAE6D4B9A26C}" type="pres">
      <dgm:prSet presAssocID="{BB37D2A9-B996-E444-965F-60BB59939144}" presName="background3" presStyleLbl="node3" presStyleIdx="1" presStyleCnt="4"/>
      <dgm:spPr/>
    </dgm:pt>
    <dgm:pt modelId="{ABFA5B8D-45C2-B44E-A365-A38F0B1339F6}" type="pres">
      <dgm:prSet presAssocID="{BB37D2A9-B996-E444-965F-60BB59939144}" presName="text3" presStyleLbl="fgAcc3" presStyleIdx="1" presStyleCnt="4">
        <dgm:presLayoutVars>
          <dgm:chPref val="3"/>
        </dgm:presLayoutVars>
      </dgm:prSet>
      <dgm:spPr/>
    </dgm:pt>
    <dgm:pt modelId="{B9A757CE-A5D6-2941-8F55-A4D613B5A4A3}" type="pres">
      <dgm:prSet presAssocID="{BB37D2A9-B996-E444-965F-60BB59939144}" presName="hierChild4" presStyleCnt="0"/>
      <dgm:spPr/>
    </dgm:pt>
    <dgm:pt modelId="{1843A7D8-47C0-D942-9AC9-E4563A81A018}" type="pres">
      <dgm:prSet presAssocID="{7A1F0F2A-EE3A-3B4E-94A0-2869BA4D6369}" presName="Name23" presStyleLbl="parChTrans1D4" presStyleIdx="2" presStyleCnt="4"/>
      <dgm:spPr/>
    </dgm:pt>
    <dgm:pt modelId="{7157A4F0-E4AD-5F43-8C5F-842DC31648D8}" type="pres">
      <dgm:prSet presAssocID="{03ACD3DF-A235-1046-9A73-2063606BE253}" presName="hierRoot4" presStyleCnt="0"/>
      <dgm:spPr/>
    </dgm:pt>
    <dgm:pt modelId="{8F5BEBAD-BC1A-C443-9A3B-AEC85D19E033}" type="pres">
      <dgm:prSet presAssocID="{03ACD3DF-A235-1046-9A73-2063606BE253}" presName="composite4" presStyleCnt="0"/>
      <dgm:spPr/>
    </dgm:pt>
    <dgm:pt modelId="{4300BAC2-0ADE-B242-967B-97DD94D1184B}" type="pres">
      <dgm:prSet presAssocID="{03ACD3DF-A235-1046-9A73-2063606BE253}" presName="background4" presStyleLbl="node4" presStyleIdx="2" presStyleCnt="4"/>
      <dgm:spPr/>
    </dgm:pt>
    <dgm:pt modelId="{532D813C-9705-AE4F-B9C9-E03B6A35E145}" type="pres">
      <dgm:prSet presAssocID="{03ACD3DF-A235-1046-9A73-2063606BE253}" presName="text4" presStyleLbl="fgAcc4" presStyleIdx="2" presStyleCnt="4">
        <dgm:presLayoutVars>
          <dgm:chPref val="3"/>
        </dgm:presLayoutVars>
      </dgm:prSet>
      <dgm:spPr/>
    </dgm:pt>
    <dgm:pt modelId="{7C02A058-7233-7549-9958-381F92BEC9DB}" type="pres">
      <dgm:prSet presAssocID="{03ACD3DF-A235-1046-9A73-2063606BE253}" presName="hierChild5" presStyleCnt="0"/>
      <dgm:spPr/>
    </dgm:pt>
    <dgm:pt modelId="{7B3C64CF-77B7-A849-8411-BEB5FFD834FA}" type="pres">
      <dgm:prSet presAssocID="{045B857E-761C-8840-82CA-E6A30B16C86D}" presName="Name23" presStyleLbl="parChTrans1D4" presStyleIdx="3" presStyleCnt="4"/>
      <dgm:spPr/>
    </dgm:pt>
    <dgm:pt modelId="{E9B53150-61FD-CE44-A968-537986A321F9}" type="pres">
      <dgm:prSet presAssocID="{97832A42-484A-324E-A454-BD648D5911C1}" presName="hierRoot4" presStyleCnt="0"/>
      <dgm:spPr/>
    </dgm:pt>
    <dgm:pt modelId="{BB3B2658-EC5E-F24F-A808-9FF5D99A8E2A}" type="pres">
      <dgm:prSet presAssocID="{97832A42-484A-324E-A454-BD648D5911C1}" presName="composite4" presStyleCnt="0"/>
      <dgm:spPr/>
    </dgm:pt>
    <dgm:pt modelId="{4AC48079-CB67-694F-8906-FF0A87A36919}" type="pres">
      <dgm:prSet presAssocID="{97832A42-484A-324E-A454-BD648D5911C1}" presName="background4" presStyleLbl="node4" presStyleIdx="3" presStyleCnt="4"/>
      <dgm:spPr/>
    </dgm:pt>
    <dgm:pt modelId="{30456DB9-DFEE-C84E-B5CF-B5E9FF15C55C}" type="pres">
      <dgm:prSet presAssocID="{97832A42-484A-324E-A454-BD648D5911C1}" presName="text4" presStyleLbl="fgAcc4" presStyleIdx="3" presStyleCnt="4">
        <dgm:presLayoutVars>
          <dgm:chPref val="3"/>
        </dgm:presLayoutVars>
      </dgm:prSet>
      <dgm:spPr/>
    </dgm:pt>
    <dgm:pt modelId="{1E6A41FA-D838-1946-8BE6-288109FE59B2}" type="pres">
      <dgm:prSet presAssocID="{97832A42-484A-324E-A454-BD648D5911C1}" presName="hierChild5" presStyleCnt="0"/>
      <dgm:spPr/>
    </dgm:pt>
    <dgm:pt modelId="{132110FE-17B7-D445-BA81-34D7C138D335}" type="pres">
      <dgm:prSet presAssocID="{5D20FA28-807E-D144-A1BC-E262EFA110AA}" presName="Name10" presStyleLbl="parChTrans1D2" presStyleIdx="1" presStyleCnt="2"/>
      <dgm:spPr/>
    </dgm:pt>
    <dgm:pt modelId="{7BA92B1C-A812-654E-A721-6A4D0907523E}" type="pres">
      <dgm:prSet presAssocID="{2F0A1772-5570-9643-ADB0-D36F8C2AD61D}" presName="hierRoot2" presStyleCnt="0"/>
      <dgm:spPr/>
    </dgm:pt>
    <dgm:pt modelId="{1D11A099-5140-184C-96F5-A91FECF42903}" type="pres">
      <dgm:prSet presAssocID="{2F0A1772-5570-9643-ADB0-D36F8C2AD61D}" presName="composite2" presStyleCnt="0"/>
      <dgm:spPr/>
    </dgm:pt>
    <dgm:pt modelId="{FEC1B27E-292A-1D4F-876F-137EE44CCD5D}" type="pres">
      <dgm:prSet presAssocID="{2F0A1772-5570-9643-ADB0-D36F8C2AD61D}" presName="background2" presStyleLbl="node2" presStyleIdx="1" presStyleCnt="2"/>
      <dgm:spPr>
        <a:solidFill>
          <a:schemeClr val="bg1">
            <a:lumMod val="85000"/>
          </a:schemeClr>
        </a:solidFill>
        <a:ln>
          <a:solidFill>
            <a:schemeClr val="bg1">
              <a:lumMod val="85000"/>
            </a:schemeClr>
          </a:solidFill>
        </a:ln>
      </dgm:spPr>
    </dgm:pt>
    <dgm:pt modelId="{0EC973E5-2FA5-F140-BC2E-EA586C59CD47}" type="pres">
      <dgm:prSet presAssocID="{2F0A1772-5570-9643-ADB0-D36F8C2AD61D}" presName="text2" presStyleLbl="fgAcc2" presStyleIdx="1" presStyleCnt="2">
        <dgm:presLayoutVars>
          <dgm:chPref val="3"/>
        </dgm:presLayoutVars>
      </dgm:prSet>
      <dgm:spPr/>
    </dgm:pt>
    <dgm:pt modelId="{7E2BA49B-DBA6-E745-8C0D-B6824A0A6E16}" type="pres">
      <dgm:prSet presAssocID="{2F0A1772-5570-9643-ADB0-D36F8C2AD61D}" presName="hierChild3" presStyleCnt="0"/>
      <dgm:spPr/>
    </dgm:pt>
    <dgm:pt modelId="{90358A22-CCAF-E842-8AC4-B711F81AC0A8}" type="pres">
      <dgm:prSet presAssocID="{CC3D6C69-FC79-D142-AEF1-C9D117E16188}" presName="Name17" presStyleLbl="parChTrans1D3" presStyleIdx="2" presStyleCnt="4"/>
      <dgm:spPr/>
    </dgm:pt>
    <dgm:pt modelId="{A6D6979E-CF39-5E49-9D9D-9FB5FEC2378B}" type="pres">
      <dgm:prSet presAssocID="{86D97B4F-320B-A64D-8721-170CA1B9FC60}" presName="hierRoot3" presStyleCnt="0"/>
      <dgm:spPr/>
    </dgm:pt>
    <dgm:pt modelId="{92D2CE89-E5DF-914D-B915-BD0813225A4B}" type="pres">
      <dgm:prSet presAssocID="{86D97B4F-320B-A64D-8721-170CA1B9FC60}" presName="composite3" presStyleCnt="0"/>
      <dgm:spPr/>
    </dgm:pt>
    <dgm:pt modelId="{220E41BA-A525-744B-B713-317C6637D3A7}" type="pres">
      <dgm:prSet presAssocID="{86D97B4F-320B-A64D-8721-170CA1B9FC60}" presName="background3" presStyleLbl="node3" presStyleIdx="2" presStyleCnt="4"/>
      <dgm:spPr>
        <a:solidFill>
          <a:schemeClr val="bg1">
            <a:lumMod val="85000"/>
          </a:schemeClr>
        </a:solidFill>
        <a:ln>
          <a:solidFill>
            <a:schemeClr val="bg1">
              <a:lumMod val="85000"/>
            </a:schemeClr>
          </a:solidFill>
        </a:ln>
      </dgm:spPr>
    </dgm:pt>
    <dgm:pt modelId="{B08DD317-1EAB-E44C-8731-D9C90651C7FA}" type="pres">
      <dgm:prSet presAssocID="{86D97B4F-320B-A64D-8721-170CA1B9FC60}" presName="text3" presStyleLbl="fgAcc3" presStyleIdx="2" presStyleCnt="4">
        <dgm:presLayoutVars>
          <dgm:chPref val="3"/>
        </dgm:presLayoutVars>
      </dgm:prSet>
      <dgm:spPr/>
    </dgm:pt>
    <dgm:pt modelId="{C2290D6F-60B3-7443-AF3E-7E34219D4FE4}" type="pres">
      <dgm:prSet presAssocID="{86D97B4F-320B-A64D-8721-170CA1B9FC60}" presName="hierChild4" presStyleCnt="0"/>
      <dgm:spPr/>
    </dgm:pt>
    <dgm:pt modelId="{FE4058CA-BC8A-BC48-B1ED-45B51CDD8D59}" type="pres">
      <dgm:prSet presAssocID="{DEA0AF60-7844-1A4F-A894-F007B2ED4F99}" presName="Name17" presStyleLbl="parChTrans1D3" presStyleIdx="3" presStyleCnt="4"/>
      <dgm:spPr/>
    </dgm:pt>
    <dgm:pt modelId="{24AD9964-47EF-6A4F-8092-AEFCD7DB699C}" type="pres">
      <dgm:prSet presAssocID="{00C33689-7569-7B40-930A-A87705B45546}" presName="hierRoot3" presStyleCnt="0"/>
      <dgm:spPr/>
    </dgm:pt>
    <dgm:pt modelId="{283B2D06-0349-064F-992A-3741ACD3E757}" type="pres">
      <dgm:prSet presAssocID="{00C33689-7569-7B40-930A-A87705B45546}" presName="composite3" presStyleCnt="0"/>
      <dgm:spPr/>
    </dgm:pt>
    <dgm:pt modelId="{5AC152F0-5B77-AC41-AC5C-B0EA98F3DBAA}" type="pres">
      <dgm:prSet presAssocID="{00C33689-7569-7B40-930A-A87705B45546}" presName="background3" presStyleLbl="node3" presStyleIdx="3" presStyleCnt="4"/>
      <dgm:spPr>
        <a:solidFill>
          <a:schemeClr val="bg1">
            <a:lumMod val="85000"/>
          </a:schemeClr>
        </a:solidFill>
        <a:ln>
          <a:solidFill>
            <a:schemeClr val="bg1">
              <a:lumMod val="85000"/>
            </a:schemeClr>
          </a:solidFill>
        </a:ln>
      </dgm:spPr>
    </dgm:pt>
    <dgm:pt modelId="{D0F0EB2B-2384-144B-A97A-A97C0E05FCB8}" type="pres">
      <dgm:prSet presAssocID="{00C33689-7569-7B40-930A-A87705B45546}" presName="text3" presStyleLbl="fgAcc3" presStyleIdx="3" presStyleCnt="4">
        <dgm:presLayoutVars>
          <dgm:chPref val="3"/>
        </dgm:presLayoutVars>
      </dgm:prSet>
      <dgm:spPr/>
    </dgm:pt>
    <dgm:pt modelId="{A6C18945-35DB-7B42-82FB-F4AAAE97E5EA}" type="pres">
      <dgm:prSet presAssocID="{00C33689-7569-7B40-930A-A87705B45546}" presName="hierChild4" presStyleCnt="0"/>
      <dgm:spPr/>
    </dgm:pt>
  </dgm:ptLst>
  <dgm:cxnLst>
    <dgm:cxn modelId="{09124B03-172D-8443-8B05-C68E00D8E2A1}" type="presOf" srcId="{806CADCB-E838-D24E-BD8D-F9C226589644}" destId="{D5DD646B-F40C-8F44-91EA-C4023EDA7CEE}" srcOrd="0" destOrd="0" presId="urn:microsoft.com/office/officeart/2005/8/layout/hierarchy1"/>
    <dgm:cxn modelId="{AE0E1105-147C-6447-92C6-0EDAF6D16D46}" srcId="{8BA63C5B-175E-E740-B0BF-57904F597C0D}" destId="{806CADCB-E838-D24E-BD8D-F9C226589644}" srcOrd="0" destOrd="0" parTransId="{E1FC0A10-08F8-194E-8F2E-D696449BD0D7}" sibTransId="{85B6BD15-6604-964C-B22C-C8C42A6E5E6F}"/>
    <dgm:cxn modelId="{5194CC07-EA19-C84F-BA41-ADA7E70AFB23}" type="presOf" srcId="{045B857E-761C-8840-82CA-E6A30B16C86D}" destId="{7B3C64CF-77B7-A849-8411-BEB5FFD834FA}" srcOrd="0" destOrd="0" presId="urn:microsoft.com/office/officeart/2005/8/layout/hierarchy1"/>
    <dgm:cxn modelId="{3B07BC24-6140-2246-AE48-1DF761C4E760}" type="presOf" srcId="{97832A42-484A-324E-A454-BD648D5911C1}" destId="{30456DB9-DFEE-C84E-B5CF-B5E9FF15C55C}" srcOrd="0" destOrd="0" presId="urn:microsoft.com/office/officeart/2005/8/layout/hierarchy1"/>
    <dgm:cxn modelId="{2F527425-0EAF-4D45-9BD4-1672C4C6CA2A}" type="presOf" srcId="{DEA0AF60-7844-1A4F-A894-F007B2ED4F99}" destId="{FE4058CA-BC8A-BC48-B1ED-45B51CDD8D59}" srcOrd="0" destOrd="0" presId="urn:microsoft.com/office/officeart/2005/8/layout/hierarchy1"/>
    <dgm:cxn modelId="{C0B37D2C-D779-134A-95F2-84654E13797C}" type="presOf" srcId="{5627A993-7830-3F45-A29F-5EB863AB0E1F}" destId="{A33E60ED-DF05-814C-A64D-E43496D2CAA7}" srcOrd="0" destOrd="0" presId="urn:microsoft.com/office/officeart/2005/8/layout/hierarchy1"/>
    <dgm:cxn modelId="{9D55A940-B8B5-9A42-803D-41E75786D53D}" type="presOf" srcId="{86D97B4F-320B-A64D-8721-170CA1B9FC60}" destId="{B08DD317-1EAB-E44C-8731-D9C90651C7FA}" srcOrd="0" destOrd="0" presId="urn:microsoft.com/office/officeart/2005/8/layout/hierarchy1"/>
    <dgm:cxn modelId="{B0253856-ABAA-9442-A2E7-FFD46630DF8A}" type="presOf" srcId="{F5297A22-A2EF-304C-AB21-85E969592286}" destId="{38F52E49-5A4D-DD4B-AA19-274FC7DAF117}" srcOrd="0" destOrd="0" presId="urn:microsoft.com/office/officeart/2005/8/layout/hierarchy1"/>
    <dgm:cxn modelId="{95E94B63-74FF-C940-B7D9-4E1D93A54202}" srcId="{2F0A1772-5570-9643-ADB0-D36F8C2AD61D}" destId="{86D97B4F-320B-A64D-8721-170CA1B9FC60}" srcOrd="0" destOrd="0" parTransId="{CC3D6C69-FC79-D142-AEF1-C9D117E16188}" sibTransId="{8355CB77-E280-DC45-AB68-52ACA5B1FCF4}"/>
    <dgm:cxn modelId="{A8837F72-485D-674F-BC2C-E8EAC5EE154C}" srcId="{4F36DD39-AA61-BE4F-AFC6-1DE151CA2ED0}" destId="{8BA63C5B-175E-E740-B0BF-57904F597C0D}" srcOrd="0" destOrd="0" parTransId="{9E1BF3EA-CC4D-984E-910E-BCF38FC02807}" sibTransId="{25060B78-AD47-2B47-981C-2908DB4A633E}"/>
    <dgm:cxn modelId="{FA600D74-16FA-074D-ABB2-8CD7ACE8CA29}" srcId="{5627A993-7830-3F45-A29F-5EB863AB0E1F}" destId="{7F9D9922-D6AE-F545-ACC9-03F0A32CFBDB}" srcOrd="1" destOrd="0" parTransId="{6E1140FE-9010-A34F-9D34-0323F65335B8}" sibTransId="{6B6FFCAD-C126-134E-A2D1-34CAE3404A14}"/>
    <dgm:cxn modelId="{9C4D0976-647B-284A-8187-E4765582D777}" type="presOf" srcId="{A1C7D30A-83A8-964D-B666-49F71B41C37B}" destId="{87EADD0C-1D03-5E48-A6C4-54A93E2D1A42}" srcOrd="0" destOrd="0" presId="urn:microsoft.com/office/officeart/2005/8/layout/hierarchy1"/>
    <dgm:cxn modelId="{79435881-3E67-C548-AC02-9B2B078D93D7}" type="presOf" srcId="{4F36DD39-AA61-BE4F-AFC6-1DE151CA2ED0}" destId="{A29D2A9C-03A2-824C-A3D5-CBD1413119F9}" srcOrd="0" destOrd="0" presId="urn:microsoft.com/office/officeart/2005/8/layout/hierarchy1"/>
    <dgm:cxn modelId="{F18F3983-007C-954E-9B0B-0B82F8BB1B89}" srcId="{BB37D2A9-B996-E444-965F-60BB59939144}" destId="{03ACD3DF-A235-1046-9A73-2063606BE253}" srcOrd="0" destOrd="0" parTransId="{7A1F0F2A-EE3A-3B4E-94A0-2869BA4D6369}" sibTransId="{DBE16768-332E-C945-A132-E0E72ABB9F90}"/>
    <dgm:cxn modelId="{8CD48C8C-9A0E-C843-8A8D-6444B1B8EF00}" type="presOf" srcId="{6E1140FE-9010-A34F-9D34-0323F65335B8}" destId="{3E3CB608-DBE6-AC42-B11D-F9F04AB1D05A}" srcOrd="0" destOrd="0" presId="urn:microsoft.com/office/officeart/2005/8/layout/hierarchy1"/>
    <dgm:cxn modelId="{2A64DD8D-7B3C-1B43-87AB-FCBD4317AD59}" srcId="{BB37D2A9-B996-E444-965F-60BB59939144}" destId="{97832A42-484A-324E-A454-BD648D5911C1}" srcOrd="1" destOrd="0" parTransId="{045B857E-761C-8840-82CA-E6A30B16C86D}" sibTransId="{99897402-416C-B742-84F6-5E7814FCB71C}"/>
    <dgm:cxn modelId="{C3B10696-D2B2-F84E-9CDC-F713807602C4}" type="presOf" srcId="{CC3D6C69-FC79-D142-AEF1-C9D117E16188}" destId="{90358A22-CCAF-E842-8AC4-B711F81AC0A8}" srcOrd="0" destOrd="0" presId="urn:microsoft.com/office/officeart/2005/8/layout/hierarchy1"/>
    <dgm:cxn modelId="{1F94D3AE-520B-FF48-837C-ED49783A32E3}" type="presOf" srcId="{03ACD3DF-A235-1046-9A73-2063606BE253}" destId="{532D813C-9705-AE4F-B9C9-E03B6A35E145}" srcOrd="0" destOrd="0" presId="urn:microsoft.com/office/officeart/2005/8/layout/hierarchy1"/>
    <dgm:cxn modelId="{6BF4FBB4-0107-7641-838A-23FDF6C0A723}" type="presOf" srcId="{7A1F0F2A-EE3A-3B4E-94A0-2869BA4D6369}" destId="{1843A7D8-47C0-D942-9AC9-E4563A81A018}" srcOrd="0" destOrd="0" presId="urn:microsoft.com/office/officeart/2005/8/layout/hierarchy1"/>
    <dgm:cxn modelId="{20AA42B6-A14E-864C-961B-74585393B878}" srcId="{806CADCB-E838-D24E-BD8D-F9C226589644}" destId="{BB37D2A9-B996-E444-965F-60BB59939144}" srcOrd="1" destOrd="0" parTransId="{A1C7D30A-83A8-964D-B666-49F71B41C37B}" sibTransId="{AC6717E7-18C5-604C-AE7B-7D8F3C350074}"/>
    <dgm:cxn modelId="{FB8467B7-94EA-FD45-B428-DCED166FA11F}" type="presOf" srcId="{8BA63C5B-175E-E740-B0BF-57904F597C0D}" destId="{67C5D19C-4321-E14C-9FA4-C5276356EA76}" srcOrd="0" destOrd="0" presId="urn:microsoft.com/office/officeart/2005/8/layout/hierarchy1"/>
    <dgm:cxn modelId="{13B797B7-B65B-B847-83B3-DFAD34389808}" type="presOf" srcId="{00C33689-7569-7B40-930A-A87705B45546}" destId="{D0F0EB2B-2384-144B-A97A-A97C0E05FCB8}" srcOrd="0" destOrd="0" presId="urn:microsoft.com/office/officeart/2005/8/layout/hierarchy1"/>
    <dgm:cxn modelId="{23A1E0B8-5293-3744-A6C0-CE2F4A804DE3}" srcId="{806CADCB-E838-D24E-BD8D-F9C226589644}" destId="{5627A993-7830-3F45-A29F-5EB863AB0E1F}" srcOrd="0" destOrd="0" parTransId="{274A18B7-6BC2-5541-B87C-16B5E8C3280D}" sibTransId="{5960A442-8BA2-A34D-8D9A-95B635EDCDF0}"/>
    <dgm:cxn modelId="{9D5E85C8-36E9-A34B-B747-258E6354FD14}" type="presOf" srcId="{E1FC0A10-08F8-194E-8F2E-D696449BD0D7}" destId="{999BA7C2-C08C-994A-87C6-75D7B8157BA6}" srcOrd="0" destOrd="0" presId="urn:microsoft.com/office/officeart/2005/8/layout/hierarchy1"/>
    <dgm:cxn modelId="{57DCE5CA-E853-6744-AFE3-81B9CF47C2EF}" type="presOf" srcId="{5D20FA28-807E-D144-A1BC-E262EFA110AA}" destId="{132110FE-17B7-D445-BA81-34D7C138D335}" srcOrd="0" destOrd="0" presId="urn:microsoft.com/office/officeart/2005/8/layout/hierarchy1"/>
    <dgm:cxn modelId="{E16D70CF-12D0-844D-8A86-53CB0FC73A7A}" srcId="{2F0A1772-5570-9643-ADB0-D36F8C2AD61D}" destId="{00C33689-7569-7B40-930A-A87705B45546}" srcOrd="1" destOrd="0" parTransId="{DEA0AF60-7844-1A4F-A894-F007B2ED4F99}" sibTransId="{83DAB8DB-9F8E-2343-9FB1-2478B2CE55C5}"/>
    <dgm:cxn modelId="{7C5938D2-EC30-D240-9083-059A071C9D5C}" type="presOf" srcId="{22645DC5-329C-FD48-B025-16038D435600}" destId="{DA71D7EB-B61F-8940-B7E0-DD668DCF5D0D}" srcOrd="0" destOrd="0" presId="urn:microsoft.com/office/officeart/2005/8/layout/hierarchy1"/>
    <dgm:cxn modelId="{6C6FB7DC-8DFF-D74A-B750-D7846BFCC539}" type="presOf" srcId="{2F0A1772-5570-9643-ADB0-D36F8C2AD61D}" destId="{0EC973E5-2FA5-F140-BC2E-EA586C59CD47}" srcOrd="0" destOrd="0" presId="urn:microsoft.com/office/officeart/2005/8/layout/hierarchy1"/>
    <dgm:cxn modelId="{9B2AE8E0-3F82-704F-B5A8-7A7C3EF02CA5}" type="presOf" srcId="{274A18B7-6BC2-5541-B87C-16B5E8C3280D}" destId="{3116D35D-43C1-A245-8712-0BEDECADA2BD}" srcOrd="0" destOrd="0" presId="urn:microsoft.com/office/officeart/2005/8/layout/hierarchy1"/>
    <dgm:cxn modelId="{43356CE7-CCD0-3846-896E-F92AE20B17A6}" srcId="{8BA63C5B-175E-E740-B0BF-57904F597C0D}" destId="{2F0A1772-5570-9643-ADB0-D36F8C2AD61D}" srcOrd="1" destOrd="0" parTransId="{5D20FA28-807E-D144-A1BC-E262EFA110AA}" sibTransId="{4A317F5B-E775-5D47-8800-BA63E1653D43}"/>
    <dgm:cxn modelId="{E3DFA8F1-5B84-394C-B249-06216149453D}" type="presOf" srcId="{7F9D9922-D6AE-F545-ACC9-03F0A32CFBDB}" destId="{CCB00906-969D-A242-B6D0-A4AB03BD964E}" srcOrd="0" destOrd="0" presId="urn:microsoft.com/office/officeart/2005/8/layout/hierarchy1"/>
    <dgm:cxn modelId="{256284FD-E80F-CA40-BFF7-858A5508A084}" srcId="{5627A993-7830-3F45-A29F-5EB863AB0E1F}" destId="{22645DC5-329C-FD48-B025-16038D435600}" srcOrd="0" destOrd="0" parTransId="{F5297A22-A2EF-304C-AB21-85E969592286}" sibTransId="{E3557F53-A32F-2A4B-854B-9CA48C79671B}"/>
    <dgm:cxn modelId="{AC825FFF-04AF-D64B-A47C-F1B6FA3861B9}" type="presOf" srcId="{BB37D2A9-B996-E444-965F-60BB59939144}" destId="{ABFA5B8D-45C2-B44E-A365-A38F0B1339F6}" srcOrd="0" destOrd="0" presId="urn:microsoft.com/office/officeart/2005/8/layout/hierarchy1"/>
    <dgm:cxn modelId="{3A9D7A0A-AF35-AA40-B69E-3967CCAB5C5D}" type="presParOf" srcId="{A29D2A9C-03A2-824C-A3D5-CBD1413119F9}" destId="{30648C9A-A64A-CB48-8583-11E6E17B6E8D}" srcOrd="0" destOrd="0" presId="urn:microsoft.com/office/officeart/2005/8/layout/hierarchy1"/>
    <dgm:cxn modelId="{FAFA0ECA-91B3-BF45-8E58-5DA5CD97FC2C}" type="presParOf" srcId="{30648C9A-A64A-CB48-8583-11E6E17B6E8D}" destId="{A6BD36C2-10FE-7B47-B71E-EB7ABF3E5899}" srcOrd="0" destOrd="0" presId="urn:microsoft.com/office/officeart/2005/8/layout/hierarchy1"/>
    <dgm:cxn modelId="{0EA907FD-0162-7148-A0FF-588BB8084ED8}" type="presParOf" srcId="{A6BD36C2-10FE-7B47-B71E-EB7ABF3E5899}" destId="{5821B18F-B111-C64F-B846-E3D26236E352}" srcOrd="0" destOrd="0" presId="urn:microsoft.com/office/officeart/2005/8/layout/hierarchy1"/>
    <dgm:cxn modelId="{F23D6AAE-C876-534D-812C-12759E326CBC}" type="presParOf" srcId="{A6BD36C2-10FE-7B47-B71E-EB7ABF3E5899}" destId="{67C5D19C-4321-E14C-9FA4-C5276356EA76}" srcOrd="1" destOrd="0" presId="urn:microsoft.com/office/officeart/2005/8/layout/hierarchy1"/>
    <dgm:cxn modelId="{C397E3B9-1115-1646-9E90-1D2E2C92CBC7}" type="presParOf" srcId="{30648C9A-A64A-CB48-8583-11E6E17B6E8D}" destId="{D3825965-72F0-7A46-83A9-48A44E04BF9C}" srcOrd="1" destOrd="0" presId="urn:microsoft.com/office/officeart/2005/8/layout/hierarchy1"/>
    <dgm:cxn modelId="{D2D37F62-8612-EB47-B87D-F0B32E6FA7ED}" type="presParOf" srcId="{D3825965-72F0-7A46-83A9-48A44E04BF9C}" destId="{999BA7C2-C08C-994A-87C6-75D7B8157BA6}" srcOrd="0" destOrd="0" presId="urn:microsoft.com/office/officeart/2005/8/layout/hierarchy1"/>
    <dgm:cxn modelId="{72F95B6F-21A3-4D4A-8BDD-B6B5DE44CC02}" type="presParOf" srcId="{D3825965-72F0-7A46-83A9-48A44E04BF9C}" destId="{B487DDCA-1913-4A46-B5CB-BBD6AC53188D}" srcOrd="1" destOrd="0" presId="urn:microsoft.com/office/officeart/2005/8/layout/hierarchy1"/>
    <dgm:cxn modelId="{71751544-22A1-D847-B46E-0691A17D1BE6}" type="presParOf" srcId="{B487DDCA-1913-4A46-B5CB-BBD6AC53188D}" destId="{5B754474-C330-3E40-B712-647462471DBA}" srcOrd="0" destOrd="0" presId="urn:microsoft.com/office/officeart/2005/8/layout/hierarchy1"/>
    <dgm:cxn modelId="{D17A307F-4351-194A-B6FB-5D562E03B347}" type="presParOf" srcId="{5B754474-C330-3E40-B712-647462471DBA}" destId="{9184D01A-2633-C742-8B58-5AEC5E3AAED9}" srcOrd="0" destOrd="0" presId="urn:microsoft.com/office/officeart/2005/8/layout/hierarchy1"/>
    <dgm:cxn modelId="{431878E4-B817-1F48-95D4-03436A749EDD}" type="presParOf" srcId="{5B754474-C330-3E40-B712-647462471DBA}" destId="{D5DD646B-F40C-8F44-91EA-C4023EDA7CEE}" srcOrd="1" destOrd="0" presId="urn:microsoft.com/office/officeart/2005/8/layout/hierarchy1"/>
    <dgm:cxn modelId="{E8964EEC-0610-944A-B1AE-00E7ADDC458F}" type="presParOf" srcId="{B487DDCA-1913-4A46-B5CB-BBD6AC53188D}" destId="{15A6466F-B20C-2940-AE74-1C53654A62B5}" srcOrd="1" destOrd="0" presId="urn:microsoft.com/office/officeart/2005/8/layout/hierarchy1"/>
    <dgm:cxn modelId="{EB2FA928-BECC-C04C-B7DF-A4CCE585A35D}" type="presParOf" srcId="{15A6466F-B20C-2940-AE74-1C53654A62B5}" destId="{3116D35D-43C1-A245-8712-0BEDECADA2BD}" srcOrd="0" destOrd="0" presId="urn:microsoft.com/office/officeart/2005/8/layout/hierarchy1"/>
    <dgm:cxn modelId="{6E069F18-6E92-CC44-A047-8F8F26EC566B}" type="presParOf" srcId="{15A6466F-B20C-2940-AE74-1C53654A62B5}" destId="{C2B4E24E-2D55-934E-AD8B-308C69DB3D06}" srcOrd="1" destOrd="0" presId="urn:microsoft.com/office/officeart/2005/8/layout/hierarchy1"/>
    <dgm:cxn modelId="{92AAF046-A3D1-ED40-BED5-1736A9141F3F}" type="presParOf" srcId="{C2B4E24E-2D55-934E-AD8B-308C69DB3D06}" destId="{82102055-8DC1-7F47-944D-8B39EA85C24A}" srcOrd="0" destOrd="0" presId="urn:microsoft.com/office/officeart/2005/8/layout/hierarchy1"/>
    <dgm:cxn modelId="{687029C0-85A0-DD42-BE51-2E7B5C5F18BB}" type="presParOf" srcId="{82102055-8DC1-7F47-944D-8B39EA85C24A}" destId="{CC3C70E4-D8ED-B445-BCC1-19544C73B59B}" srcOrd="0" destOrd="0" presId="urn:microsoft.com/office/officeart/2005/8/layout/hierarchy1"/>
    <dgm:cxn modelId="{B8859010-F300-3B4F-A9DF-AE69F4D7F424}" type="presParOf" srcId="{82102055-8DC1-7F47-944D-8B39EA85C24A}" destId="{A33E60ED-DF05-814C-A64D-E43496D2CAA7}" srcOrd="1" destOrd="0" presId="urn:microsoft.com/office/officeart/2005/8/layout/hierarchy1"/>
    <dgm:cxn modelId="{AFC6B36D-C291-974D-87E2-4C555ADF2FD0}" type="presParOf" srcId="{C2B4E24E-2D55-934E-AD8B-308C69DB3D06}" destId="{C5E451A1-57E8-274D-9F93-6695CA20E309}" srcOrd="1" destOrd="0" presId="urn:microsoft.com/office/officeart/2005/8/layout/hierarchy1"/>
    <dgm:cxn modelId="{F6D0520D-9D92-9542-8761-A5EB5CC43329}" type="presParOf" srcId="{C5E451A1-57E8-274D-9F93-6695CA20E309}" destId="{38F52E49-5A4D-DD4B-AA19-274FC7DAF117}" srcOrd="0" destOrd="0" presId="urn:microsoft.com/office/officeart/2005/8/layout/hierarchy1"/>
    <dgm:cxn modelId="{24F86BE7-5BD7-1C45-85CA-E4FDB0D58D43}" type="presParOf" srcId="{C5E451A1-57E8-274D-9F93-6695CA20E309}" destId="{7BCB6A7B-2E58-C64D-8915-3CD2AF4CC90E}" srcOrd="1" destOrd="0" presId="urn:microsoft.com/office/officeart/2005/8/layout/hierarchy1"/>
    <dgm:cxn modelId="{80DF68E9-7546-0142-9A81-DFA8886EA2A9}" type="presParOf" srcId="{7BCB6A7B-2E58-C64D-8915-3CD2AF4CC90E}" destId="{4C51029D-AB5B-DB4A-9712-B8AF515D3729}" srcOrd="0" destOrd="0" presId="urn:microsoft.com/office/officeart/2005/8/layout/hierarchy1"/>
    <dgm:cxn modelId="{65FBFAF8-03FB-B946-A6CE-40000CF50DF7}" type="presParOf" srcId="{4C51029D-AB5B-DB4A-9712-B8AF515D3729}" destId="{A85E8B16-3339-5A49-BA2F-24C816E3B5F4}" srcOrd="0" destOrd="0" presId="urn:microsoft.com/office/officeart/2005/8/layout/hierarchy1"/>
    <dgm:cxn modelId="{19B202D1-1F01-E740-A3F9-05B9A8F54485}" type="presParOf" srcId="{4C51029D-AB5B-DB4A-9712-B8AF515D3729}" destId="{DA71D7EB-B61F-8940-B7E0-DD668DCF5D0D}" srcOrd="1" destOrd="0" presId="urn:microsoft.com/office/officeart/2005/8/layout/hierarchy1"/>
    <dgm:cxn modelId="{8C21A0D4-455C-9647-9D5A-E56FAA7CF966}" type="presParOf" srcId="{7BCB6A7B-2E58-C64D-8915-3CD2AF4CC90E}" destId="{F2BD7FD8-062A-9C44-8E3D-11A83BB534FF}" srcOrd="1" destOrd="0" presId="urn:microsoft.com/office/officeart/2005/8/layout/hierarchy1"/>
    <dgm:cxn modelId="{F5470903-AB76-514F-93F9-8D60EB45EBEE}" type="presParOf" srcId="{C5E451A1-57E8-274D-9F93-6695CA20E309}" destId="{3E3CB608-DBE6-AC42-B11D-F9F04AB1D05A}" srcOrd="2" destOrd="0" presId="urn:microsoft.com/office/officeart/2005/8/layout/hierarchy1"/>
    <dgm:cxn modelId="{5DD5B590-E6CA-E84D-B0DF-A265D7D988B2}" type="presParOf" srcId="{C5E451A1-57E8-274D-9F93-6695CA20E309}" destId="{EF79DEFE-CCAF-6B40-9B2D-5A2DB9EC096C}" srcOrd="3" destOrd="0" presId="urn:microsoft.com/office/officeart/2005/8/layout/hierarchy1"/>
    <dgm:cxn modelId="{EA07EC4C-1E87-1046-8855-20C591E5C9D6}" type="presParOf" srcId="{EF79DEFE-CCAF-6B40-9B2D-5A2DB9EC096C}" destId="{B5412E94-9764-A241-A99B-B386BEE55C8B}" srcOrd="0" destOrd="0" presId="urn:microsoft.com/office/officeart/2005/8/layout/hierarchy1"/>
    <dgm:cxn modelId="{44C31EB3-866D-5349-B357-AE92F4488A32}" type="presParOf" srcId="{B5412E94-9764-A241-A99B-B386BEE55C8B}" destId="{EE2CF9FD-6220-1345-8AEB-77606406D49E}" srcOrd="0" destOrd="0" presId="urn:microsoft.com/office/officeart/2005/8/layout/hierarchy1"/>
    <dgm:cxn modelId="{FBB847FE-EA62-AC47-8914-F3E689015B56}" type="presParOf" srcId="{B5412E94-9764-A241-A99B-B386BEE55C8B}" destId="{CCB00906-969D-A242-B6D0-A4AB03BD964E}" srcOrd="1" destOrd="0" presId="urn:microsoft.com/office/officeart/2005/8/layout/hierarchy1"/>
    <dgm:cxn modelId="{7BD398B9-17B2-3149-AED3-E89BE0599483}" type="presParOf" srcId="{EF79DEFE-CCAF-6B40-9B2D-5A2DB9EC096C}" destId="{EF3FB451-284E-D64D-AB5C-8B7378F7E468}" srcOrd="1" destOrd="0" presId="urn:microsoft.com/office/officeart/2005/8/layout/hierarchy1"/>
    <dgm:cxn modelId="{683AFC1C-9EAB-AC4E-B89D-CE7FD79179B0}" type="presParOf" srcId="{15A6466F-B20C-2940-AE74-1C53654A62B5}" destId="{87EADD0C-1D03-5E48-A6C4-54A93E2D1A42}" srcOrd="2" destOrd="0" presId="urn:microsoft.com/office/officeart/2005/8/layout/hierarchy1"/>
    <dgm:cxn modelId="{8B4C5248-FA7C-8342-891D-23614CEB5E9D}" type="presParOf" srcId="{15A6466F-B20C-2940-AE74-1C53654A62B5}" destId="{319FB6AF-D034-0146-BF84-6803305C8C2E}" srcOrd="3" destOrd="0" presId="urn:microsoft.com/office/officeart/2005/8/layout/hierarchy1"/>
    <dgm:cxn modelId="{89D7923E-A91C-6A4F-B965-C3C087DEBF2F}" type="presParOf" srcId="{319FB6AF-D034-0146-BF84-6803305C8C2E}" destId="{91A8C427-BA43-D44A-B537-6BCEE2FE3A32}" srcOrd="0" destOrd="0" presId="urn:microsoft.com/office/officeart/2005/8/layout/hierarchy1"/>
    <dgm:cxn modelId="{BB27182C-179D-1443-B580-E1F0F6BED407}" type="presParOf" srcId="{91A8C427-BA43-D44A-B537-6BCEE2FE3A32}" destId="{D79687DB-5F91-9645-8363-FAE6D4B9A26C}" srcOrd="0" destOrd="0" presId="urn:microsoft.com/office/officeart/2005/8/layout/hierarchy1"/>
    <dgm:cxn modelId="{33FF7DD2-6554-AF42-BCA3-B75464104849}" type="presParOf" srcId="{91A8C427-BA43-D44A-B537-6BCEE2FE3A32}" destId="{ABFA5B8D-45C2-B44E-A365-A38F0B1339F6}" srcOrd="1" destOrd="0" presId="urn:microsoft.com/office/officeart/2005/8/layout/hierarchy1"/>
    <dgm:cxn modelId="{2977FF99-A613-3D44-B148-E972F9309CFD}" type="presParOf" srcId="{319FB6AF-D034-0146-BF84-6803305C8C2E}" destId="{B9A757CE-A5D6-2941-8F55-A4D613B5A4A3}" srcOrd="1" destOrd="0" presId="urn:microsoft.com/office/officeart/2005/8/layout/hierarchy1"/>
    <dgm:cxn modelId="{CB6AD4B7-D182-1443-81BC-453ACDDBEBB7}" type="presParOf" srcId="{B9A757CE-A5D6-2941-8F55-A4D613B5A4A3}" destId="{1843A7D8-47C0-D942-9AC9-E4563A81A018}" srcOrd="0" destOrd="0" presId="urn:microsoft.com/office/officeart/2005/8/layout/hierarchy1"/>
    <dgm:cxn modelId="{11EDDA20-12E1-8D4B-981E-498237A28EA4}" type="presParOf" srcId="{B9A757CE-A5D6-2941-8F55-A4D613B5A4A3}" destId="{7157A4F0-E4AD-5F43-8C5F-842DC31648D8}" srcOrd="1" destOrd="0" presId="urn:microsoft.com/office/officeart/2005/8/layout/hierarchy1"/>
    <dgm:cxn modelId="{04B67049-D178-934C-96D6-8697E696E51E}" type="presParOf" srcId="{7157A4F0-E4AD-5F43-8C5F-842DC31648D8}" destId="{8F5BEBAD-BC1A-C443-9A3B-AEC85D19E033}" srcOrd="0" destOrd="0" presId="urn:microsoft.com/office/officeart/2005/8/layout/hierarchy1"/>
    <dgm:cxn modelId="{8AB9BA06-3D7A-3F42-98E9-E8870BEB4B37}" type="presParOf" srcId="{8F5BEBAD-BC1A-C443-9A3B-AEC85D19E033}" destId="{4300BAC2-0ADE-B242-967B-97DD94D1184B}" srcOrd="0" destOrd="0" presId="urn:microsoft.com/office/officeart/2005/8/layout/hierarchy1"/>
    <dgm:cxn modelId="{A2393CFB-552B-1B47-8295-5C0C32B1EB88}" type="presParOf" srcId="{8F5BEBAD-BC1A-C443-9A3B-AEC85D19E033}" destId="{532D813C-9705-AE4F-B9C9-E03B6A35E145}" srcOrd="1" destOrd="0" presId="urn:microsoft.com/office/officeart/2005/8/layout/hierarchy1"/>
    <dgm:cxn modelId="{9D5DA297-493F-0E44-A3A4-286A102E03BF}" type="presParOf" srcId="{7157A4F0-E4AD-5F43-8C5F-842DC31648D8}" destId="{7C02A058-7233-7549-9958-381F92BEC9DB}" srcOrd="1" destOrd="0" presId="urn:microsoft.com/office/officeart/2005/8/layout/hierarchy1"/>
    <dgm:cxn modelId="{426E512A-EFCC-D548-B6CE-452F7BD0202D}" type="presParOf" srcId="{B9A757CE-A5D6-2941-8F55-A4D613B5A4A3}" destId="{7B3C64CF-77B7-A849-8411-BEB5FFD834FA}" srcOrd="2" destOrd="0" presId="urn:microsoft.com/office/officeart/2005/8/layout/hierarchy1"/>
    <dgm:cxn modelId="{ED29ECC3-B496-1C47-AE0B-516BFA55664C}" type="presParOf" srcId="{B9A757CE-A5D6-2941-8F55-A4D613B5A4A3}" destId="{E9B53150-61FD-CE44-A968-537986A321F9}" srcOrd="3" destOrd="0" presId="urn:microsoft.com/office/officeart/2005/8/layout/hierarchy1"/>
    <dgm:cxn modelId="{581F98B2-15CE-4C4E-9A31-B2E880D04656}" type="presParOf" srcId="{E9B53150-61FD-CE44-A968-537986A321F9}" destId="{BB3B2658-EC5E-F24F-A808-9FF5D99A8E2A}" srcOrd="0" destOrd="0" presId="urn:microsoft.com/office/officeart/2005/8/layout/hierarchy1"/>
    <dgm:cxn modelId="{BDFB13D0-26C2-8646-AA5D-E9475F4E89E1}" type="presParOf" srcId="{BB3B2658-EC5E-F24F-A808-9FF5D99A8E2A}" destId="{4AC48079-CB67-694F-8906-FF0A87A36919}" srcOrd="0" destOrd="0" presId="urn:microsoft.com/office/officeart/2005/8/layout/hierarchy1"/>
    <dgm:cxn modelId="{8D6B110E-434B-224D-87A6-BDB7F7016C7D}" type="presParOf" srcId="{BB3B2658-EC5E-F24F-A808-9FF5D99A8E2A}" destId="{30456DB9-DFEE-C84E-B5CF-B5E9FF15C55C}" srcOrd="1" destOrd="0" presId="urn:microsoft.com/office/officeart/2005/8/layout/hierarchy1"/>
    <dgm:cxn modelId="{3C449C5A-DCA3-4340-92C9-C9748C7378C3}" type="presParOf" srcId="{E9B53150-61FD-CE44-A968-537986A321F9}" destId="{1E6A41FA-D838-1946-8BE6-288109FE59B2}" srcOrd="1" destOrd="0" presId="urn:microsoft.com/office/officeart/2005/8/layout/hierarchy1"/>
    <dgm:cxn modelId="{F93EA4D4-C226-BA46-AF92-C2D4C36A516A}" type="presParOf" srcId="{D3825965-72F0-7A46-83A9-48A44E04BF9C}" destId="{132110FE-17B7-D445-BA81-34D7C138D335}" srcOrd="2" destOrd="0" presId="urn:microsoft.com/office/officeart/2005/8/layout/hierarchy1"/>
    <dgm:cxn modelId="{DDD4E2DC-BBD7-BE4A-A021-59E5BC8C6ABA}" type="presParOf" srcId="{D3825965-72F0-7A46-83A9-48A44E04BF9C}" destId="{7BA92B1C-A812-654E-A721-6A4D0907523E}" srcOrd="3" destOrd="0" presId="urn:microsoft.com/office/officeart/2005/8/layout/hierarchy1"/>
    <dgm:cxn modelId="{BAE91066-A1BB-7641-864C-F41E59236937}" type="presParOf" srcId="{7BA92B1C-A812-654E-A721-6A4D0907523E}" destId="{1D11A099-5140-184C-96F5-A91FECF42903}" srcOrd="0" destOrd="0" presId="urn:microsoft.com/office/officeart/2005/8/layout/hierarchy1"/>
    <dgm:cxn modelId="{FC37863D-45F7-C04C-8772-EFAF786E31CD}" type="presParOf" srcId="{1D11A099-5140-184C-96F5-A91FECF42903}" destId="{FEC1B27E-292A-1D4F-876F-137EE44CCD5D}" srcOrd="0" destOrd="0" presId="urn:microsoft.com/office/officeart/2005/8/layout/hierarchy1"/>
    <dgm:cxn modelId="{3F755031-0638-4E40-88A8-D81DB0A4769E}" type="presParOf" srcId="{1D11A099-5140-184C-96F5-A91FECF42903}" destId="{0EC973E5-2FA5-F140-BC2E-EA586C59CD47}" srcOrd="1" destOrd="0" presId="urn:microsoft.com/office/officeart/2005/8/layout/hierarchy1"/>
    <dgm:cxn modelId="{ED6DF538-3F58-134F-A8D1-A609989A6939}" type="presParOf" srcId="{7BA92B1C-A812-654E-A721-6A4D0907523E}" destId="{7E2BA49B-DBA6-E745-8C0D-B6824A0A6E16}" srcOrd="1" destOrd="0" presId="urn:microsoft.com/office/officeart/2005/8/layout/hierarchy1"/>
    <dgm:cxn modelId="{833468EE-E681-B749-A604-F026572D3D8E}" type="presParOf" srcId="{7E2BA49B-DBA6-E745-8C0D-B6824A0A6E16}" destId="{90358A22-CCAF-E842-8AC4-B711F81AC0A8}" srcOrd="0" destOrd="0" presId="urn:microsoft.com/office/officeart/2005/8/layout/hierarchy1"/>
    <dgm:cxn modelId="{452EC574-5018-4046-8C8A-B2A0BFC755FE}" type="presParOf" srcId="{7E2BA49B-DBA6-E745-8C0D-B6824A0A6E16}" destId="{A6D6979E-CF39-5E49-9D9D-9FB5FEC2378B}" srcOrd="1" destOrd="0" presId="urn:microsoft.com/office/officeart/2005/8/layout/hierarchy1"/>
    <dgm:cxn modelId="{71F87504-8FDA-AC4B-BAF4-5792935E968A}" type="presParOf" srcId="{A6D6979E-CF39-5E49-9D9D-9FB5FEC2378B}" destId="{92D2CE89-E5DF-914D-B915-BD0813225A4B}" srcOrd="0" destOrd="0" presId="urn:microsoft.com/office/officeart/2005/8/layout/hierarchy1"/>
    <dgm:cxn modelId="{4DFD392F-08C8-7244-982A-B0FE15C7133F}" type="presParOf" srcId="{92D2CE89-E5DF-914D-B915-BD0813225A4B}" destId="{220E41BA-A525-744B-B713-317C6637D3A7}" srcOrd="0" destOrd="0" presId="urn:microsoft.com/office/officeart/2005/8/layout/hierarchy1"/>
    <dgm:cxn modelId="{E70F8DD9-824B-9841-9E39-250395A060C5}" type="presParOf" srcId="{92D2CE89-E5DF-914D-B915-BD0813225A4B}" destId="{B08DD317-1EAB-E44C-8731-D9C90651C7FA}" srcOrd="1" destOrd="0" presId="urn:microsoft.com/office/officeart/2005/8/layout/hierarchy1"/>
    <dgm:cxn modelId="{F6501B09-A080-824C-A4C1-3D8E0CC8CC73}" type="presParOf" srcId="{A6D6979E-CF39-5E49-9D9D-9FB5FEC2378B}" destId="{C2290D6F-60B3-7443-AF3E-7E34219D4FE4}" srcOrd="1" destOrd="0" presId="urn:microsoft.com/office/officeart/2005/8/layout/hierarchy1"/>
    <dgm:cxn modelId="{DA5C9CB4-7811-9944-9714-953905704E8D}" type="presParOf" srcId="{7E2BA49B-DBA6-E745-8C0D-B6824A0A6E16}" destId="{FE4058CA-BC8A-BC48-B1ED-45B51CDD8D59}" srcOrd="2" destOrd="0" presId="urn:microsoft.com/office/officeart/2005/8/layout/hierarchy1"/>
    <dgm:cxn modelId="{5A809E0D-16BE-A546-810F-E3EE24F14A1C}" type="presParOf" srcId="{7E2BA49B-DBA6-E745-8C0D-B6824A0A6E16}" destId="{24AD9964-47EF-6A4F-8092-AEFCD7DB699C}" srcOrd="3" destOrd="0" presId="urn:microsoft.com/office/officeart/2005/8/layout/hierarchy1"/>
    <dgm:cxn modelId="{E7E42041-6DD6-7844-BF0E-028B2FA6D6BB}" type="presParOf" srcId="{24AD9964-47EF-6A4F-8092-AEFCD7DB699C}" destId="{283B2D06-0349-064F-992A-3741ACD3E757}" srcOrd="0" destOrd="0" presId="urn:microsoft.com/office/officeart/2005/8/layout/hierarchy1"/>
    <dgm:cxn modelId="{413A652A-9499-4E4D-A6A3-A93E35126B63}" type="presParOf" srcId="{283B2D06-0349-064F-992A-3741ACD3E757}" destId="{5AC152F0-5B77-AC41-AC5C-B0EA98F3DBAA}" srcOrd="0" destOrd="0" presId="urn:microsoft.com/office/officeart/2005/8/layout/hierarchy1"/>
    <dgm:cxn modelId="{B61B507A-04CF-0A49-BC3C-E947F98A5780}" type="presParOf" srcId="{283B2D06-0349-064F-992A-3741ACD3E757}" destId="{D0F0EB2B-2384-144B-A97A-A97C0E05FCB8}" srcOrd="1" destOrd="0" presId="urn:microsoft.com/office/officeart/2005/8/layout/hierarchy1"/>
    <dgm:cxn modelId="{03C2960F-72BF-9643-BE3D-9C756CCEDF7B}" type="presParOf" srcId="{24AD9964-47EF-6A4F-8092-AEFCD7DB699C}" destId="{A6C18945-35DB-7B42-82FB-F4AAAE97E5E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058CA-BC8A-BC48-B1ED-45B51CDD8D59}">
      <dsp:nvSpPr>
        <dsp:cNvPr id="0" name=""/>
        <dsp:cNvSpPr/>
      </dsp:nvSpPr>
      <dsp:spPr>
        <a:xfrm>
          <a:off x="7652295" y="2898102"/>
          <a:ext cx="1134516" cy="539926"/>
        </a:xfrm>
        <a:custGeom>
          <a:avLst/>
          <a:gdLst/>
          <a:ahLst/>
          <a:cxnLst/>
          <a:rect l="0" t="0" r="0" b="0"/>
          <a:pathLst>
            <a:path>
              <a:moveTo>
                <a:pt x="0" y="0"/>
              </a:moveTo>
              <a:lnTo>
                <a:pt x="0" y="367944"/>
              </a:lnTo>
              <a:lnTo>
                <a:pt x="1134516" y="367944"/>
              </a:lnTo>
              <a:lnTo>
                <a:pt x="1134516" y="53992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358A22-CCAF-E842-8AC4-B711F81AC0A8}">
      <dsp:nvSpPr>
        <dsp:cNvPr id="0" name=""/>
        <dsp:cNvSpPr/>
      </dsp:nvSpPr>
      <dsp:spPr>
        <a:xfrm>
          <a:off x="6517778" y="2898102"/>
          <a:ext cx="1134516" cy="539926"/>
        </a:xfrm>
        <a:custGeom>
          <a:avLst/>
          <a:gdLst/>
          <a:ahLst/>
          <a:cxnLst/>
          <a:rect l="0" t="0" r="0" b="0"/>
          <a:pathLst>
            <a:path>
              <a:moveTo>
                <a:pt x="1134516" y="0"/>
              </a:moveTo>
              <a:lnTo>
                <a:pt x="1134516" y="367944"/>
              </a:lnTo>
              <a:lnTo>
                <a:pt x="0" y="367944"/>
              </a:lnTo>
              <a:lnTo>
                <a:pt x="0" y="53992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2110FE-17B7-D445-BA81-34D7C138D335}">
      <dsp:nvSpPr>
        <dsp:cNvPr id="0" name=""/>
        <dsp:cNvSpPr/>
      </dsp:nvSpPr>
      <dsp:spPr>
        <a:xfrm>
          <a:off x="5383262" y="1179309"/>
          <a:ext cx="2269033" cy="539926"/>
        </a:xfrm>
        <a:custGeom>
          <a:avLst/>
          <a:gdLst/>
          <a:ahLst/>
          <a:cxnLst/>
          <a:rect l="0" t="0" r="0" b="0"/>
          <a:pathLst>
            <a:path>
              <a:moveTo>
                <a:pt x="0" y="0"/>
              </a:moveTo>
              <a:lnTo>
                <a:pt x="0" y="367944"/>
              </a:lnTo>
              <a:lnTo>
                <a:pt x="2269033" y="367944"/>
              </a:lnTo>
              <a:lnTo>
                <a:pt x="2269033" y="53992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EADD0C-1D03-5E48-A6C4-54A93E2D1A42}">
      <dsp:nvSpPr>
        <dsp:cNvPr id="0" name=""/>
        <dsp:cNvSpPr/>
      </dsp:nvSpPr>
      <dsp:spPr>
        <a:xfrm>
          <a:off x="3114228" y="2898102"/>
          <a:ext cx="1134516" cy="539926"/>
        </a:xfrm>
        <a:custGeom>
          <a:avLst/>
          <a:gdLst/>
          <a:ahLst/>
          <a:cxnLst/>
          <a:rect l="0" t="0" r="0" b="0"/>
          <a:pathLst>
            <a:path>
              <a:moveTo>
                <a:pt x="0" y="0"/>
              </a:moveTo>
              <a:lnTo>
                <a:pt x="0" y="367944"/>
              </a:lnTo>
              <a:lnTo>
                <a:pt x="1134516" y="367944"/>
              </a:lnTo>
              <a:lnTo>
                <a:pt x="1134516" y="53992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16D35D-43C1-A245-8712-0BEDECADA2BD}">
      <dsp:nvSpPr>
        <dsp:cNvPr id="0" name=""/>
        <dsp:cNvSpPr/>
      </dsp:nvSpPr>
      <dsp:spPr>
        <a:xfrm>
          <a:off x="1979711" y="2898102"/>
          <a:ext cx="1134516" cy="539926"/>
        </a:xfrm>
        <a:custGeom>
          <a:avLst/>
          <a:gdLst/>
          <a:ahLst/>
          <a:cxnLst/>
          <a:rect l="0" t="0" r="0" b="0"/>
          <a:pathLst>
            <a:path>
              <a:moveTo>
                <a:pt x="1134516" y="0"/>
              </a:moveTo>
              <a:lnTo>
                <a:pt x="1134516" y="367944"/>
              </a:lnTo>
              <a:lnTo>
                <a:pt x="0" y="367944"/>
              </a:lnTo>
              <a:lnTo>
                <a:pt x="0" y="53992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9BA7C2-C08C-994A-87C6-75D7B8157BA6}">
      <dsp:nvSpPr>
        <dsp:cNvPr id="0" name=""/>
        <dsp:cNvSpPr/>
      </dsp:nvSpPr>
      <dsp:spPr>
        <a:xfrm>
          <a:off x="3114228" y="1179309"/>
          <a:ext cx="2269033" cy="539926"/>
        </a:xfrm>
        <a:custGeom>
          <a:avLst/>
          <a:gdLst/>
          <a:ahLst/>
          <a:cxnLst/>
          <a:rect l="0" t="0" r="0" b="0"/>
          <a:pathLst>
            <a:path>
              <a:moveTo>
                <a:pt x="2269033" y="0"/>
              </a:moveTo>
              <a:lnTo>
                <a:pt x="2269033" y="367944"/>
              </a:lnTo>
              <a:lnTo>
                <a:pt x="0" y="367944"/>
              </a:lnTo>
              <a:lnTo>
                <a:pt x="0" y="53992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21B18F-B111-C64F-B846-E3D26236E352}">
      <dsp:nvSpPr>
        <dsp:cNvPr id="0" name=""/>
        <dsp:cNvSpPr/>
      </dsp:nvSpPr>
      <dsp:spPr>
        <a:xfrm>
          <a:off x="4455021" y="443"/>
          <a:ext cx="1856482" cy="11788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C5D19C-4321-E14C-9FA4-C5276356EA76}">
      <dsp:nvSpPr>
        <dsp:cNvPr id="0" name=""/>
        <dsp:cNvSpPr/>
      </dsp:nvSpPr>
      <dsp:spPr>
        <a:xfrm>
          <a:off x="4661296" y="196405"/>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DIffraction</a:t>
          </a:r>
          <a:endParaRPr lang="en-US" sz="1800" kern="1200" dirty="0"/>
        </a:p>
      </dsp:txBody>
      <dsp:txXfrm>
        <a:off x="4695824" y="230933"/>
        <a:ext cx="1787426" cy="1109810"/>
      </dsp:txXfrm>
    </dsp:sp>
    <dsp:sp modelId="{9184D01A-2633-C742-8B58-5AEC5E3AAED9}">
      <dsp:nvSpPr>
        <dsp:cNvPr id="0" name=""/>
        <dsp:cNvSpPr/>
      </dsp:nvSpPr>
      <dsp:spPr>
        <a:xfrm>
          <a:off x="2185987" y="1719235"/>
          <a:ext cx="1856482" cy="11788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DD646B-F40C-8F44-91EA-C4023EDA7CEE}">
      <dsp:nvSpPr>
        <dsp:cNvPr id="0" name=""/>
        <dsp:cNvSpPr/>
      </dsp:nvSpPr>
      <dsp:spPr>
        <a:xfrm>
          <a:off x="2392263" y="1915197"/>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Neutron</a:t>
          </a:r>
        </a:p>
      </dsp:txBody>
      <dsp:txXfrm>
        <a:off x="2426791" y="1949725"/>
        <a:ext cx="1787426" cy="1109810"/>
      </dsp:txXfrm>
    </dsp:sp>
    <dsp:sp modelId="{CC3C70E4-D8ED-B445-BCC1-19544C73B59B}">
      <dsp:nvSpPr>
        <dsp:cNvPr id="0" name=""/>
        <dsp:cNvSpPr/>
      </dsp:nvSpPr>
      <dsp:spPr>
        <a:xfrm>
          <a:off x="1051470" y="3438028"/>
          <a:ext cx="1856482" cy="117886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3E60ED-DF05-814C-A64D-E43496D2CAA7}">
      <dsp:nvSpPr>
        <dsp:cNvPr id="0" name=""/>
        <dsp:cNvSpPr/>
      </dsp:nvSpPr>
      <dsp:spPr>
        <a:xfrm>
          <a:off x="1257746" y="3633990"/>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Spallation source</a:t>
          </a:r>
        </a:p>
        <a:p>
          <a:pPr marL="0" lvl="0" indent="0" algn="ctr" defTabSz="800100">
            <a:lnSpc>
              <a:spcPct val="90000"/>
            </a:lnSpc>
            <a:spcBef>
              <a:spcPct val="0"/>
            </a:spcBef>
            <a:spcAft>
              <a:spcPct val="35000"/>
            </a:spcAft>
            <a:buNone/>
          </a:pPr>
          <a:r>
            <a:rPr lang="en-US" sz="1800" kern="1200" dirty="0"/>
            <a:t>T.O.F</a:t>
          </a:r>
        </a:p>
      </dsp:txBody>
      <dsp:txXfrm>
        <a:off x="1292274" y="3668518"/>
        <a:ext cx="1787426" cy="1109810"/>
      </dsp:txXfrm>
    </dsp:sp>
    <dsp:sp modelId="{D79687DB-5F91-9645-8363-FAE6D4B9A26C}">
      <dsp:nvSpPr>
        <dsp:cNvPr id="0" name=""/>
        <dsp:cNvSpPr/>
      </dsp:nvSpPr>
      <dsp:spPr>
        <a:xfrm>
          <a:off x="3320504" y="3438028"/>
          <a:ext cx="1856482" cy="117886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FA5B8D-45C2-B44E-A365-A38F0B1339F6}">
      <dsp:nvSpPr>
        <dsp:cNvPr id="0" name=""/>
        <dsp:cNvSpPr/>
      </dsp:nvSpPr>
      <dsp:spPr>
        <a:xfrm>
          <a:off x="3526780" y="3633990"/>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Continuous source </a:t>
          </a:r>
        </a:p>
      </dsp:txBody>
      <dsp:txXfrm>
        <a:off x="3561308" y="3668518"/>
        <a:ext cx="1787426" cy="1109810"/>
      </dsp:txXfrm>
    </dsp:sp>
    <dsp:sp modelId="{FEC1B27E-292A-1D4F-876F-137EE44CCD5D}">
      <dsp:nvSpPr>
        <dsp:cNvPr id="0" name=""/>
        <dsp:cNvSpPr/>
      </dsp:nvSpPr>
      <dsp:spPr>
        <a:xfrm>
          <a:off x="6724054" y="1719235"/>
          <a:ext cx="1856482" cy="11788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C973E5-2FA5-F140-BC2E-EA586C59CD47}">
      <dsp:nvSpPr>
        <dsp:cNvPr id="0" name=""/>
        <dsp:cNvSpPr/>
      </dsp:nvSpPr>
      <dsp:spPr>
        <a:xfrm>
          <a:off x="6930330" y="1915197"/>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X-ray</a:t>
          </a:r>
        </a:p>
      </dsp:txBody>
      <dsp:txXfrm>
        <a:off x="6964858" y="1949725"/>
        <a:ext cx="1787426" cy="1109810"/>
      </dsp:txXfrm>
    </dsp:sp>
    <dsp:sp modelId="{220E41BA-A525-744B-B713-317C6637D3A7}">
      <dsp:nvSpPr>
        <dsp:cNvPr id="0" name=""/>
        <dsp:cNvSpPr/>
      </dsp:nvSpPr>
      <dsp:spPr>
        <a:xfrm>
          <a:off x="5589537" y="3438028"/>
          <a:ext cx="1856482" cy="117886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8DD317-1EAB-E44C-8731-D9C90651C7FA}">
      <dsp:nvSpPr>
        <dsp:cNvPr id="0" name=""/>
        <dsp:cNvSpPr/>
      </dsp:nvSpPr>
      <dsp:spPr>
        <a:xfrm>
          <a:off x="5795813" y="3633990"/>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Monochromatic beam </a:t>
          </a:r>
        </a:p>
      </dsp:txBody>
      <dsp:txXfrm>
        <a:off x="5830341" y="3668518"/>
        <a:ext cx="1787426" cy="1109810"/>
      </dsp:txXfrm>
    </dsp:sp>
    <dsp:sp modelId="{5AC152F0-5B77-AC41-AC5C-B0EA98F3DBAA}">
      <dsp:nvSpPr>
        <dsp:cNvPr id="0" name=""/>
        <dsp:cNvSpPr/>
      </dsp:nvSpPr>
      <dsp:spPr>
        <a:xfrm>
          <a:off x="7858571" y="3438028"/>
          <a:ext cx="1856482" cy="117886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F0EB2B-2384-144B-A97A-A97C0E05FCB8}">
      <dsp:nvSpPr>
        <dsp:cNvPr id="0" name=""/>
        <dsp:cNvSpPr/>
      </dsp:nvSpPr>
      <dsp:spPr>
        <a:xfrm>
          <a:off x="8064847" y="3633990"/>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Laue</a:t>
          </a:r>
        </a:p>
      </dsp:txBody>
      <dsp:txXfrm>
        <a:off x="8099375" y="3668518"/>
        <a:ext cx="1787426" cy="11098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058CA-BC8A-BC48-B1ED-45B51CDD8D59}">
      <dsp:nvSpPr>
        <dsp:cNvPr id="0" name=""/>
        <dsp:cNvSpPr/>
      </dsp:nvSpPr>
      <dsp:spPr>
        <a:xfrm>
          <a:off x="7652295" y="2898102"/>
          <a:ext cx="1134516" cy="539926"/>
        </a:xfrm>
        <a:custGeom>
          <a:avLst/>
          <a:gdLst/>
          <a:ahLst/>
          <a:cxnLst/>
          <a:rect l="0" t="0" r="0" b="0"/>
          <a:pathLst>
            <a:path>
              <a:moveTo>
                <a:pt x="0" y="0"/>
              </a:moveTo>
              <a:lnTo>
                <a:pt x="0" y="367944"/>
              </a:lnTo>
              <a:lnTo>
                <a:pt x="1134516" y="367944"/>
              </a:lnTo>
              <a:lnTo>
                <a:pt x="1134516" y="53992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358A22-CCAF-E842-8AC4-B711F81AC0A8}">
      <dsp:nvSpPr>
        <dsp:cNvPr id="0" name=""/>
        <dsp:cNvSpPr/>
      </dsp:nvSpPr>
      <dsp:spPr>
        <a:xfrm>
          <a:off x="6517778" y="2898102"/>
          <a:ext cx="1134516" cy="539926"/>
        </a:xfrm>
        <a:custGeom>
          <a:avLst/>
          <a:gdLst/>
          <a:ahLst/>
          <a:cxnLst/>
          <a:rect l="0" t="0" r="0" b="0"/>
          <a:pathLst>
            <a:path>
              <a:moveTo>
                <a:pt x="1134516" y="0"/>
              </a:moveTo>
              <a:lnTo>
                <a:pt x="1134516" y="367944"/>
              </a:lnTo>
              <a:lnTo>
                <a:pt x="0" y="367944"/>
              </a:lnTo>
              <a:lnTo>
                <a:pt x="0" y="53992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2110FE-17B7-D445-BA81-34D7C138D335}">
      <dsp:nvSpPr>
        <dsp:cNvPr id="0" name=""/>
        <dsp:cNvSpPr/>
      </dsp:nvSpPr>
      <dsp:spPr>
        <a:xfrm>
          <a:off x="5383262" y="1179309"/>
          <a:ext cx="2269033" cy="539926"/>
        </a:xfrm>
        <a:custGeom>
          <a:avLst/>
          <a:gdLst/>
          <a:ahLst/>
          <a:cxnLst/>
          <a:rect l="0" t="0" r="0" b="0"/>
          <a:pathLst>
            <a:path>
              <a:moveTo>
                <a:pt x="0" y="0"/>
              </a:moveTo>
              <a:lnTo>
                <a:pt x="0" y="367944"/>
              </a:lnTo>
              <a:lnTo>
                <a:pt x="2269033" y="367944"/>
              </a:lnTo>
              <a:lnTo>
                <a:pt x="2269033" y="53992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EADD0C-1D03-5E48-A6C4-54A93E2D1A42}">
      <dsp:nvSpPr>
        <dsp:cNvPr id="0" name=""/>
        <dsp:cNvSpPr/>
      </dsp:nvSpPr>
      <dsp:spPr>
        <a:xfrm>
          <a:off x="3114228" y="2898102"/>
          <a:ext cx="1134516" cy="539926"/>
        </a:xfrm>
        <a:custGeom>
          <a:avLst/>
          <a:gdLst/>
          <a:ahLst/>
          <a:cxnLst/>
          <a:rect l="0" t="0" r="0" b="0"/>
          <a:pathLst>
            <a:path>
              <a:moveTo>
                <a:pt x="0" y="0"/>
              </a:moveTo>
              <a:lnTo>
                <a:pt x="0" y="367944"/>
              </a:lnTo>
              <a:lnTo>
                <a:pt x="1134516" y="367944"/>
              </a:lnTo>
              <a:lnTo>
                <a:pt x="1134516" y="53992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16D35D-43C1-A245-8712-0BEDECADA2BD}">
      <dsp:nvSpPr>
        <dsp:cNvPr id="0" name=""/>
        <dsp:cNvSpPr/>
      </dsp:nvSpPr>
      <dsp:spPr>
        <a:xfrm>
          <a:off x="1979711" y="2898102"/>
          <a:ext cx="1134516" cy="539926"/>
        </a:xfrm>
        <a:custGeom>
          <a:avLst/>
          <a:gdLst/>
          <a:ahLst/>
          <a:cxnLst/>
          <a:rect l="0" t="0" r="0" b="0"/>
          <a:pathLst>
            <a:path>
              <a:moveTo>
                <a:pt x="1134516" y="0"/>
              </a:moveTo>
              <a:lnTo>
                <a:pt x="1134516" y="367944"/>
              </a:lnTo>
              <a:lnTo>
                <a:pt x="0" y="367944"/>
              </a:lnTo>
              <a:lnTo>
                <a:pt x="0" y="53992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9BA7C2-C08C-994A-87C6-75D7B8157BA6}">
      <dsp:nvSpPr>
        <dsp:cNvPr id="0" name=""/>
        <dsp:cNvSpPr/>
      </dsp:nvSpPr>
      <dsp:spPr>
        <a:xfrm>
          <a:off x="3114228" y="1179309"/>
          <a:ext cx="2269033" cy="539926"/>
        </a:xfrm>
        <a:custGeom>
          <a:avLst/>
          <a:gdLst/>
          <a:ahLst/>
          <a:cxnLst/>
          <a:rect l="0" t="0" r="0" b="0"/>
          <a:pathLst>
            <a:path>
              <a:moveTo>
                <a:pt x="2269033" y="0"/>
              </a:moveTo>
              <a:lnTo>
                <a:pt x="2269033" y="367944"/>
              </a:lnTo>
              <a:lnTo>
                <a:pt x="0" y="367944"/>
              </a:lnTo>
              <a:lnTo>
                <a:pt x="0" y="53992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21B18F-B111-C64F-B846-E3D26236E352}">
      <dsp:nvSpPr>
        <dsp:cNvPr id="0" name=""/>
        <dsp:cNvSpPr/>
      </dsp:nvSpPr>
      <dsp:spPr>
        <a:xfrm>
          <a:off x="4455021" y="443"/>
          <a:ext cx="1856482" cy="11788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C5D19C-4321-E14C-9FA4-C5276356EA76}">
      <dsp:nvSpPr>
        <dsp:cNvPr id="0" name=""/>
        <dsp:cNvSpPr/>
      </dsp:nvSpPr>
      <dsp:spPr>
        <a:xfrm>
          <a:off x="4661296" y="196405"/>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DIffraction</a:t>
          </a:r>
          <a:endParaRPr lang="en-US" sz="1800" kern="1200" dirty="0"/>
        </a:p>
      </dsp:txBody>
      <dsp:txXfrm>
        <a:off x="4695824" y="230933"/>
        <a:ext cx="1787426" cy="1109810"/>
      </dsp:txXfrm>
    </dsp:sp>
    <dsp:sp modelId="{9184D01A-2633-C742-8B58-5AEC5E3AAED9}">
      <dsp:nvSpPr>
        <dsp:cNvPr id="0" name=""/>
        <dsp:cNvSpPr/>
      </dsp:nvSpPr>
      <dsp:spPr>
        <a:xfrm>
          <a:off x="2185987" y="1719235"/>
          <a:ext cx="1856482" cy="11788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DD646B-F40C-8F44-91EA-C4023EDA7CEE}">
      <dsp:nvSpPr>
        <dsp:cNvPr id="0" name=""/>
        <dsp:cNvSpPr/>
      </dsp:nvSpPr>
      <dsp:spPr>
        <a:xfrm>
          <a:off x="2392263" y="1915197"/>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Neutron</a:t>
          </a:r>
        </a:p>
      </dsp:txBody>
      <dsp:txXfrm>
        <a:off x="2426791" y="1949725"/>
        <a:ext cx="1787426" cy="1109810"/>
      </dsp:txXfrm>
    </dsp:sp>
    <dsp:sp modelId="{CC3C70E4-D8ED-B445-BCC1-19544C73B59B}">
      <dsp:nvSpPr>
        <dsp:cNvPr id="0" name=""/>
        <dsp:cNvSpPr/>
      </dsp:nvSpPr>
      <dsp:spPr>
        <a:xfrm>
          <a:off x="1051470" y="3438028"/>
          <a:ext cx="1856482" cy="117886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3E60ED-DF05-814C-A64D-E43496D2CAA7}">
      <dsp:nvSpPr>
        <dsp:cNvPr id="0" name=""/>
        <dsp:cNvSpPr/>
      </dsp:nvSpPr>
      <dsp:spPr>
        <a:xfrm>
          <a:off x="1257746" y="3633990"/>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Spallation source</a:t>
          </a:r>
        </a:p>
        <a:p>
          <a:pPr marL="0" lvl="0" indent="0" algn="ctr" defTabSz="800100">
            <a:lnSpc>
              <a:spcPct val="90000"/>
            </a:lnSpc>
            <a:spcBef>
              <a:spcPct val="0"/>
            </a:spcBef>
            <a:spcAft>
              <a:spcPct val="35000"/>
            </a:spcAft>
            <a:buNone/>
          </a:pPr>
          <a:r>
            <a:rPr lang="en-US" sz="1800" kern="1200" dirty="0"/>
            <a:t>T.O.F</a:t>
          </a:r>
        </a:p>
      </dsp:txBody>
      <dsp:txXfrm>
        <a:off x="1292274" y="3668518"/>
        <a:ext cx="1787426" cy="1109810"/>
      </dsp:txXfrm>
    </dsp:sp>
    <dsp:sp modelId="{D79687DB-5F91-9645-8363-FAE6D4B9A26C}">
      <dsp:nvSpPr>
        <dsp:cNvPr id="0" name=""/>
        <dsp:cNvSpPr/>
      </dsp:nvSpPr>
      <dsp:spPr>
        <a:xfrm>
          <a:off x="3320504" y="3438028"/>
          <a:ext cx="1856482" cy="117886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FA5B8D-45C2-B44E-A365-A38F0B1339F6}">
      <dsp:nvSpPr>
        <dsp:cNvPr id="0" name=""/>
        <dsp:cNvSpPr/>
      </dsp:nvSpPr>
      <dsp:spPr>
        <a:xfrm>
          <a:off x="3526780" y="3633990"/>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Continuous source </a:t>
          </a:r>
        </a:p>
      </dsp:txBody>
      <dsp:txXfrm>
        <a:off x="3561308" y="3668518"/>
        <a:ext cx="1787426" cy="1109810"/>
      </dsp:txXfrm>
    </dsp:sp>
    <dsp:sp modelId="{FEC1B27E-292A-1D4F-876F-137EE44CCD5D}">
      <dsp:nvSpPr>
        <dsp:cNvPr id="0" name=""/>
        <dsp:cNvSpPr/>
      </dsp:nvSpPr>
      <dsp:spPr>
        <a:xfrm>
          <a:off x="6724054" y="1719235"/>
          <a:ext cx="1856482" cy="1178866"/>
        </a:xfrm>
        <a:prstGeom prst="roundRect">
          <a:avLst>
            <a:gd name="adj" fmla="val 10000"/>
          </a:avLst>
        </a:prstGeom>
        <a:solidFill>
          <a:schemeClr val="bg1">
            <a:lumMod val="85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0EC973E5-2FA5-F140-BC2E-EA586C59CD47}">
      <dsp:nvSpPr>
        <dsp:cNvPr id="0" name=""/>
        <dsp:cNvSpPr/>
      </dsp:nvSpPr>
      <dsp:spPr>
        <a:xfrm>
          <a:off x="6930330" y="1915197"/>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X-ray</a:t>
          </a:r>
        </a:p>
      </dsp:txBody>
      <dsp:txXfrm>
        <a:off x="6964858" y="1949725"/>
        <a:ext cx="1787426" cy="1109810"/>
      </dsp:txXfrm>
    </dsp:sp>
    <dsp:sp modelId="{220E41BA-A525-744B-B713-317C6637D3A7}">
      <dsp:nvSpPr>
        <dsp:cNvPr id="0" name=""/>
        <dsp:cNvSpPr/>
      </dsp:nvSpPr>
      <dsp:spPr>
        <a:xfrm>
          <a:off x="5589537" y="3438028"/>
          <a:ext cx="1856482" cy="1178866"/>
        </a:xfrm>
        <a:prstGeom prst="roundRect">
          <a:avLst>
            <a:gd name="adj" fmla="val 10000"/>
          </a:avLst>
        </a:prstGeom>
        <a:solidFill>
          <a:schemeClr val="bg1">
            <a:lumMod val="85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B08DD317-1EAB-E44C-8731-D9C90651C7FA}">
      <dsp:nvSpPr>
        <dsp:cNvPr id="0" name=""/>
        <dsp:cNvSpPr/>
      </dsp:nvSpPr>
      <dsp:spPr>
        <a:xfrm>
          <a:off x="5795813" y="3633990"/>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Monochromatic beam </a:t>
          </a:r>
        </a:p>
      </dsp:txBody>
      <dsp:txXfrm>
        <a:off x="5830341" y="3668518"/>
        <a:ext cx="1787426" cy="1109810"/>
      </dsp:txXfrm>
    </dsp:sp>
    <dsp:sp modelId="{5AC152F0-5B77-AC41-AC5C-B0EA98F3DBAA}">
      <dsp:nvSpPr>
        <dsp:cNvPr id="0" name=""/>
        <dsp:cNvSpPr/>
      </dsp:nvSpPr>
      <dsp:spPr>
        <a:xfrm>
          <a:off x="7858571" y="3438028"/>
          <a:ext cx="1856482" cy="1178866"/>
        </a:xfrm>
        <a:prstGeom prst="roundRect">
          <a:avLst>
            <a:gd name="adj" fmla="val 10000"/>
          </a:avLst>
        </a:prstGeom>
        <a:solidFill>
          <a:schemeClr val="bg1">
            <a:lumMod val="85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D0F0EB2B-2384-144B-A97A-A97C0E05FCB8}">
      <dsp:nvSpPr>
        <dsp:cNvPr id="0" name=""/>
        <dsp:cNvSpPr/>
      </dsp:nvSpPr>
      <dsp:spPr>
        <a:xfrm>
          <a:off x="8064847" y="3633990"/>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Laue</a:t>
          </a:r>
        </a:p>
      </dsp:txBody>
      <dsp:txXfrm>
        <a:off x="8099375" y="3668518"/>
        <a:ext cx="1787426" cy="11098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058CA-BC8A-BC48-B1ED-45B51CDD8D59}">
      <dsp:nvSpPr>
        <dsp:cNvPr id="0" name=""/>
        <dsp:cNvSpPr/>
      </dsp:nvSpPr>
      <dsp:spPr>
        <a:xfrm>
          <a:off x="7652295" y="2898102"/>
          <a:ext cx="1134516" cy="539926"/>
        </a:xfrm>
        <a:custGeom>
          <a:avLst/>
          <a:gdLst/>
          <a:ahLst/>
          <a:cxnLst/>
          <a:rect l="0" t="0" r="0" b="0"/>
          <a:pathLst>
            <a:path>
              <a:moveTo>
                <a:pt x="0" y="0"/>
              </a:moveTo>
              <a:lnTo>
                <a:pt x="0" y="367944"/>
              </a:lnTo>
              <a:lnTo>
                <a:pt x="1134516" y="367944"/>
              </a:lnTo>
              <a:lnTo>
                <a:pt x="1134516" y="53992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358A22-CCAF-E842-8AC4-B711F81AC0A8}">
      <dsp:nvSpPr>
        <dsp:cNvPr id="0" name=""/>
        <dsp:cNvSpPr/>
      </dsp:nvSpPr>
      <dsp:spPr>
        <a:xfrm>
          <a:off x="6517778" y="2898102"/>
          <a:ext cx="1134516" cy="539926"/>
        </a:xfrm>
        <a:custGeom>
          <a:avLst/>
          <a:gdLst/>
          <a:ahLst/>
          <a:cxnLst/>
          <a:rect l="0" t="0" r="0" b="0"/>
          <a:pathLst>
            <a:path>
              <a:moveTo>
                <a:pt x="1134516" y="0"/>
              </a:moveTo>
              <a:lnTo>
                <a:pt x="1134516" y="367944"/>
              </a:lnTo>
              <a:lnTo>
                <a:pt x="0" y="367944"/>
              </a:lnTo>
              <a:lnTo>
                <a:pt x="0" y="53992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2110FE-17B7-D445-BA81-34D7C138D335}">
      <dsp:nvSpPr>
        <dsp:cNvPr id="0" name=""/>
        <dsp:cNvSpPr/>
      </dsp:nvSpPr>
      <dsp:spPr>
        <a:xfrm>
          <a:off x="5383262" y="1179309"/>
          <a:ext cx="2269033" cy="539926"/>
        </a:xfrm>
        <a:custGeom>
          <a:avLst/>
          <a:gdLst/>
          <a:ahLst/>
          <a:cxnLst/>
          <a:rect l="0" t="0" r="0" b="0"/>
          <a:pathLst>
            <a:path>
              <a:moveTo>
                <a:pt x="0" y="0"/>
              </a:moveTo>
              <a:lnTo>
                <a:pt x="0" y="367944"/>
              </a:lnTo>
              <a:lnTo>
                <a:pt x="2269033" y="367944"/>
              </a:lnTo>
              <a:lnTo>
                <a:pt x="2269033" y="53992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EADD0C-1D03-5E48-A6C4-54A93E2D1A42}">
      <dsp:nvSpPr>
        <dsp:cNvPr id="0" name=""/>
        <dsp:cNvSpPr/>
      </dsp:nvSpPr>
      <dsp:spPr>
        <a:xfrm>
          <a:off x="3114228" y="2898102"/>
          <a:ext cx="1134516" cy="539926"/>
        </a:xfrm>
        <a:custGeom>
          <a:avLst/>
          <a:gdLst/>
          <a:ahLst/>
          <a:cxnLst/>
          <a:rect l="0" t="0" r="0" b="0"/>
          <a:pathLst>
            <a:path>
              <a:moveTo>
                <a:pt x="0" y="0"/>
              </a:moveTo>
              <a:lnTo>
                <a:pt x="0" y="367944"/>
              </a:lnTo>
              <a:lnTo>
                <a:pt x="1134516" y="367944"/>
              </a:lnTo>
              <a:lnTo>
                <a:pt x="1134516" y="53992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16D35D-43C1-A245-8712-0BEDECADA2BD}">
      <dsp:nvSpPr>
        <dsp:cNvPr id="0" name=""/>
        <dsp:cNvSpPr/>
      </dsp:nvSpPr>
      <dsp:spPr>
        <a:xfrm>
          <a:off x="1979711" y="2898102"/>
          <a:ext cx="1134516" cy="539926"/>
        </a:xfrm>
        <a:custGeom>
          <a:avLst/>
          <a:gdLst/>
          <a:ahLst/>
          <a:cxnLst/>
          <a:rect l="0" t="0" r="0" b="0"/>
          <a:pathLst>
            <a:path>
              <a:moveTo>
                <a:pt x="1134516" y="0"/>
              </a:moveTo>
              <a:lnTo>
                <a:pt x="1134516" y="367944"/>
              </a:lnTo>
              <a:lnTo>
                <a:pt x="0" y="367944"/>
              </a:lnTo>
              <a:lnTo>
                <a:pt x="0" y="53992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9BA7C2-C08C-994A-87C6-75D7B8157BA6}">
      <dsp:nvSpPr>
        <dsp:cNvPr id="0" name=""/>
        <dsp:cNvSpPr/>
      </dsp:nvSpPr>
      <dsp:spPr>
        <a:xfrm>
          <a:off x="3114228" y="1179309"/>
          <a:ext cx="2269033" cy="539926"/>
        </a:xfrm>
        <a:custGeom>
          <a:avLst/>
          <a:gdLst/>
          <a:ahLst/>
          <a:cxnLst/>
          <a:rect l="0" t="0" r="0" b="0"/>
          <a:pathLst>
            <a:path>
              <a:moveTo>
                <a:pt x="2269033" y="0"/>
              </a:moveTo>
              <a:lnTo>
                <a:pt x="2269033" y="367944"/>
              </a:lnTo>
              <a:lnTo>
                <a:pt x="0" y="367944"/>
              </a:lnTo>
              <a:lnTo>
                <a:pt x="0" y="53992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21B18F-B111-C64F-B846-E3D26236E352}">
      <dsp:nvSpPr>
        <dsp:cNvPr id="0" name=""/>
        <dsp:cNvSpPr/>
      </dsp:nvSpPr>
      <dsp:spPr>
        <a:xfrm>
          <a:off x="4455021" y="443"/>
          <a:ext cx="1856482" cy="11788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C5D19C-4321-E14C-9FA4-C5276356EA76}">
      <dsp:nvSpPr>
        <dsp:cNvPr id="0" name=""/>
        <dsp:cNvSpPr/>
      </dsp:nvSpPr>
      <dsp:spPr>
        <a:xfrm>
          <a:off x="4661296" y="196405"/>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DIffraction</a:t>
          </a:r>
          <a:endParaRPr lang="en-US" sz="1800" kern="1200" dirty="0"/>
        </a:p>
      </dsp:txBody>
      <dsp:txXfrm>
        <a:off x="4695824" y="230933"/>
        <a:ext cx="1787426" cy="1109810"/>
      </dsp:txXfrm>
    </dsp:sp>
    <dsp:sp modelId="{9184D01A-2633-C742-8B58-5AEC5E3AAED9}">
      <dsp:nvSpPr>
        <dsp:cNvPr id="0" name=""/>
        <dsp:cNvSpPr/>
      </dsp:nvSpPr>
      <dsp:spPr>
        <a:xfrm>
          <a:off x="2185987" y="1719235"/>
          <a:ext cx="1856482" cy="11788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DD646B-F40C-8F44-91EA-C4023EDA7CEE}">
      <dsp:nvSpPr>
        <dsp:cNvPr id="0" name=""/>
        <dsp:cNvSpPr/>
      </dsp:nvSpPr>
      <dsp:spPr>
        <a:xfrm>
          <a:off x="2392263" y="1915197"/>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Neutron</a:t>
          </a:r>
        </a:p>
      </dsp:txBody>
      <dsp:txXfrm>
        <a:off x="2426791" y="1949725"/>
        <a:ext cx="1787426" cy="1109810"/>
      </dsp:txXfrm>
    </dsp:sp>
    <dsp:sp modelId="{CC3C70E4-D8ED-B445-BCC1-19544C73B59B}">
      <dsp:nvSpPr>
        <dsp:cNvPr id="0" name=""/>
        <dsp:cNvSpPr/>
      </dsp:nvSpPr>
      <dsp:spPr>
        <a:xfrm>
          <a:off x="1051470" y="3438028"/>
          <a:ext cx="1856482" cy="117886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3E60ED-DF05-814C-A64D-E43496D2CAA7}">
      <dsp:nvSpPr>
        <dsp:cNvPr id="0" name=""/>
        <dsp:cNvSpPr/>
      </dsp:nvSpPr>
      <dsp:spPr>
        <a:xfrm>
          <a:off x="1257746" y="3633990"/>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Spallation source</a:t>
          </a:r>
        </a:p>
        <a:p>
          <a:pPr marL="0" lvl="0" indent="0" algn="ctr" defTabSz="800100">
            <a:lnSpc>
              <a:spcPct val="90000"/>
            </a:lnSpc>
            <a:spcBef>
              <a:spcPct val="0"/>
            </a:spcBef>
            <a:spcAft>
              <a:spcPct val="35000"/>
            </a:spcAft>
            <a:buNone/>
          </a:pPr>
          <a:r>
            <a:rPr lang="en-US" sz="1800" kern="1200" dirty="0"/>
            <a:t>T.O.F</a:t>
          </a:r>
        </a:p>
      </dsp:txBody>
      <dsp:txXfrm>
        <a:off x="1292274" y="3668518"/>
        <a:ext cx="1787426" cy="1109810"/>
      </dsp:txXfrm>
    </dsp:sp>
    <dsp:sp modelId="{D79687DB-5F91-9645-8363-FAE6D4B9A26C}">
      <dsp:nvSpPr>
        <dsp:cNvPr id="0" name=""/>
        <dsp:cNvSpPr/>
      </dsp:nvSpPr>
      <dsp:spPr>
        <a:xfrm>
          <a:off x="3320504" y="3438028"/>
          <a:ext cx="1856482" cy="1178866"/>
        </a:xfrm>
        <a:prstGeom prst="roundRect">
          <a:avLst>
            <a:gd name="adj" fmla="val 10000"/>
          </a:avLst>
        </a:prstGeom>
        <a:solidFill>
          <a:srgbClr val="0432FF"/>
        </a:solidFill>
        <a:ln w="25400" cap="flat" cmpd="sng" algn="ctr">
          <a:solidFill>
            <a:srgbClr val="0432FF"/>
          </a:solidFill>
          <a:prstDash val="solid"/>
        </a:ln>
        <a:effectLst/>
      </dsp:spPr>
      <dsp:style>
        <a:lnRef idx="2">
          <a:scrgbClr r="0" g="0" b="0"/>
        </a:lnRef>
        <a:fillRef idx="1">
          <a:scrgbClr r="0" g="0" b="0"/>
        </a:fillRef>
        <a:effectRef idx="0">
          <a:scrgbClr r="0" g="0" b="0"/>
        </a:effectRef>
        <a:fontRef idx="minor">
          <a:schemeClr val="lt1"/>
        </a:fontRef>
      </dsp:style>
    </dsp:sp>
    <dsp:sp modelId="{ABFA5B8D-45C2-B44E-A365-A38F0B1339F6}">
      <dsp:nvSpPr>
        <dsp:cNvPr id="0" name=""/>
        <dsp:cNvSpPr/>
      </dsp:nvSpPr>
      <dsp:spPr>
        <a:xfrm>
          <a:off x="3526780" y="3633990"/>
          <a:ext cx="1856482" cy="1178866"/>
        </a:xfrm>
        <a:prstGeom prst="roundRect">
          <a:avLst>
            <a:gd name="adj" fmla="val 10000"/>
          </a:avLst>
        </a:prstGeom>
        <a:solidFill>
          <a:schemeClr val="lt1">
            <a:alpha val="90000"/>
            <a:hueOff val="0"/>
            <a:satOff val="0"/>
            <a:lumOff val="0"/>
            <a:alphaOff val="0"/>
          </a:schemeClr>
        </a:solidFill>
        <a:ln w="25400" cap="flat" cmpd="sng" algn="ctr">
          <a:solidFill>
            <a:srgbClr val="0432FF"/>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Continuous source </a:t>
          </a:r>
        </a:p>
      </dsp:txBody>
      <dsp:txXfrm>
        <a:off x="3561308" y="3668518"/>
        <a:ext cx="1787426" cy="1109810"/>
      </dsp:txXfrm>
    </dsp:sp>
    <dsp:sp modelId="{FEC1B27E-292A-1D4F-876F-137EE44CCD5D}">
      <dsp:nvSpPr>
        <dsp:cNvPr id="0" name=""/>
        <dsp:cNvSpPr/>
      </dsp:nvSpPr>
      <dsp:spPr>
        <a:xfrm>
          <a:off x="6724054" y="1719235"/>
          <a:ext cx="1856482" cy="1178866"/>
        </a:xfrm>
        <a:prstGeom prst="roundRect">
          <a:avLst>
            <a:gd name="adj" fmla="val 10000"/>
          </a:avLst>
        </a:prstGeom>
        <a:solidFill>
          <a:schemeClr val="bg1">
            <a:lumMod val="85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0EC973E5-2FA5-F140-BC2E-EA586C59CD47}">
      <dsp:nvSpPr>
        <dsp:cNvPr id="0" name=""/>
        <dsp:cNvSpPr/>
      </dsp:nvSpPr>
      <dsp:spPr>
        <a:xfrm>
          <a:off x="6930330" y="1915197"/>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X-ray</a:t>
          </a:r>
        </a:p>
      </dsp:txBody>
      <dsp:txXfrm>
        <a:off x="6964858" y="1949725"/>
        <a:ext cx="1787426" cy="1109810"/>
      </dsp:txXfrm>
    </dsp:sp>
    <dsp:sp modelId="{220E41BA-A525-744B-B713-317C6637D3A7}">
      <dsp:nvSpPr>
        <dsp:cNvPr id="0" name=""/>
        <dsp:cNvSpPr/>
      </dsp:nvSpPr>
      <dsp:spPr>
        <a:xfrm>
          <a:off x="5589537" y="3438028"/>
          <a:ext cx="1856482" cy="1178866"/>
        </a:xfrm>
        <a:prstGeom prst="roundRect">
          <a:avLst>
            <a:gd name="adj" fmla="val 10000"/>
          </a:avLst>
        </a:prstGeom>
        <a:solidFill>
          <a:schemeClr val="bg1">
            <a:lumMod val="85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B08DD317-1EAB-E44C-8731-D9C90651C7FA}">
      <dsp:nvSpPr>
        <dsp:cNvPr id="0" name=""/>
        <dsp:cNvSpPr/>
      </dsp:nvSpPr>
      <dsp:spPr>
        <a:xfrm>
          <a:off x="5795813" y="3633990"/>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Monochromatic beam </a:t>
          </a:r>
        </a:p>
      </dsp:txBody>
      <dsp:txXfrm>
        <a:off x="5830341" y="3668518"/>
        <a:ext cx="1787426" cy="1109810"/>
      </dsp:txXfrm>
    </dsp:sp>
    <dsp:sp modelId="{5AC152F0-5B77-AC41-AC5C-B0EA98F3DBAA}">
      <dsp:nvSpPr>
        <dsp:cNvPr id="0" name=""/>
        <dsp:cNvSpPr/>
      </dsp:nvSpPr>
      <dsp:spPr>
        <a:xfrm>
          <a:off x="7858571" y="3438028"/>
          <a:ext cx="1856482" cy="1178866"/>
        </a:xfrm>
        <a:prstGeom prst="roundRect">
          <a:avLst>
            <a:gd name="adj" fmla="val 10000"/>
          </a:avLst>
        </a:prstGeom>
        <a:solidFill>
          <a:schemeClr val="bg1">
            <a:lumMod val="85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D0F0EB2B-2384-144B-A97A-A97C0E05FCB8}">
      <dsp:nvSpPr>
        <dsp:cNvPr id="0" name=""/>
        <dsp:cNvSpPr/>
      </dsp:nvSpPr>
      <dsp:spPr>
        <a:xfrm>
          <a:off x="8064847" y="3633990"/>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Laue</a:t>
          </a:r>
        </a:p>
      </dsp:txBody>
      <dsp:txXfrm>
        <a:off x="8099375" y="3668518"/>
        <a:ext cx="1787426" cy="11098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058CA-BC8A-BC48-B1ED-45B51CDD8D59}">
      <dsp:nvSpPr>
        <dsp:cNvPr id="0" name=""/>
        <dsp:cNvSpPr/>
      </dsp:nvSpPr>
      <dsp:spPr>
        <a:xfrm>
          <a:off x="7652295" y="2898102"/>
          <a:ext cx="1134516" cy="539926"/>
        </a:xfrm>
        <a:custGeom>
          <a:avLst/>
          <a:gdLst/>
          <a:ahLst/>
          <a:cxnLst/>
          <a:rect l="0" t="0" r="0" b="0"/>
          <a:pathLst>
            <a:path>
              <a:moveTo>
                <a:pt x="0" y="0"/>
              </a:moveTo>
              <a:lnTo>
                <a:pt x="0" y="367944"/>
              </a:lnTo>
              <a:lnTo>
                <a:pt x="1134516" y="367944"/>
              </a:lnTo>
              <a:lnTo>
                <a:pt x="1134516" y="53992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358A22-CCAF-E842-8AC4-B711F81AC0A8}">
      <dsp:nvSpPr>
        <dsp:cNvPr id="0" name=""/>
        <dsp:cNvSpPr/>
      </dsp:nvSpPr>
      <dsp:spPr>
        <a:xfrm>
          <a:off x="6517778" y="2898102"/>
          <a:ext cx="1134516" cy="539926"/>
        </a:xfrm>
        <a:custGeom>
          <a:avLst/>
          <a:gdLst/>
          <a:ahLst/>
          <a:cxnLst/>
          <a:rect l="0" t="0" r="0" b="0"/>
          <a:pathLst>
            <a:path>
              <a:moveTo>
                <a:pt x="1134516" y="0"/>
              </a:moveTo>
              <a:lnTo>
                <a:pt x="1134516" y="367944"/>
              </a:lnTo>
              <a:lnTo>
                <a:pt x="0" y="367944"/>
              </a:lnTo>
              <a:lnTo>
                <a:pt x="0" y="53992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2110FE-17B7-D445-BA81-34D7C138D335}">
      <dsp:nvSpPr>
        <dsp:cNvPr id="0" name=""/>
        <dsp:cNvSpPr/>
      </dsp:nvSpPr>
      <dsp:spPr>
        <a:xfrm>
          <a:off x="5383262" y="1179309"/>
          <a:ext cx="2269033" cy="539926"/>
        </a:xfrm>
        <a:custGeom>
          <a:avLst/>
          <a:gdLst/>
          <a:ahLst/>
          <a:cxnLst/>
          <a:rect l="0" t="0" r="0" b="0"/>
          <a:pathLst>
            <a:path>
              <a:moveTo>
                <a:pt x="0" y="0"/>
              </a:moveTo>
              <a:lnTo>
                <a:pt x="0" y="367944"/>
              </a:lnTo>
              <a:lnTo>
                <a:pt x="2269033" y="367944"/>
              </a:lnTo>
              <a:lnTo>
                <a:pt x="2269033" y="53992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EADD0C-1D03-5E48-A6C4-54A93E2D1A42}">
      <dsp:nvSpPr>
        <dsp:cNvPr id="0" name=""/>
        <dsp:cNvSpPr/>
      </dsp:nvSpPr>
      <dsp:spPr>
        <a:xfrm>
          <a:off x="3114228" y="2898102"/>
          <a:ext cx="1134516" cy="539926"/>
        </a:xfrm>
        <a:custGeom>
          <a:avLst/>
          <a:gdLst/>
          <a:ahLst/>
          <a:cxnLst/>
          <a:rect l="0" t="0" r="0" b="0"/>
          <a:pathLst>
            <a:path>
              <a:moveTo>
                <a:pt x="0" y="0"/>
              </a:moveTo>
              <a:lnTo>
                <a:pt x="0" y="367944"/>
              </a:lnTo>
              <a:lnTo>
                <a:pt x="1134516" y="367944"/>
              </a:lnTo>
              <a:lnTo>
                <a:pt x="1134516" y="53992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16D35D-43C1-A245-8712-0BEDECADA2BD}">
      <dsp:nvSpPr>
        <dsp:cNvPr id="0" name=""/>
        <dsp:cNvSpPr/>
      </dsp:nvSpPr>
      <dsp:spPr>
        <a:xfrm>
          <a:off x="1979711" y="2898102"/>
          <a:ext cx="1134516" cy="539926"/>
        </a:xfrm>
        <a:custGeom>
          <a:avLst/>
          <a:gdLst/>
          <a:ahLst/>
          <a:cxnLst/>
          <a:rect l="0" t="0" r="0" b="0"/>
          <a:pathLst>
            <a:path>
              <a:moveTo>
                <a:pt x="1134516" y="0"/>
              </a:moveTo>
              <a:lnTo>
                <a:pt x="1134516" y="367944"/>
              </a:lnTo>
              <a:lnTo>
                <a:pt x="0" y="367944"/>
              </a:lnTo>
              <a:lnTo>
                <a:pt x="0" y="53992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9BA7C2-C08C-994A-87C6-75D7B8157BA6}">
      <dsp:nvSpPr>
        <dsp:cNvPr id="0" name=""/>
        <dsp:cNvSpPr/>
      </dsp:nvSpPr>
      <dsp:spPr>
        <a:xfrm>
          <a:off x="3114228" y="1179309"/>
          <a:ext cx="2269033" cy="539926"/>
        </a:xfrm>
        <a:custGeom>
          <a:avLst/>
          <a:gdLst/>
          <a:ahLst/>
          <a:cxnLst/>
          <a:rect l="0" t="0" r="0" b="0"/>
          <a:pathLst>
            <a:path>
              <a:moveTo>
                <a:pt x="2269033" y="0"/>
              </a:moveTo>
              <a:lnTo>
                <a:pt x="2269033" y="367944"/>
              </a:lnTo>
              <a:lnTo>
                <a:pt x="0" y="367944"/>
              </a:lnTo>
              <a:lnTo>
                <a:pt x="0" y="53992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21B18F-B111-C64F-B846-E3D26236E352}">
      <dsp:nvSpPr>
        <dsp:cNvPr id="0" name=""/>
        <dsp:cNvSpPr/>
      </dsp:nvSpPr>
      <dsp:spPr>
        <a:xfrm>
          <a:off x="4455021" y="443"/>
          <a:ext cx="1856482" cy="11788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C5D19C-4321-E14C-9FA4-C5276356EA76}">
      <dsp:nvSpPr>
        <dsp:cNvPr id="0" name=""/>
        <dsp:cNvSpPr/>
      </dsp:nvSpPr>
      <dsp:spPr>
        <a:xfrm>
          <a:off x="4661296" y="196405"/>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DIffraction</a:t>
          </a:r>
          <a:endParaRPr lang="en-US" sz="1800" kern="1200" dirty="0"/>
        </a:p>
      </dsp:txBody>
      <dsp:txXfrm>
        <a:off x="4695824" y="230933"/>
        <a:ext cx="1787426" cy="1109810"/>
      </dsp:txXfrm>
    </dsp:sp>
    <dsp:sp modelId="{9184D01A-2633-C742-8B58-5AEC5E3AAED9}">
      <dsp:nvSpPr>
        <dsp:cNvPr id="0" name=""/>
        <dsp:cNvSpPr/>
      </dsp:nvSpPr>
      <dsp:spPr>
        <a:xfrm>
          <a:off x="2185987" y="1719235"/>
          <a:ext cx="1856482" cy="11788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DD646B-F40C-8F44-91EA-C4023EDA7CEE}">
      <dsp:nvSpPr>
        <dsp:cNvPr id="0" name=""/>
        <dsp:cNvSpPr/>
      </dsp:nvSpPr>
      <dsp:spPr>
        <a:xfrm>
          <a:off x="2392263" y="1915197"/>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Neutron</a:t>
          </a:r>
        </a:p>
      </dsp:txBody>
      <dsp:txXfrm>
        <a:off x="2426791" y="1949725"/>
        <a:ext cx="1787426" cy="1109810"/>
      </dsp:txXfrm>
    </dsp:sp>
    <dsp:sp modelId="{CC3C70E4-D8ED-B445-BCC1-19544C73B59B}">
      <dsp:nvSpPr>
        <dsp:cNvPr id="0" name=""/>
        <dsp:cNvSpPr/>
      </dsp:nvSpPr>
      <dsp:spPr>
        <a:xfrm>
          <a:off x="1051470" y="3438028"/>
          <a:ext cx="1856482" cy="1178866"/>
        </a:xfrm>
        <a:prstGeom prst="roundRect">
          <a:avLst>
            <a:gd name="adj" fmla="val 10000"/>
          </a:avLst>
        </a:prstGeom>
        <a:solidFill>
          <a:srgbClr val="0432FF"/>
        </a:solidFill>
        <a:ln w="25400" cap="flat" cmpd="sng" algn="ctr">
          <a:solidFill>
            <a:srgbClr val="0432FF"/>
          </a:solidFill>
          <a:prstDash val="solid"/>
        </a:ln>
        <a:effectLst/>
      </dsp:spPr>
      <dsp:style>
        <a:lnRef idx="2">
          <a:scrgbClr r="0" g="0" b="0"/>
        </a:lnRef>
        <a:fillRef idx="1">
          <a:scrgbClr r="0" g="0" b="0"/>
        </a:fillRef>
        <a:effectRef idx="0">
          <a:scrgbClr r="0" g="0" b="0"/>
        </a:effectRef>
        <a:fontRef idx="minor">
          <a:schemeClr val="lt1"/>
        </a:fontRef>
      </dsp:style>
    </dsp:sp>
    <dsp:sp modelId="{A33E60ED-DF05-814C-A64D-E43496D2CAA7}">
      <dsp:nvSpPr>
        <dsp:cNvPr id="0" name=""/>
        <dsp:cNvSpPr/>
      </dsp:nvSpPr>
      <dsp:spPr>
        <a:xfrm>
          <a:off x="1257746" y="3633990"/>
          <a:ext cx="1856482" cy="1178866"/>
        </a:xfrm>
        <a:prstGeom prst="roundRect">
          <a:avLst>
            <a:gd name="adj" fmla="val 10000"/>
          </a:avLst>
        </a:prstGeom>
        <a:solidFill>
          <a:schemeClr val="lt1">
            <a:alpha val="90000"/>
            <a:hueOff val="0"/>
            <a:satOff val="0"/>
            <a:lumOff val="0"/>
            <a:alphaOff val="0"/>
          </a:schemeClr>
        </a:solidFill>
        <a:ln w="25400" cap="flat" cmpd="sng" algn="ctr">
          <a:solidFill>
            <a:srgbClr val="0432FF"/>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Spallation source</a:t>
          </a:r>
        </a:p>
        <a:p>
          <a:pPr marL="0" lvl="0" indent="0" algn="ctr" defTabSz="800100">
            <a:lnSpc>
              <a:spcPct val="90000"/>
            </a:lnSpc>
            <a:spcBef>
              <a:spcPct val="0"/>
            </a:spcBef>
            <a:spcAft>
              <a:spcPct val="35000"/>
            </a:spcAft>
            <a:buNone/>
          </a:pPr>
          <a:r>
            <a:rPr lang="en-US" sz="1800" kern="1200" dirty="0"/>
            <a:t>T.O.F</a:t>
          </a:r>
        </a:p>
      </dsp:txBody>
      <dsp:txXfrm>
        <a:off x="1292274" y="3668518"/>
        <a:ext cx="1787426" cy="1109810"/>
      </dsp:txXfrm>
    </dsp:sp>
    <dsp:sp modelId="{D79687DB-5F91-9645-8363-FAE6D4B9A26C}">
      <dsp:nvSpPr>
        <dsp:cNvPr id="0" name=""/>
        <dsp:cNvSpPr/>
      </dsp:nvSpPr>
      <dsp:spPr>
        <a:xfrm>
          <a:off x="3320504" y="3438028"/>
          <a:ext cx="1856482" cy="117886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FA5B8D-45C2-B44E-A365-A38F0B1339F6}">
      <dsp:nvSpPr>
        <dsp:cNvPr id="0" name=""/>
        <dsp:cNvSpPr/>
      </dsp:nvSpPr>
      <dsp:spPr>
        <a:xfrm>
          <a:off x="3526780" y="3633990"/>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Continuous source </a:t>
          </a:r>
        </a:p>
      </dsp:txBody>
      <dsp:txXfrm>
        <a:off x="3561308" y="3668518"/>
        <a:ext cx="1787426" cy="1109810"/>
      </dsp:txXfrm>
    </dsp:sp>
    <dsp:sp modelId="{FEC1B27E-292A-1D4F-876F-137EE44CCD5D}">
      <dsp:nvSpPr>
        <dsp:cNvPr id="0" name=""/>
        <dsp:cNvSpPr/>
      </dsp:nvSpPr>
      <dsp:spPr>
        <a:xfrm>
          <a:off x="6724054" y="1719235"/>
          <a:ext cx="1856482" cy="1178866"/>
        </a:xfrm>
        <a:prstGeom prst="roundRect">
          <a:avLst>
            <a:gd name="adj" fmla="val 10000"/>
          </a:avLst>
        </a:prstGeom>
        <a:solidFill>
          <a:schemeClr val="bg1">
            <a:lumMod val="85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0EC973E5-2FA5-F140-BC2E-EA586C59CD47}">
      <dsp:nvSpPr>
        <dsp:cNvPr id="0" name=""/>
        <dsp:cNvSpPr/>
      </dsp:nvSpPr>
      <dsp:spPr>
        <a:xfrm>
          <a:off x="6930330" y="1915197"/>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X-ray</a:t>
          </a:r>
        </a:p>
      </dsp:txBody>
      <dsp:txXfrm>
        <a:off x="6964858" y="1949725"/>
        <a:ext cx="1787426" cy="1109810"/>
      </dsp:txXfrm>
    </dsp:sp>
    <dsp:sp modelId="{220E41BA-A525-744B-B713-317C6637D3A7}">
      <dsp:nvSpPr>
        <dsp:cNvPr id="0" name=""/>
        <dsp:cNvSpPr/>
      </dsp:nvSpPr>
      <dsp:spPr>
        <a:xfrm>
          <a:off x="5589537" y="3438028"/>
          <a:ext cx="1856482" cy="1178866"/>
        </a:xfrm>
        <a:prstGeom prst="roundRect">
          <a:avLst>
            <a:gd name="adj" fmla="val 10000"/>
          </a:avLst>
        </a:prstGeom>
        <a:solidFill>
          <a:schemeClr val="bg1">
            <a:lumMod val="85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B08DD317-1EAB-E44C-8731-D9C90651C7FA}">
      <dsp:nvSpPr>
        <dsp:cNvPr id="0" name=""/>
        <dsp:cNvSpPr/>
      </dsp:nvSpPr>
      <dsp:spPr>
        <a:xfrm>
          <a:off x="5795813" y="3633990"/>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Monochromatic beam </a:t>
          </a:r>
        </a:p>
      </dsp:txBody>
      <dsp:txXfrm>
        <a:off x="5830341" y="3668518"/>
        <a:ext cx="1787426" cy="1109810"/>
      </dsp:txXfrm>
    </dsp:sp>
    <dsp:sp modelId="{5AC152F0-5B77-AC41-AC5C-B0EA98F3DBAA}">
      <dsp:nvSpPr>
        <dsp:cNvPr id="0" name=""/>
        <dsp:cNvSpPr/>
      </dsp:nvSpPr>
      <dsp:spPr>
        <a:xfrm>
          <a:off x="7858571" y="3438028"/>
          <a:ext cx="1856482" cy="1178866"/>
        </a:xfrm>
        <a:prstGeom prst="roundRect">
          <a:avLst>
            <a:gd name="adj" fmla="val 10000"/>
          </a:avLst>
        </a:prstGeom>
        <a:solidFill>
          <a:schemeClr val="bg1">
            <a:lumMod val="85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D0F0EB2B-2384-144B-A97A-A97C0E05FCB8}">
      <dsp:nvSpPr>
        <dsp:cNvPr id="0" name=""/>
        <dsp:cNvSpPr/>
      </dsp:nvSpPr>
      <dsp:spPr>
        <a:xfrm>
          <a:off x="8064847" y="3633990"/>
          <a:ext cx="1856482" cy="1178866"/>
        </a:xfrm>
        <a:prstGeom prst="roundRect">
          <a:avLst>
            <a:gd name="adj" fmla="val 10000"/>
          </a:avLst>
        </a:prstGeom>
        <a:solidFill>
          <a:schemeClr val="lt1">
            <a:alpha val="90000"/>
            <a:hueOff val="0"/>
            <a:satOff val="0"/>
            <a:lumOff val="0"/>
            <a:alphaOff val="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Laue</a:t>
          </a:r>
        </a:p>
      </dsp:txBody>
      <dsp:txXfrm>
        <a:off x="8099375" y="3668518"/>
        <a:ext cx="1787426" cy="11098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058CA-BC8A-BC48-B1ED-45B51CDD8D59}">
      <dsp:nvSpPr>
        <dsp:cNvPr id="0" name=""/>
        <dsp:cNvSpPr/>
      </dsp:nvSpPr>
      <dsp:spPr>
        <a:xfrm>
          <a:off x="8334412" y="2135709"/>
          <a:ext cx="835416" cy="397582"/>
        </a:xfrm>
        <a:custGeom>
          <a:avLst/>
          <a:gdLst/>
          <a:ahLst/>
          <a:cxnLst/>
          <a:rect l="0" t="0" r="0" b="0"/>
          <a:pathLst>
            <a:path>
              <a:moveTo>
                <a:pt x="0" y="0"/>
              </a:moveTo>
              <a:lnTo>
                <a:pt x="0" y="270940"/>
              </a:lnTo>
              <a:lnTo>
                <a:pt x="835416" y="270940"/>
              </a:lnTo>
              <a:lnTo>
                <a:pt x="835416" y="39758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358A22-CCAF-E842-8AC4-B711F81AC0A8}">
      <dsp:nvSpPr>
        <dsp:cNvPr id="0" name=""/>
        <dsp:cNvSpPr/>
      </dsp:nvSpPr>
      <dsp:spPr>
        <a:xfrm>
          <a:off x="7498995" y="2135709"/>
          <a:ext cx="835416" cy="397582"/>
        </a:xfrm>
        <a:custGeom>
          <a:avLst/>
          <a:gdLst/>
          <a:ahLst/>
          <a:cxnLst/>
          <a:rect l="0" t="0" r="0" b="0"/>
          <a:pathLst>
            <a:path>
              <a:moveTo>
                <a:pt x="835416" y="0"/>
              </a:moveTo>
              <a:lnTo>
                <a:pt x="835416" y="270940"/>
              </a:lnTo>
              <a:lnTo>
                <a:pt x="0" y="270940"/>
              </a:lnTo>
              <a:lnTo>
                <a:pt x="0" y="39758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2110FE-17B7-D445-BA81-34D7C138D335}">
      <dsp:nvSpPr>
        <dsp:cNvPr id="0" name=""/>
        <dsp:cNvSpPr/>
      </dsp:nvSpPr>
      <dsp:spPr>
        <a:xfrm>
          <a:off x="6245869" y="870052"/>
          <a:ext cx="2088542" cy="397582"/>
        </a:xfrm>
        <a:custGeom>
          <a:avLst/>
          <a:gdLst/>
          <a:ahLst/>
          <a:cxnLst/>
          <a:rect l="0" t="0" r="0" b="0"/>
          <a:pathLst>
            <a:path>
              <a:moveTo>
                <a:pt x="0" y="0"/>
              </a:moveTo>
              <a:lnTo>
                <a:pt x="0" y="270940"/>
              </a:lnTo>
              <a:lnTo>
                <a:pt x="2088542" y="270940"/>
              </a:lnTo>
              <a:lnTo>
                <a:pt x="2088542" y="39758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3C64CF-77B7-A849-8411-BEB5FFD834FA}">
      <dsp:nvSpPr>
        <dsp:cNvPr id="0" name=""/>
        <dsp:cNvSpPr/>
      </dsp:nvSpPr>
      <dsp:spPr>
        <a:xfrm>
          <a:off x="5828161" y="3401365"/>
          <a:ext cx="835416" cy="397582"/>
        </a:xfrm>
        <a:custGeom>
          <a:avLst/>
          <a:gdLst/>
          <a:ahLst/>
          <a:cxnLst/>
          <a:rect l="0" t="0" r="0" b="0"/>
          <a:pathLst>
            <a:path>
              <a:moveTo>
                <a:pt x="0" y="0"/>
              </a:moveTo>
              <a:lnTo>
                <a:pt x="0" y="270940"/>
              </a:lnTo>
              <a:lnTo>
                <a:pt x="835416" y="270940"/>
              </a:lnTo>
              <a:lnTo>
                <a:pt x="835416" y="3975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43A7D8-47C0-D942-9AC9-E4563A81A018}">
      <dsp:nvSpPr>
        <dsp:cNvPr id="0" name=""/>
        <dsp:cNvSpPr/>
      </dsp:nvSpPr>
      <dsp:spPr>
        <a:xfrm>
          <a:off x="4992744" y="3401365"/>
          <a:ext cx="835416" cy="397582"/>
        </a:xfrm>
        <a:custGeom>
          <a:avLst/>
          <a:gdLst/>
          <a:ahLst/>
          <a:cxnLst/>
          <a:rect l="0" t="0" r="0" b="0"/>
          <a:pathLst>
            <a:path>
              <a:moveTo>
                <a:pt x="835416" y="0"/>
              </a:moveTo>
              <a:lnTo>
                <a:pt x="835416" y="270940"/>
              </a:lnTo>
              <a:lnTo>
                <a:pt x="0" y="270940"/>
              </a:lnTo>
              <a:lnTo>
                <a:pt x="0" y="3975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EADD0C-1D03-5E48-A6C4-54A93E2D1A42}">
      <dsp:nvSpPr>
        <dsp:cNvPr id="0" name=""/>
        <dsp:cNvSpPr/>
      </dsp:nvSpPr>
      <dsp:spPr>
        <a:xfrm>
          <a:off x="4157327" y="2135709"/>
          <a:ext cx="1670833" cy="397582"/>
        </a:xfrm>
        <a:custGeom>
          <a:avLst/>
          <a:gdLst/>
          <a:ahLst/>
          <a:cxnLst/>
          <a:rect l="0" t="0" r="0" b="0"/>
          <a:pathLst>
            <a:path>
              <a:moveTo>
                <a:pt x="0" y="0"/>
              </a:moveTo>
              <a:lnTo>
                <a:pt x="0" y="270940"/>
              </a:lnTo>
              <a:lnTo>
                <a:pt x="1670833" y="270940"/>
              </a:lnTo>
              <a:lnTo>
                <a:pt x="1670833" y="39758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3CB608-DBE6-AC42-B11D-F9F04AB1D05A}">
      <dsp:nvSpPr>
        <dsp:cNvPr id="0" name=""/>
        <dsp:cNvSpPr/>
      </dsp:nvSpPr>
      <dsp:spPr>
        <a:xfrm>
          <a:off x="2486493" y="3401365"/>
          <a:ext cx="835416" cy="397582"/>
        </a:xfrm>
        <a:custGeom>
          <a:avLst/>
          <a:gdLst/>
          <a:ahLst/>
          <a:cxnLst/>
          <a:rect l="0" t="0" r="0" b="0"/>
          <a:pathLst>
            <a:path>
              <a:moveTo>
                <a:pt x="0" y="0"/>
              </a:moveTo>
              <a:lnTo>
                <a:pt x="0" y="270940"/>
              </a:lnTo>
              <a:lnTo>
                <a:pt x="835416" y="270940"/>
              </a:lnTo>
              <a:lnTo>
                <a:pt x="835416" y="3975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F52E49-5A4D-DD4B-AA19-274FC7DAF117}">
      <dsp:nvSpPr>
        <dsp:cNvPr id="0" name=""/>
        <dsp:cNvSpPr/>
      </dsp:nvSpPr>
      <dsp:spPr>
        <a:xfrm>
          <a:off x="1651076" y="3401365"/>
          <a:ext cx="835416" cy="397582"/>
        </a:xfrm>
        <a:custGeom>
          <a:avLst/>
          <a:gdLst/>
          <a:ahLst/>
          <a:cxnLst/>
          <a:rect l="0" t="0" r="0" b="0"/>
          <a:pathLst>
            <a:path>
              <a:moveTo>
                <a:pt x="835416" y="0"/>
              </a:moveTo>
              <a:lnTo>
                <a:pt x="835416" y="270940"/>
              </a:lnTo>
              <a:lnTo>
                <a:pt x="0" y="270940"/>
              </a:lnTo>
              <a:lnTo>
                <a:pt x="0" y="3975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16D35D-43C1-A245-8712-0BEDECADA2BD}">
      <dsp:nvSpPr>
        <dsp:cNvPr id="0" name=""/>
        <dsp:cNvSpPr/>
      </dsp:nvSpPr>
      <dsp:spPr>
        <a:xfrm>
          <a:off x="2486493" y="2135709"/>
          <a:ext cx="1670833" cy="397582"/>
        </a:xfrm>
        <a:custGeom>
          <a:avLst/>
          <a:gdLst/>
          <a:ahLst/>
          <a:cxnLst/>
          <a:rect l="0" t="0" r="0" b="0"/>
          <a:pathLst>
            <a:path>
              <a:moveTo>
                <a:pt x="1670833" y="0"/>
              </a:moveTo>
              <a:lnTo>
                <a:pt x="1670833" y="270940"/>
              </a:lnTo>
              <a:lnTo>
                <a:pt x="0" y="270940"/>
              </a:lnTo>
              <a:lnTo>
                <a:pt x="0" y="39758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9BA7C2-C08C-994A-87C6-75D7B8157BA6}">
      <dsp:nvSpPr>
        <dsp:cNvPr id="0" name=""/>
        <dsp:cNvSpPr/>
      </dsp:nvSpPr>
      <dsp:spPr>
        <a:xfrm>
          <a:off x="4157327" y="870052"/>
          <a:ext cx="2088542" cy="397582"/>
        </a:xfrm>
        <a:custGeom>
          <a:avLst/>
          <a:gdLst/>
          <a:ahLst/>
          <a:cxnLst/>
          <a:rect l="0" t="0" r="0" b="0"/>
          <a:pathLst>
            <a:path>
              <a:moveTo>
                <a:pt x="2088542" y="0"/>
              </a:moveTo>
              <a:lnTo>
                <a:pt x="2088542" y="270940"/>
              </a:lnTo>
              <a:lnTo>
                <a:pt x="0" y="270940"/>
              </a:lnTo>
              <a:lnTo>
                <a:pt x="0" y="39758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21B18F-B111-C64F-B846-E3D26236E352}">
      <dsp:nvSpPr>
        <dsp:cNvPr id="0" name=""/>
        <dsp:cNvSpPr/>
      </dsp:nvSpPr>
      <dsp:spPr>
        <a:xfrm>
          <a:off x="5562346" y="1978"/>
          <a:ext cx="1367045" cy="8680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C5D19C-4321-E14C-9FA4-C5276356EA76}">
      <dsp:nvSpPr>
        <dsp:cNvPr id="0" name=""/>
        <dsp:cNvSpPr/>
      </dsp:nvSpPr>
      <dsp:spPr>
        <a:xfrm>
          <a:off x="5714240" y="146277"/>
          <a:ext cx="1367045" cy="86807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err="1"/>
            <a:t>DIffraction</a:t>
          </a:r>
          <a:endParaRPr lang="en-US" sz="1300" kern="1200" dirty="0"/>
        </a:p>
      </dsp:txBody>
      <dsp:txXfrm>
        <a:off x="5739665" y="171702"/>
        <a:ext cx="1316195" cy="817224"/>
      </dsp:txXfrm>
    </dsp:sp>
    <dsp:sp modelId="{9184D01A-2633-C742-8B58-5AEC5E3AAED9}">
      <dsp:nvSpPr>
        <dsp:cNvPr id="0" name=""/>
        <dsp:cNvSpPr/>
      </dsp:nvSpPr>
      <dsp:spPr>
        <a:xfrm>
          <a:off x="3473804" y="1267634"/>
          <a:ext cx="1367045" cy="86807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DD646B-F40C-8F44-91EA-C4023EDA7CEE}">
      <dsp:nvSpPr>
        <dsp:cNvPr id="0" name=""/>
        <dsp:cNvSpPr/>
      </dsp:nvSpPr>
      <dsp:spPr>
        <a:xfrm>
          <a:off x="3625698" y="1411934"/>
          <a:ext cx="1367045" cy="86807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Neutron</a:t>
          </a:r>
        </a:p>
      </dsp:txBody>
      <dsp:txXfrm>
        <a:off x="3651123" y="1437359"/>
        <a:ext cx="1316195" cy="817224"/>
      </dsp:txXfrm>
    </dsp:sp>
    <dsp:sp modelId="{CC3C70E4-D8ED-B445-BCC1-19544C73B59B}">
      <dsp:nvSpPr>
        <dsp:cNvPr id="0" name=""/>
        <dsp:cNvSpPr/>
      </dsp:nvSpPr>
      <dsp:spPr>
        <a:xfrm>
          <a:off x="1802970" y="2533291"/>
          <a:ext cx="1367045" cy="868074"/>
        </a:xfrm>
        <a:prstGeom prst="roundRect">
          <a:avLst>
            <a:gd name="adj" fmla="val 10000"/>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sp>
    <dsp:sp modelId="{A33E60ED-DF05-814C-A64D-E43496D2CAA7}">
      <dsp:nvSpPr>
        <dsp:cNvPr id="0" name=""/>
        <dsp:cNvSpPr/>
      </dsp:nvSpPr>
      <dsp:spPr>
        <a:xfrm>
          <a:off x="1954864" y="2677590"/>
          <a:ext cx="1367045" cy="868074"/>
        </a:xfrm>
        <a:prstGeom prst="roundRect">
          <a:avLst>
            <a:gd name="adj" fmla="val 10000"/>
          </a:avLst>
        </a:prstGeom>
        <a:solidFill>
          <a:schemeClr val="lt1">
            <a:alpha val="90000"/>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Spallation source</a:t>
          </a:r>
        </a:p>
        <a:p>
          <a:pPr marL="0" lvl="0" indent="0" algn="ctr" defTabSz="577850">
            <a:lnSpc>
              <a:spcPct val="90000"/>
            </a:lnSpc>
            <a:spcBef>
              <a:spcPct val="0"/>
            </a:spcBef>
            <a:spcAft>
              <a:spcPct val="35000"/>
            </a:spcAft>
            <a:buNone/>
          </a:pPr>
          <a:r>
            <a:rPr lang="en-US" sz="1300" kern="1200" dirty="0"/>
            <a:t>T.O.F</a:t>
          </a:r>
        </a:p>
      </dsp:txBody>
      <dsp:txXfrm>
        <a:off x="1980289" y="2703015"/>
        <a:ext cx="1316195" cy="817224"/>
      </dsp:txXfrm>
    </dsp:sp>
    <dsp:sp modelId="{A85E8B16-3339-5A49-BA2F-24C816E3B5F4}">
      <dsp:nvSpPr>
        <dsp:cNvPr id="0" name=""/>
        <dsp:cNvSpPr/>
      </dsp:nvSpPr>
      <dsp:spPr>
        <a:xfrm>
          <a:off x="967553" y="3798948"/>
          <a:ext cx="1367045" cy="86807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71D7EB-B61F-8940-B7E0-DD668DCF5D0D}">
      <dsp:nvSpPr>
        <dsp:cNvPr id="0" name=""/>
        <dsp:cNvSpPr/>
      </dsp:nvSpPr>
      <dsp:spPr>
        <a:xfrm>
          <a:off x="1119447" y="3943247"/>
          <a:ext cx="1367045" cy="868074"/>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Single crystal</a:t>
          </a:r>
        </a:p>
      </dsp:txBody>
      <dsp:txXfrm>
        <a:off x="1144872" y="3968672"/>
        <a:ext cx="1316195" cy="817224"/>
      </dsp:txXfrm>
    </dsp:sp>
    <dsp:sp modelId="{EE2CF9FD-6220-1345-8AEB-77606406D49E}">
      <dsp:nvSpPr>
        <dsp:cNvPr id="0" name=""/>
        <dsp:cNvSpPr/>
      </dsp:nvSpPr>
      <dsp:spPr>
        <a:xfrm>
          <a:off x="2638387" y="3798948"/>
          <a:ext cx="1367045" cy="86807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B00906-969D-A242-B6D0-A4AB03BD964E}">
      <dsp:nvSpPr>
        <dsp:cNvPr id="0" name=""/>
        <dsp:cNvSpPr/>
      </dsp:nvSpPr>
      <dsp:spPr>
        <a:xfrm>
          <a:off x="2790281" y="3943247"/>
          <a:ext cx="1367045" cy="868074"/>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Powder diffraction</a:t>
          </a:r>
        </a:p>
      </dsp:txBody>
      <dsp:txXfrm>
        <a:off x="2815706" y="3968672"/>
        <a:ext cx="1316195" cy="817224"/>
      </dsp:txXfrm>
    </dsp:sp>
    <dsp:sp modelId="{D79687DB-5F91-9645-8363-FAE6D4B9A26C}">
      <dsp:nvSpPr>
        <dsp:cNvPr id="0" name=""/>
        <dsp:cNvSpPr/>
      </dsp:nvSpPr>
      <dsp:spPr>
        <a:xfrm>
          <a:off x="5144638" y="2533291"/>
          <a:ext cx="1367045" cy="86807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FA5B8D-45C2-B44E-A365-A38F0B1339F6}">
      <dsp:nvSpPr>
        <dsp:cNvPr id="0" name=""/>
        <dsp:cNvSpPr/>
      </dsp:nvSpPr>
      <dsp:spPr>
        <a:xfrm>
          <a:off x="5296532" y="2677590"/>
          <a:ext cx="1367045" cy="868074"/>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Continuous source </a:t>
          </a:r>
        </a:p>
      </dsp:txBody>
      <dsp:txXfrm>
        <a:off x="5321957" y="2703015"/>
        <a:ext cx="1316195" cy="817224"/>
      </dsp:txXfrm>
    </dsp:sp>
    <dsp:sp modelId="{4300BAC2-0ADE-B242-967B-97DD94D1184B}">
      <dsp:nvSpPr>
        <dsp:cNvPr id="0" name=""/>
        <dsp:cNvSpPr/>
      </dsp:nvSpPr>
      <dsp:spPr>
        <a:xfrm>
          <a:off x="4309221" y="3798948"/>
          <a:ext cx="1367045" cy="86807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2D813C-9705-AE4F-B9C9-E03B6A35E145}">
      <dsp:nvSpPr>
        <dsp:cNvPr id="0" name=""/>
        <dsp:cNvSpPr/>
      </dsp:nvSpPr>
      <dsp:spPr>
        <a:xfrm>
          <a:off x="4461115" y="3943247"/>
          <a:ext cx="1367045" cy="868074"/>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Single crystal</a:t>
          </a:r>
        </a:p>
      </dsp:txBody>
      <dsp:txXfrm>
        <a:off x="4486540" y="3968672"/>
        <a:ext cx="1316195" cy="817224"/>
      </dsp:txXfrm>
    </dsp:sp>
    <dsp:sp modelId="{4AC48079-CB67-694F-8906-FF0A87A36919}">
      <dsp:nvSpPr>
        <dsp:cNvPr id="0" name=""/>
        <dsp:cNvSpPr/>
      </dsp:nvSpPr>
      <dsp:spPr>
        <a:xfrm>
          <a:off x="5980055" y="3798948"/>
          <a:ext cx="1367045" cy="86807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456DB9-DFEE-C84E-B5CF-B5E9FF15C55C}">
      <dsp:nvSpPr>
        <dsp:cNvPr id="0" name=""/>
        <dsp:cNvSpPr/>
      </dsp:nvSpPr>
      <dsp:spPr>
        <a:xfrm>
          <a:off x="6131949" y="3943247"/>
          <a:ext cx="1367045" cy="868074"/>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Powder diffraction</a:t>
          </a:r>
        </a:p>
      </dsp:txBody>
      <dsp:txXfrm>
        <a:off x="6157374" y="3968672"/>
        <a:ext cx="1316195" cy="817224"/>
      </dsp:txXfrm>
    </dsp:sp>
    <dsp:sp modelId="{FEC1B27E-292A-1D4F-876F-137EE44CCD5D}">
      <dsp:nvSpPr>
        <dsp:cNvPr id="0" name=""/>
        <dsp:cNvSpPr/>
      </dsp:nvSpPr>
      <dsp:spPr>
        <a:xfrm>
          <a:off x="7650889" y="1267634"/>
          <a:ext cx="1367045" cy="868074"/>
        </a:xfrm>
        <a:prstGeom prst="roundRect">
          <a:avLst>
            <a:gd name="adj" fmla="val 10000"/>
          </a:avLst>
        </a:prstGeom>
        <a:solidFill>
          <a:schemeClr val="bg1">
            <a:lumMod val="85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0EC973E5-2FA5-F140-BC2E-EA586C59CD47}">
      <dsp:nvSpPr>
        <dsp:cNvPr id="0" name=""/>
        <dsp:cNvSpPr/>
      </dsp:nvSpPr>
      <dsp:spPr>
        <a:xfrm>
          <a:off x="7802783" y="1411934"/>
          <a:ext cx="1367045" cy="868074"/>
        </a:xfrm>
        <a:prstGeom prst="roundRect">
          <a:avLst>
            <a:gd name="adj" fmla="val 10000"/>
          </a:avLst>
        </a:prstGeom>
        <a:solidFill>
          <a:schemeClr val="lt1">
            <a:alpha val="90000"/>
            <a:hueOff val="0"/>
            <a:satOff val="0"/>
            <a:lumOff val="0"/>
            <a:alphaOff val="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X-ray</a:t>
          </a:r>
        </a:p>
      </dsp:txBody>
      <dsp:txXfrm>
        <a:off x="7828208" y="1437359"/>
        <a:ext cx="1316195" cy="817224"/>
      </dsp:txXfrm>
    </dsp:sp>
    <dsp:sp modelId="{220E41BA-A525-744B-B713-317C6637D3A7}">
      <dsp:nvSpPr>
        <dsp:cNvPr id="0" name=""/>
        <dsp:cNvSpPr/>
      </dsp:nvSpPr>
      <dsp:spPr>
        <a:xfrm>
          <a:off x="6815472" y="2533291"/>
          <a:ext cx="1367045" cy="868074"/>
        </a:xfrm>
        <a:prstGeom prst="roundRect">
          <a:avLst>
            <a:gd name="adj" fmla="val 10000"/>
          </a:avLst>
        </a:prstGeom>
        <a:solidFill>
          <a:schemeClr val="bg1">
            <a:lumMod val="85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B08DD317-1EAB-E44C-8731-D9C90651C7FA}">
      <dsp:nvSpPr>
        <dsp:cNvPr id="0" name=""/>
        <dsp:cNvSpPr/>
      </dsp:nvSpPr>
      <dsp:spPr>
        <a:xfrm>
          <a:off x="6967366" y="2677590"/>
          <a:ext cx="1367045" cy="868074"/>
        </a:xfrm>
        <a:prstGeom prst="roundRect">
          <a:avLst>
            <a:gd name="adj" fmla="val 10000"/>
          </a:avLst>
        </a:prstGeom>
        <a:solidFill>
          <a:schemeClr val="lt1">
            <a:alpha val="90000"/>
            <a:hueOff val="0"/>
            <a:satOff val="0"/>
            <a:lumOff val="0"/>
            <a:alphaOff val="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Monochromatic beam </a:t>
          </a:r>
        </a:p>
      </dsp:txBody>
      <dsp:txXfrm>
        <a:off x="6992791" y="2703015"/>
        <a:ext cx="1316195" cy="817224"/>
      </dsp:txXfrm>
    </dsp:sp>
    <dsp:sp modelId="{5AC152F0-5B77-AC41-AC5C-B0EA98F3DBAA}">
      <dsp:nvSpPr>
        <dsp:cNvPr id="0" name=""/>
        <dsp:cNvSpPr/>
      </dsp:nvSpPr>
      <dsp:spPr>
        <a:xfrm>
          <a:off x="8486306" y="2533291"/>
          <a:ext cx="1367045" cy="868074"/>
        </a:xfrm>
        <a:prstGeom prst="roundRect">
          <a:avLst>
            <a:gd name="adj" fmla="val 10000"/>
          </a:avLst>
        </a:prstGeom>
        <a:solidFill>
          <a:schemeClr val="bg1">
            <a:lumMod val="85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D0F0EB2B-2384-144B-A97A-A97C0E05FCB8}">
      <dsp:nvSpPr>
        <dsp:cNvPr id="0" name=""/>
        <dsp:cNvSpPr/>
      </dsp:nvSpPr>
      <dsp:spPr>
        <a:xfrm>
          <a:off x="8638200" y="2677590"/>
          <a:ext cx="1367045" cy="868074"/>
        </a:xfrm>
        <a:prstGeom prst="roundRect">
          <a:avLst>
            <a:gd name="adj" fmla="val 10000"/>
          </a:avLst>
        </a:prstGeom>
        <a:solidFill>
          <a:schemeClr val="lt1">
            <a:alpha val="90000"/>
            <a:hueOff val="0"/>
            <a:satOff val="0"/>
            <a:lumOff val="0"/>
            <a:alphaOff val="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Laue</a:t>
          </a:r>
        </a:p>
      </dsp:txBody>
      <dsp:txXfrm>
        <a:off x="8663625" y="2703015"/>
        <a:ext cx="1316195" cy="8172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C9E291-5420-F847-9C4D-1F321671C6D3}" type="datetimeFigureOut">
              <a:rPr lang="en-US" smtClean="0"/>
              <a:t>9/11/19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C56F9-E436-424C-87DA-B2EFFCC4CA61}" type="slidenum">
              <a:rPr lang="en-US" smtClean="0"/>
              <a:t>‹#›</a:t>
            </a:fld>
            <a:endParaRPr lang="en-US"/>
          </a:p>
        </p:txBody>
      </p:sp>
    </p:spTree>
    <p:extLst>
      <p:ext uri="{BB962C8B-B14F-4D97-AF65-F5344CB8AC3E}">
        <p14:creationId xmlns:p14="http://schemas.microsoft.com/office/powerpoint/2010/main" val="2047359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Elephan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a:defRPr/>
            </a:pPr>
            <a:fld id="{EE811775-299A-4959-BF5A-5DFB3E75F6AC}" type="slidenum">
              <a:rPr lang="sv-SE" smtClean="0"/>
              <a:pPr>
                <a:defRPr/>
              </a:pPr>
              <a:t>1</a:t>
            </a:fld>
            <a:endParaRPr lang="sv-SE"/>
          </a:p>
        </p:txBody>
      </p:sp>
    </p:spTree>
    <p:extLst>
      <p:ext uri="{BB962C8B-B14F-4D97-AF65-F5344CB8AC3E}">
        <p14:creationId xmlns:p14="http://schemas.microsoft.com/office/powerpoint/2010/main" val="1479259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angle between the incident and scattered directions increases, this amplitude will fall off quite rapidly </a:t>
            </a:r>
          </a:p>
          <a:p>
            <a:r>
              <a:rPr lang="en-US" dirty="0"/>
              <a:t>On the other hand, neutron shows no variation with the angle theta. This different comes from the fact that the dimensions of the electronic cloud are comparable with the wavelength of the X-rays whereas neutron scatters by point. </a:t>
            </a:r>
          </a:p>
          <a:p>
            <a:endParaRPr lang="en-US" dirty="0"/>
          </a:p>
          <a:p>
            <a:endParaRPr lang="en-US" dirty="0"/>
          </a:p>
        </p:txBody>
      </p:sp>
      <p:sp>
        <p:nvSpPr>
          <p:cNvPr id="4" name="Slide Number Placeholder 3"/>
          <p:cNvSpPr>
            <a:spLocks noGrp="1"/>
          </p:cNvSpPr>
          <p:nvPr>
            <p:ph type="sldNum" sz="quarter" idx="5"/>
          </p:nvPr>
        </p:nvSpPr>
        <p:spPr/>
        <p:txBody>
          <a:bodyPr/>
          <a:lstStyle/>
          <a:p>
            <a:fld id="{8E1C56F9-E436-424C-87DA-B2EFFCC4CA61}" type="slidenum">
              <a:rPr lang="en-US" smtClean="0"/>
              <a:t>10</a:t>
            </a:fld>
            <a:endParaRPr lang="en-US"/>
          </a:p>
        </p:txBody>
      </p:sp>
    </p:spTree>
    <p:extLst>
      <p:ext uri="{BB962C8B-B14F-4D97-AF65-F5344CB8AC3E}">
        <p14:creationId xmlns:p14="http://schemas.microsoft.com/office/powerpoint/2010/main" val="3026925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weight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different atoms is </a:t>
            </a:r>
            <a:r>
              <a:rPr lang="sv-SE" sz="1200" kern="1200" dirty="0" err="1">
                <a:solidFill>
                  <a:schemeClr val="tx1"/>
                </a:solidFill>
                <a:effectLst/>
                <a:latin typeface="+mn-lt"/>
                <a:ea typeface="+mn-ea"/>
                <a:cs typeface="+mn-cs"/>
              </a:rPr>
              <a:t>more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equilibrated</a:t>
            </a:r>
            <a:r>
              <a:rPr lang="sv-SE" sz="1200" kern="1200" dirty="0">
                <a:solidFill>
                  <a:schemeClr val="tx1"/>
                </a:solidFill>
                <a:effectLst/>
                <a:latin typeface="+mn-lt"/>
                <a:ea typeface="+mn-ea"/>
                <a:cs typeface="+mn-cs"/>
              </a:rPr>
              <a:t> </a:t>
            </a:r>
            <a:endParaRPr lang="sv-SE" dirty="0">
              <a:effectLst/>
            </a:endParaRPr>
          </a:p>
          <a:p>
            <a:r>
              <a:rPr lang="sv-SE" sz="1200" kern="1200" dirty="0">
                <a:solidFill>
                  <a:schemeClr val="tx1"/>
                </a:solidFill>
                <a:effectLst/>
                <a:latin typeface="+mn-lt"/>
                <a:ea typeface="+mn-ea"/>
                <a:cs typeface="+mn-cs"/>
              </a:rPr>
              <a:t>-determination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structural</a:t>
            </a:r>
            <a:r>
              <a:rPr lang="sv-SE" sz="1200" kern="1200" dirty="0">
                <a:solidFill>
                  <a:schemeClr val="tx1"/>
                </a:solidFill>
                <a:effectLst/>
                <a:latin typeface="+mn-lt"/>
                <a:ea typeface="+mn-ea"/>
                <a:cs typeface="+mn-cs"/>
              </a:rPr>
              <a:t> parameters </a:t>
            </a:r>
            <a:r>
              <a:rPr lang="sv-SE" sz="1200" kern="1200" dirty="0" err="1">
                <a:solidFill>
                  <a:schemeClr val="tx1"/>
                </a:solidFill>
                <a:effectLst/>
                <a:latin typeface="+mn-lt"/>
                <a:ea typeface="+mn-ea"/>
                <a:cs typeface="+mn-cs"/>
              </a:rPr>
              <a:t>possible</a:t>
            </a:r>
            <a:r>
              <a:rPr lang="sv-SE" sz="1200" kern="1200" dirty="0">
                <a:solidFill>
                  <a:schemeClr val="tx1"/>
                </a:solidFill>
                <a:effectLst/>
                <a:latin typeface="+mn-lt"/>
                <a:ea typeface="+mn-ea"/>
                <a:cs typeface="+mn-cs"/>
              </a:rPr>
              <a:t> </a:t>
            </a:r>
            <a:endParaRPr lang="sv-SE" dirty="0">
              <a:effectLst/>
            </a:endParaRPr>
          </a:p>
          <a:p>
            <a:endParaRPr lang="en-US" dirty="0"/>
          </a:p>
        </p:txBody>
      </p:sp>
      <p:sp>
        <p:nvSpPr>
          <p:cNvPr id="4" name="Slide Number Placeholder 3"/>
          <p:cNvSpPr>
            <a:spLocks noGrp="1"/>
          </p:cNvSpPr>
          <p:nvPr>
            <p:ph type="sldNum" sz="quarter" idx="5"/>
          </p:nvPr>
        </p:nvSpPr>
        <p:spPr/>
        <p:txBody>
          <a:bodyPr/>
          <a:lstStyle/>
          <a:p>
            <a:fld id="{8E1C56F9-E436-424C-87DA-B2EFFCC4CA61}" type="slidenum">
              <a:rPr lang="en-US" smtClean="0"/>
              <a:t>12</a:t>
            </a:fld>
            <a:endParaRPr lang="en-US"/>
          </a:p>
        </p:txBody>
      </p:sp>
    </p:spTree>
    <p:extLst>
      <p:ext uri="{BB962C8B-B14F-4D97-AF65-F5344CB8AC3E}">
        <p14:creationId xmlns:p14="http://schemas.microsoft.com/office/powerpoint/2010/main" val="3177711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 destructive </a:t>
            </a:r>
          </a:p>
        </p:txBody>
      </p:sp>
      <p:sp>
        <p:nvSpPr>
          <p:cNvPr id="4" name="Slide Number Placeholder 3"/>
          <p:cNvSpPr>
            <a:spLocks noGrp="1"/>
          </p:cNvSpPr>
          <p:nvPr>
            <p:ph type="sldNum" sz="quarter" idx="5"/>
          </p:nvPr>
        </p:nvSpPr>
        <p:spPr/>
        <p:txBody>
          <a:bodyPr/>
          <a:lstStyle/>
          <a:p>
            <a:fld id="{8E1C56F9-E436-424C-87DA-B2EFFCC4CA61}" type="slidenum">
              <a:rPr lang="en-US" smtClean="0"/>
              <a:t>13</a:t>
            </a:fld>
            <a:endParaRPr lang="en-US"/>
          </a:p>
        </p:txBody>
      </p:sp>
    </p:spTree>
    <p:extLst>
      <p:ext uri="{BB962C8B-B14F-4D97-AF65-F5344CB8AC3E}">
        <p14:creationId xmlns:p14="http://schemas.microsoft.com/office/powerpoint/2010/main" val="484495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Indexing_powder_diffraction_data_TCH.pdf</a:t>
            </a:r>
            <a:endParaRPr lang="en-US" dirty="0"/>
          </a:p>
        </p:txBody>
      </p:sp>
      <p:sp>
        <p:nvSpPr>
          <p:cNvPr id="4" name="Slide Number Placeholder 3"/>
          <p:cNvSpPr>
            <a:spLocks noGrp="1"/>
          </p:cNvSpPr>
          <p:nvPr>
            <p:ph type="sldNum" sz="quarter" idx="5"/>
          </p:nvPr>
        </p:nvSpPr>
        <p:spPr/>
        <p:txBody>
          <a:bodyPr/>
          <a:lstStyle/>
          <a:p>
            <a:fld id="{8E1C56F9-E436-424C-87DA-B2EFFCC4CA61}" type="slidenum">
              <a:rPr lang="en-US" smtClean="0"/>
              <a:t>14</a:t>
            </a:fld>
            <a:endParaRPr lang="en-US"/>
          </a:p>
        </p:txBody>
      </p:sp>
    </p:spTree>
    <p:extLst>
      <p:ext uri="{BB962C8B-B14F-4D97-AF65-F5344CB8AC3E}">
        <p14:creationId xmlns:p14="http://schemas.microsoft.com/office/powerpoint/2010/main" val="67072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slideplayer.com</a:t>
            </a:r>
            <a:r>
              <a:rPr lang="en-US" dirty="0"/>
              <a:t>/slide/12965639/</a:t>
            </a:r>
          </a:p>
        </p:txBody>
      </p:sp>
      <p:sp>
        <p:nvSpPr>
          <p:cNvPr id="4" name="Slide Number Placeholder 3"/>
          <p:cNvSpPr>
            <a:spLocks noGrp="1"/>
          </p:cNvSpPr>
          <p:nvPr>
            <p:ph type="sldNum" sz="quarter" idx="5"/>
          </p:nvPr>
        </p:nvSpPr>
        <p:spPr/>
        <p:txBody>
          <a:bodyPr/>
          <a:lstStyle/>
          <a:p>
            <a:fld id="{8E1C56F9-E436-424C-87DA-B2EFFCC4CA61}" type="slidenum">
              <a:rPr lang="en-US" smtClean="0"/>
              <a:t>17</a:t>
            </a:fld>
            <a:endParaRPr lang="en-US"/>
          </a:p>
        </p:txBody>
      </p:sp>
    </p:spTree>
    <p:extLst>
      <p:ext uri="{BB962C8B-B14F-4D97-AF65-F5344CB8AC3E}">
        <p14:creationId xmlns:p14="http://schemas.microsoft.com/office/powerpoint/2010/main" val="454699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slideplayer.com</a:t>
            </a:r>
            <a:r>
              <a:rPr lang="en-US" dirty="0"/>
              <a:t>/slide/2401938/</a:t>
            </a:r>
          </a:p>
        </p:txBody>
      </p:sp>
      <p:sp>
        <p:nvSpPr>
          <p:cNvPr id="4" name="Slide Number Placeholder 3"/>
          <p:cNvSpPr>
            <a:spLocks noGrp="1"/>
          </p:cNvSpPr>
          <p:nvPr>
            <p:ph type="sldNum" sz="quarter" idx="5"/>
          </p:nvPr>
        </p:nvSpPr>
        <p:spPr/>
        <p:txBody>
          <a:bodyPr/>
          <a:lstStyle/>
          <a:p>
            <a:fld id="{8E1C56F9-E436-424C-87DA-B2EFFCC4CA61}" type="slidenum">
              <a:rPr lang="en-US" smtClean="0"/>
              <a:t>21</a:t>
            </a:fld>
            <a:endParaRPr lang="en-US"/>
          </a:p>
        </p:txBody>
      </p:sp>
    </p:spTree>
    <p:extLst>
      <p:ext uri="{BB962C8B-B14F-4D97-AF65-F5344CB8AC3E}">
        <p14:creationId xmlns:p14="http://schemas.microsoft.com/office/powerpoint/2010/main" val="2099330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C56F9-E436-424C-87DA-B2EFFCC4CA61}" type="slidenum">
              <a:rPr lang="en-US" smtClean="0"/>
              <a:t>25</a:t>
            </a:fld>
            <a:endParaRPr lang="en-US"/>
          </a:p>
        </p:txBody>
      </p:sp>
    </p:spTree>
    <p:extLst>
      <p:ext uri="{BB962C8B-B14F-4D97-AF65-F5344CB8AC3E}">
        <p14:creationId xmlns:p14="http://schemas.microsoft.com/office/powerpoint/2010/main" val="3163655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C56F9-E436-424C-87DA-B2EFFCC4CA61}" type="slidenum">
              <a:rPr lang="en-US" smtClean="0"/>
              <a:t>27</a:t>
            </a:fld>
            <a:endParaRPr lang="en-US"/>
          </a:p>
        </p:txBody>
      </p:sp>
    </p:spTree>
    <p:extLst>
      <p:ext uri="{BB962C8B-B14F-4D97-AF65-F5344CB8AC3E}">
        <p14:creationId xmlns:p14="http://schemas.microsoft.com/office/powerpoint/2010/main" val="943137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basically no geometrical restriction due to the moving detector, principally you can measure up to infinity Q range by turning </a:t>
            </a:r>
            <a:r>
              <a:rPr lang="en-US" dirty="0" err="1"/>
              <a:t>initiial</a:t>
            </a:r>
            <a:r>
              <a:rPr lang="en-US" dirty="0"/>
              <a:t> velocity by </a:t>
            </a:r>
            <a:r>
              <a:rPr lang="en-US" dirty="0" err="1"/>
              <a:t>modulater</a:t>
            </a:r>
            <a:r>
              <a:rPr lang="en-US" dirty="0"/>
              <a:t> and covering the whole range by detector. </a:t>
            </a:r>
          </a:p>
          <a:p>
            <a:r>
              <a:rPr lang="en-US" dirty="0"/>
              <a:t>This is the biggest advantage, </a:t>
            </a:r>
          </a:p>
        </p:txBody>
      </p:sp>
      <p:sp>
        <p:nvSpPr>
          <p:cNvPr id="4" name="Slide Number Placeholder 3"/>
          <p:cNvSpPr>
            <a:spLocks noGrp="1"/>
          </p:cNvSpPr>
          <p:nvPr>
            <p:ph type="sldNum" sz="quarter" idx="5"/>
          </p:nvPr>
        </p:nvSpPr>
        <p:spPr/>
        <p:txBody>
          <a:bodyPr/>
          <a:lstStyle/>
          <a:p>
            <a:fld id="{8E1C56F9-E436-424C-87DA-B2EFFCC4CA61}" type="slidenum">
              <a:rPr lang="en-US" smtClean="0"/>
              <a:t>28</a:t>
            </a:fld>
            <a:endParaRPr lang="en-US"/>
          </a:p>
        </p:txBody>
      </p:sp>
    </p:spTree>
    <p:extLst>
      <p:ext uri="{BB962C8B-B14F-4D97-AF65-F5344CB8AC3E}">
        <p14:creationId xmlns:p14="http://schemas.microsoft.com/office/powerpoint/2010/main" val="1920528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Constructure</a:t>
            </a:r>
            <a:r>
              <a:rPr lang="en-US" dirty="0"/>
              <a:t> </a:t>
            </a:r>
          </a:p>
        </p:txBody>
      </p:sp>
      <p:sp>
        <p:nvSpPr>
          <p:cNvPr id="4" name="Slide Number Placeholder 3"/>
          <p:cNvSpPr>
            <a:spLocks noGrp="1"/>
          </p:cNvSpPr>
          <p:nvPr>
            <p:ph type="sldNum" sz="quarter" idx="5"/>
          </p:nvPr>
        </p:nvSpPr>
        <p:spPr/>
        <p:txBody>
          <a:bodyPr/>
          <a:lstStyle/>
          <a:p>
            <a:fld id="{4A736E0A-1D9B-CD40-B996-0DAA2377D6E6}" type="slidenum">
              <a:rPr lang="en-GB" smtClean="0"/>
              <a:t>33</a:t>
            </a:fld>
            <a:endParaRPr lang="en-GB"/>
          </a:p>
        </p:txBody>
      </p:sp>
    </p:spTree>
    <p:extLst>
      <p:ext uri="{BB962C8B-B14F-4D97-AF65-F5344CB8AC3E}">
        <p14:creationId xmlns:p14="http://schemas.microsoft.com/office/powerpoint/2010/main" val="1254669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you all </a:t>
            </a:r>
            <a:r>
              <a:rPr lang="en-US" dirty="0" err="1"/>
              <a:t>downroad</a:t>
            </a:r>
            <a:r>
              <a:rPr lang="en-US" dirty="0"/>
              <a:t> </a:t>
            </a:r>
            <a:r>
              <a:rPr lang="en-US" dirty="0" err="1"/>
              <a:t>Fullprof</a:t>
            </a:r>
            <a:r>
              <a:rPr lang="en-US" dirty="0"/>
              <a:t>.  </a:t>
            </a:r>
          </a:p>
        </p:txBody>
      </p:sp>
      <p:sp>
        <p:nvSpPr>
          <p:cNvPr id="4" name="Slide Number Placeholder 3"/>
          <p:cNvSpPr>
            <a:spLocks noGrp="1"/>
          </p:cNvSpPr>
          <p:nvPr>
            <p:ph type="sldNum" sz="quarter" idx="5"/>
          </p:nvPr>
        </p:nvSpPr>
        <p:spPr/>
        <p:txBody>
          <a:bodyPr/>
          <a:lstStyle/>
          <a:p>
            <a:fld id="{8E1C56F9-E436-424C-87DA-B2EFFCC4CA61}" type="slidenum">
              <a:rPr lang="en-US" smtClean="0"/>
              <a:t>2</a:t>
            </a:fld>
            <a:endParaRPr lang="en-US"/>
          </a:p>
        </p:txBody>
      </p:sp>
    </p:spTree>
    <p:extLst>
      <p:ext uri="{BB962C8B-B14F-4D97-AF65-F5344CB8AC3E}">
        <p14:creationId xmlns:p14="http://schemas.microsoft.com/office/powerpoint/2010/main" val="2613616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Constructure</a:t>
            </a:r>
            <a:r>
              <a:rPr lang="en-US" dirty="0"/>
              <a:t> </a:t>
            </a:r>
          </a:p>
        </p:txBody>
      </p:sp>
      <p:sp>
        <p:nvSpPr>
          <p:cNvPr id="4" name="Slide Number Placeholder 3"/>
          <p:cNvSpPr>
            <a:spLocks noGrp="1"/>
          </p:cNvSpPr>
          <p:nvPr>
            <p:ph type="sldNum" sz="quarter" idx="5"/>
          </p:nvPr>
        </p:nvSpPr>
        <p:spPr/>
        <p:txBody>
          <a:bodyPr/>
          <a:lstStyle/>
          <a:p>
            <a:fld id="{4A736E0A-1D9B-CD40-B996-0DAA2377D6E6}" type="slidenum">
              <a:rPr lang="en-GB" smtClean="0"/>
              <a:t>34</a:t>
            </a:fld>
            <a:endParaRPr lang="en-GB"/>
          </a:p>
        </p:txBody>
      </p:sp>
    </p:spTree>
    <p:extLst>
      <p:ext uri="{BB962C8B-B14F-4D97-AF65-F5344CB8AC3E}">
        <p14:creationId xmlns:p14="http://schemas.microsoft.com/office/powerpoint/2010/main" val="793031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736E0A-1D9B-CD40-B996-0DAA2377D6E6}" type="slidenum">
              <a:rPr lang="en-GB" smtClean="0"/>
              <a:t>35</a:t>
            </a:fld>
            <a:endParaRPr lang="en-GB"/>
          </a:p>
        </p:txBody>
      </p:sp>
    </p:spTree>
    <p:extLst>
      <p:ext uri="{BB962C8B-B14F-4D97-AF65-F5344CB8AC3E}">
        <p14:creationId xmlns:p14="http://schemas.microsoft.com/office/powerpoint/2010/main" val="3313188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radiation is reflected from , or transmitted through a fixed crystal.  The diffracted beams form arrays of spots, that lie on curves on the film. </a:t>
            </a:r>
          </a:p>
        </p:txBody>
      </p:sp>
      <p:sp>
        <p:nvSpPr>
          <p:cNvPr id="4" name="Slide Number Placeholder 3"/>
          <p:cNvSpPr>
            <a:spLocks noGrp="1"/>
          </p:cNvSpPr>
          <p:nvPr>
            <p:ph type="sldNum" sz="quarter" idx="5"/>
          </p:nvPr>
        </p:nvSpPr>
        <p:spPr/>
        <p:txBody>
          <a:bodyPr/>
          <a:lstStyle/>
          <a:p>
            <a:fld id="{7194EE10-B059-4D42-9E23-8E177919A3AF}" type="slidenum">
              <a:rPr lang="en-US" smtClean="0"/>
              <a:t>38</a:t>
            </a:fld>
            <a:endParaRPr lang="en-US"/>
          </a:p>
        </p:txBody>
      </p:sp>
    </p:spTree>
    <p:extLst>
      <p:ext uri="{BB962C8B-B14F-4D97-AF65-F5344CB8AC3E}">
        <p14:creationId xmlns:p14="http://schemas.microsoft.com/office/powerpoint/2010/main" val="2828183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0" i="0" u="none" strike="noStrike" kern="1200" dirty="0">
                <a:solidFill>
                  <a:schemeClr val="tx1"/>
                </a:solidFill>
                <a:effectLst/>
                <a:latin typeface="+mn-lt"/>
                <a:ea typeface="+mn-ea"/>
                <a:cs typeface="+mn-cs"/>
              </a:rPr>
              <a:t>The </a:t>
            </a:r>
            <a:r>
              <a:rPr lang="sv-SE" sz="1200" b="0" i="0" u="none" strike="noStrike" kern="1200" dirty="0" err="1">
                <a:solidFill>
                  <a:schemeClr val="tx1"/>
                </a:solidFill>
                <a:effectLst/>
                <a:latin typeface="+mn-lt"/>
                <a:ea typeface="+mn-ea"/>
                <a:cs typeface="+mn-cs"/>
              </a:rPr>
              <a:t>polychromatic</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beam</a:t>
            </a:r>
            <a:r>
              <a:rPr lang="sv-SE" sz="1200" b="0" i="0" u="none" strike="noStrike" kern="1200" dirty="0">
                <a:solidFill>
                  <a:schemeClr val="tx1"/>
                </a:solidFill>
                <a:effectLst/>
                <a:latin typeface="+mn-lt"/>
                <a:ea typeface="+mn-ea"/>
                <a:cs typeface="+mn-cs"/>
              </a:rPr>
              <a:t> from the </a:t>
            </a:r>
            <a:r>
              <a:rPr lang="sv-SE" sz="1200" b="0" i="0" u="none" strike="noStrike" kern="1200" dirty="0" err="1">
                <a:solidFill>
                  <a:schemeClr val="tx1"/>
                </a:solidFill>
                <a:effectLst/>
                <a:latin typeface="+mn-lt"/>
                <a:ea typeface="+mn-ea"/>
                <a:cs typeface="+mn-cs"/>
              </a:rPr>
              <a:t>thermal</a:t>
            </a:r>
            <a:r>
              <a:rPr lang="sv-SE" sz="1200" b="0" i="0" u="none" strike="noStrike" kern="1200" dirty="0">
                <a:solidFill>
                  <a:schemeClr val="tx1"/>
                </a:solidFill>
                <a:effectLst/>
                <a:latin typeface="+mn-lt"/>
                <a:ea typeface="+mn-ea"/>
                <a:cs typeface="+mn-cs"/>
              </a:rPr>
              <a:t> guide H22 is </a:t>
            </a:r>
            <a:r>
              <a:rPr lang="sv-SE" sz="1200" b="0" i="0" u="none" strike="noStrike" kern="1200" dirty="0" err="1">
                <a:solidFill>
                  <a:schemeClr val="tx1"/>
                </a:solidFill>
                <a:effectLst/>
                <a:latin typeface="+mn-lt"/>
                <a:ea typeface="+mn-ea"/>
                <a:cs typeface="+mn-cs"/>
              </a:rPr>
              <a:t>diffracted</a:t>
            </a:r>
            <a:r>
              <a:rPr lang="sv-SE" sz="1200" b="0" i="0" u="none" strike="noStrike" kern="1200" dirty="0">
                <a:solidFill>
                  <a:schemeClr val="tx1"/>
                </a:solidFill>
                <a:effectLst/>
                <a:latin typeface="+mn-lt"/>
                <a:ea typeface="+mn-ea"/>
                <a:cs typeface="+mn-cs"/>
              </a:rPr>
              <a:t> by the </a:t>
            </a:r>
            <a:r>
              <a:rPr lang="sv-SE" sz="1200" b="0" i="0" u="none" strike="noStrike" kern="1200" dirty="0" err="1">
                <a:solidFill>
                  <a:schemeClr val="tx1"/>
                </a:solidFill>
                <a:effectLst/>
                <a:latin typeface="+mn-lt"/>
                <a:ea typeface="+mn-ea"/>
                <a:cs typeface="+mn-cs"/>
              </a:rPr>
              <a:t>monochromators</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with</a:t>
            </a:r>
            <a:r>
              <a:rPr lang="sv-SE" sz="1200" b="0" i="0" u="none" strike="noStrike" kern="1200" dirty="0">
                <a:solidFill>
                  <a:schemeClr val="tx1"/>
                </a:solidFill>
                <a:effectLst/>
                <a:latin typeface="+mn-lt"/>
                <a:ea typeface="+mn-ea"/>
                <a:cs typeface="+mn-cs"/>
              </a:rPr>
              <a:t> a </a:t>
            </a:r>
            <a:r>
              <a:rPr lang="sv-SE" sz="1200" b="0" i="0" u="none" strike="noStrike" kern="1200" dirty="0" err="1">
                <a:solidFill>
                  <a:schemeClr val="tx1"/>
                </a:solidFill>
                <a:effectLst/>
                <a:latin typeface="+mn-lt"/>
                <a:ea typeface="+mn-ea"/>
                <a:cs typeface="+mn-cs"/>
              </a:rPr>
              <a:t>take</a:t>
            </a:r>
            <a:r>
              <a:rPr lang="sv-SE" sz="1200" b="0" i="0" u="none" strike="noStrike" kern="1200" dirty="0">
                <a:solidFill>
                  <a:schemeClr val="tx1"/>
                </a:solidFill>
                <a:effectLst/>
                <a:latin typeface="+mn-lt"/>
                <a:ea typeface="+mn-ea"/>
                <a:cs typeface="+mn-cs"/>
              </a:rPr>
              <a:t>-off </a:t>
            </a:r>
            <a:r>
              <a:rPr lang="sv-SE" sz="1200" b="0" i="0" u="none" strike="noStrike" kern="1200" dirty="0" err="1">
                <a:solidFill>
                  <a:schemeClr val="tx1"/>
                </a:solidFill>
                <a:effectLst/>
                <a:latin typeface="+mn-lt"/>
                <a:ea typeface="+mn-ea"/>
                <a:cs typeface="+mn-cs"/>
              </a:rPr>
              <a:t>angle</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of</a:t>
            </a:r>
            <a:r>
              <a:rPr lang="sv-SE" sz="1200" b="0" i="0" u="none" strike="noStrike" kern="1200" dirty="0">
                <a:solidFill>
                  <a:schemeClr val="tx1"/>
                </a:solidFill>
                <a:effectLst/>
                <a:latin typeface="+mn-lt"/>
                <a:ea typeface="+mn-ea"/>
                <a:cs typeface="+mn-cs"/>
              </a:rPr>
              <a:t> 44.22º </a:t>
            </a:r>
            <a:r>
              <a:rPr lang="sv-SE" sz="1200" b="0" i="0" u="none" strike="noStrike" kern="1200" dirty="0" err="1">
                <a:solidFill>
                  <a:schemeClr val="tx1"/>
                </a:solidFill>
                <a:effectLst/>
                <a:latin typeface="+mn-lt"/>
                <a:ea typeface="+mn-ea"/>
                <a:cs typeface="+mn-cs"/>
              </a:rPr>
              <a:t>towards</a:t>
            </a:r>
            <a:r>
              <a:rPr lang="sv-SE" sz="1200" b="0" i="0" u="none" strike="noStrike" kern="1200" dirty="0">
                <a:solidFill>
                  <a:schemeClr val="tx1"/>
                </a:solidFill>
                <a:effectLst/>
                <a:latin typeface="+mn-lt"/>
                <a:ea typeface="+mn-ea"/>
                <a:cs typeface="+mn-cs"/>
              </a:rPr>
              <a:t> the </a:t>
            </a:r>
            <a:r>
              <a:rPr lang="sv-SE" sz="1200" b="0" i="0" u="none" strike="noStrike" kern="1200" dirty="0" err="1">
                <a:solidFill>
                  <a:schemeClr val="tx1"/>
                </a:solidFill>
                <a:effectLst/>
                <a:latin typeface="+mn-lt"/>
                <a:ea typeface="+mn-ea"/>
                <a:cs typeface="+mn-cs"/>
              </a:rPr>
              <a:t>sample</a:t>
            </a:r>
            <a:r>
              <a:rPr lang="sv-SE" sz="1200" b="0" i="0" u="none" strike="noStrike" kern="1200" dirty="0">
                <a:solidFill>
                  <a:schemeClr val="tx1"/>
                </a:solidFill>
                <a:effectLst/>
                <a:latin typeface="+mn-lt"/>
                <a:ea typeface="+mn-ea"/>
                <a:cs typeface="+mn-cs"/>
              </a:rPr>
              <a:t> positions </a:t>
            </a:r>
            <a:r>
              <a:rPr lang="sv-SE" sz="1200" b="0" i="0" u="none" strike="noStrike" kern="1200" dirty="0" err="1">
                <a:solidFill>
                  <a:schemeClr val="tx1"/>
                </a:solidFill>
                <a:effectLst/>
                <a:latin typeface="+mn-lt"/>
                <a:ea typeface="+mn-ea"/>
                <a:cs typeface="+mn-cs"/>
              </a:rPr>
              <a:t>which</a:t>
            </a:r>
            <a:r>
              <a:rPr lang="sv-SE" sz="1200" b="0" i="0" u="none" strike="noStrike" kern="1200" dirty="0">
                <a:solidFill>
                  <a:schemeClr val="tx1"/>
                </a:solidFill>
                <a:effectLst/>
                <a:latin typeface="+mn-lt"/>
                <a:ea typeface="+mn-ea"/>
                <a:cs typeface="+mn-cs"/>
              </a:rPr>
              <a:t> is 3000mm </a:t>
            </a:r>
            <a:r>
              <a:rPr lang="sv-SE" sz="1200" b="0" i="0" u="none" strike="noStrike" kern="1200" dirty="0" err="1">
                <a:solidFill>
                  <a:schemeClr val="tx1"/>
                </a:solidFill>
                <a:effectLst/>
                <a:latin typeface="+mn-lt"/>
                <a:ea typeface="+mn-ea"/>
                <a:cs typeface="+mn-cs"/>
              </a:rPr>
              <a:t>downbeam</a:t>
            </a:r>
            <a:r>
              <a:rPr lang="sv-SE" sz="1200" b="0" i="0" u="none" strike="noStrike" kern="1200" dirty="0">
                <a:solidFill>
                  <a:schemeClr val="tx1"/>
                </a:solidFill>
                <a:effectLst/>
                <a:latin typeface="+mn-lt"/>
                <a:ea typeface="+mn-ea"/>
                <a:cs typeface="+mn-cs"/>
              </a:rPr>
              <a:t>.</a:t>
            </a:r>
          </a:p>
          <a:p>
            <a:r>
              <a:rPr lang="sv-SE" sz="1200" b="0" i="0" u="none" strike="noStrike" kern="1200" dirty="0">
                <a:solidFill>
                  <a:schemeClr val="tx1"/>
                </a:solidFill>
                <a:effectLst/>
                <a:latin typeface="+mn-lt"/>
                <a:ea typeface="+mn-ea"/>
                <a:cs typeface="+mn-cs"/>
              </a:rPr>
              <a:t>The </a:t>
            </a:r>
            <a:r>
              <a:rPr lang="sv-SE" sz="1200" b="0" i="0" u="none" strike="noStrike" kern="1200" dirty="0" err="1">
                <a:solidFill>
                  <a:schemeClr val="tx1"/>
                </a:solidFill>
                <a:effectLst/>
                <a:latin typeface="+mn-lt"/>
                <a:ea typeface="+mn-ea"/>
                <a:cs typeface="+mn-cs"/>
              </a:rPr>
              <a:t>sample</a:t>
            </a:r>
            <a:r>
              <a:rPr lang="sv-SE" sz="1200" b="0" i="0" u="none" strike="noStrike" kern="1200" dirty="0">
                <a:solidFill>
                  <a:schemeClr val="tx1"/>
                </a:solidFill>
                <a:effectLst/>
                <a:latin typeface="+mn-lt"/>
                <a:ea typeface="+mn-ea"/>
                <a:cs typeface="+mn-cs"/>
              </a:rPr>
              <a:t>, a </a:t>
            </a:r>
            <a:r>
              <a:rPr lang="sv-SE" sz="1200" b="0" i="0" u="none" strike="noStrike" kern="1200" dirty="0" err="1">
                <a:solidFill>
                  <a:schemeClr val="tx1"/>
                </a:solidFill>
                <a:effectLst/>
                <a:latin typeface="+mn-lt"/>
                <a:ea typeface="+mn-ea"/>
                <a:cs typeface="+mn-cs"/>
              </a:rPr>
              <a:t>polycrystalline</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powder</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loaded</a:t>
            </a:r>
            <a:r>
              <a:rPr lang="sv-SE" sz="1200" b="0" i="0" u="none" strike="noStrike" kern="1200" dirty="0">
                <a:solidFill>
                  <a:schemeClr val="tx1"/>
                </a:solidFill>
                <a:effectLst/>
                <a:latin typeface="+mn-lt"/>
                <a:ea typeface="+mn-ea"/>
                <a:cs typeface="+mn-cs"/>
              </a:rPr>
              <a:t> inside a cylinder vanadium </a:t>
            </a:r>
            <a:r>
              <a:rPr lang="sv-SE" sz="1200" b="0" i="0" u="none" strike="noStrike" kern="1200" dirty="0" err="1">
                <a:solidFill>
                  <a:schemeClr val="tx1"/>
                </a:solidFill>
                <a:effectLst/>
                <a:latin typeface="+mn-lt"/>
                <a:ea typeface="+mn-ea"/>
                <a:cs typeface="+mn-cs"/>
              </a:rPr>
              <a:t>can</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diffracts</a:t>
            </a:r>
            <a:r>
              <a:rPr lang="sv-SE" sz="1200" b="0" i="0" u="none" strike="noStrike" kern="1200" dirty="0">
                <a:solidFill>
                  <a:schemeClr val="tx1"/>
                </a:solidFill>
                <a:effectLst/>
                <a:latin typeface="+mn-lt"/>
                <a:ea typeface="+mn-ea"/>
                <a:cs typeface="+mn-cs"/>
              </a:rPr>
              <a:t> the </a:t>
            </a:r>
            <a:r>
              <a:rPr lang="sv-SE" sz="1200" b="0" i="0" u="none" strike="noStrike" kern="1200" dirty="0" err="1">
                <a:solidFill>
                  <a:schemeClr val="tx1"/>
                </a:solidFill>
                <a:effectLst/>
                <a:latin typeface="+mn-lt"/>
                <a:ea typeface="+mn-ea"/>
                <a:cs typeface="+mn-cs"/>
              </a:rPr>
              <a:t>monochromatic</a:t>
            </a:r>
            <a:r>
              <a:rPr lang="sv-SE" sz="1200" b="0" i="0" u="none" strike="noStrike" kern="1200" dirty="0">
                <a:solidFill>
                  <a:schemeClr val="tx1"/>
                </a:solidFill>
                <a:effectLst/>
                <a:latin typeface="+mn-lt"/>
                <a:ea typeface="+mn-ea"/>
                <a:cs typeface="+mn-cs"/>
              </a:rPr>
              <a:t> incident </a:t>
            </a:r>
            <a:r>
              <a:rPr lang="sv-SE" sz="1200" b="0" i="0" u="none" strike="noStrike" kern="1200" dirty="0" err="1">
                <a:solidFill>
                  <a:schemeClr val="tx1"/>
                </a:solidFill>
                <a:effectLst/>
                <a:latin typeface="+mn-lt"/>
                <a:ea typeface="+mn-ea"/>
                <a:cs typeface="+mn-cs"/>
              </a:rPr>
              <a:t>beam</a:t>
            </a:r>
            <a:r>
              <a:rPr lang="sv-SE" sz="1200" b="0" i="0" u="none" strike="noStrike" kern="1200" dirty="0">
                <a:solidFill>
                  <a:schemeClr val="tx1"/>
                </a:solidFill>
                <a:effectLst/>
                <a:latin typeface="+mn-lt"/>
                <a:ea typeface="+mn-ea"/>
                <a:cs typeface="+mn-cs"/>
              </a:rPr>
              <a:t>.</a:t>
            </a:r>
          </a:p>
          <a:p>
            <a:r>
              <a:rPr lang="sv-SE" sz="1200" b="0" i="0" u="none" strike="noStrike" kern="1200" dirty="0">
                <a:solidFill>
                  <a:schemeClr val="tx1"/>
                </a:solidFill>
                <a:effectLst/>
                <a:latin typeface="+mn-lt"/>
                <a:ea typeface="+mn-ea"/>
                <a:cs typeface="+mn-cs"/>
              </a:rPr>
              <a:t>The </a:t>
            </a:r>
            <a:r>
              <a:rPr lang="sv-SE" sz="1200" b="0" i="0" u="none" strike="noStrike" kern="1200" dirty="0" err="1">
                <a:solidFill>
                  <a:schemeClr val="tx1"/>
                </a:solidFill>
                <a:effectLst/>
                <a:latin typeface="+mn-lt"/>
                <a:ea typeface="+mn-ea"/>
                <a:cs typeface="+mn-cs"/>
              </a:rPr>
              <a:t>Bragg</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reflections</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are</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mesured</a:t>
            </a:r>
            <a:r>
              <a:rPr lang="sv-SE" sz="1200" b="0" i="0" u="none" strike="noStrike" kern="1200" dirty="0">
                <a:solidFill>
                  <a:schemeClr val="tx1"/>
                </a:solidFill>
                <a:effectLst/>
                <a:latin typeface="+mn-lt"/>
                <a:ea typeface="+mn-ea"/>
                <a:cs typeface="+mn-cs"/>
              </a:rPr>
              <a:t> by a multi-</a:t>
            </a:r>
            <a:r>
              <a:rPr lang="sv-SE" sz="1200" b="0" i="0" u="none" strike="noStrike" kern="1200" dirty="0" err="1">
                <a:solidFill>
                  <a:schemeClr val="tx1"/>
                </a:solidFill>
                <a:effectLst/>
                <a:latin typeface="+mn-lt"/>
                <a:ea typeface="+mn-ea"/>
                <a:cs typeface="+mn-cs"/>
              </a:rPr>
              <a:t>detector</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with</a:t>
            </a:r>
            <a:r>
              <a:rPr lang="sv-SE" sz="1200" b="0" i="0" u="none" strike="noStrike" kern="1200" dirty="0">
                <a:solidFill>
                  <a:schemeClr val="tx1"/>
                </a:solidFill>
                <a:effectLst/>
                <a:latin typeface="+mn-lt"/>
                <a:ea typeface="+mn-ea"/>
                <a:cs typeface="+mn-cs"/>
              </a:rPr>
              <a:t> 1280 cells </a:t>
            </a:r>
            <a:r>
              <a:rPr lang="sv-SE" sz="1200" b="0" i="0" u="none" strike="noStrike" kern="1200" dirty="0" err="1">
                <a:solidFill>
                  <a:schemeClr val="tx1"/>
                </a:solidFill>
                <a:effectLst/>
                <a:latin typeface="+mn-lt"/>
                <a:ea typeface="+mn-ea"/>
                <a:cs typeface="+mn-cs"/>
              </a:rPr>
              <a:t>with</a:t>
            </a:r>
            <a:r>
              <a:rPr lang="sv-SE" sz="1200" b="0" i="0" u="none" strike="noStrike" kern="1200" dirty="0">
                <a:solidFill>
                  <a:schemeClr val="tx1"/>
                </a:solidFill>
                <a:effectLst/>
                <a:latin typeface="+mn-lt"/>
                <a:ea typeface="+mn-ea"/>
                <a:cs typeface="+mn-cs"/>
              </a:rPr>
              <a:t> a separation </a:t>
            </a:r>
            <a:r>
              <a:rPr lang="sv-SE" sz="1200" b="0" i="0" u="none" strike="noStrike" kern="1200" dirty="0" err="1">
                <a:solidFill>
                  <a:schemeClr val="tx1"/>
                </a:solidFill>
                <a:effectLst/>
                <a:latin typeface="+mn-lt"/>
                <a:ea typeface="+mn-ea"/>
                <a:cs typeface="+mn-cs"/>
              </a:rPr>
              <a:t>of</a:t>
            </a:r>
            <a:r>
              <a:rPr lang="sv-SE" sz="1200" b="0" i="0" u="none" strike="noStrike" kern="1200" dirty="0">
                <a:solidFill>
                  <a:schemeClr val="tx1"/>
                </a:solidFill>
                <a:effectLst/>
                <a:latin typeface="+mn-lt"/>
                <a:ea typeface="+mn-ea"/>
                <a:cs typeface="+mn-cs"/>
              </a:rPr>
              <a:t> 0.1º, </a:t>
            </a:r>
            <a:r>
              <a:rPr lang="sv-SE" sz="1200" b="0" i="0" u="none" strike="noStrike" kern="1200" dirty="0" err="1">
                <a:solidFill>
                  <a:schemeClr val="tx1"/>
                </a:solidFill>
                <a:effectLst/>
                <a:latin typeface="+mn-lt"/>
                <a:ea typeface="+mn-ea"/>
                <a:cs typeface="+mn-cs"/>
              </a:rPr>
              <a:t>covering</a:t>
            </a:r>
            <a:r>
              <a:rPr lang="sv-SE" sz="1200" b="0" i="0" u="none" strike="noStrike" kern="1200" dirty="0">
                <a:solidFill>
                  <a:schemeClr val="tx1"/>
                </a:solidFill>
                <a:effectLst/>
                <a:latin typeface="+mn-lt"/>
                <a:ea typeface="+mn-ea"/>
                <a:cs typeface="+mn-cs"/>
              </a:rPr>
              <a:t> the </a:t>
            </a:r>
            <a:r>
              <a:rPr lang="sv-SE" sz="1200" b="0" i="0" u="none" strike="noStrike" kern="1200" dirty="0" err="1">
                <a:solidFill>
                  <a:schemeClr val="tx1"/>
                </a:solidFill>
                <a:effectLst/>
                <a:latin typeface="+mn-lt"/>
                <a:ea typeface="+mn-ea"/>
                <a:cs typeface="+mn-cs"/>
              </a:rPr>
              <a:t>angular</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range</a:t>
            </a:r>
            <a:r>
              <a:rPr lang="sv-SE" sz="1200" b="0" i="0" u="none" strike="noStrike" kern="1200" dirty="0">
                <a:solidFill>
                  <a:schemeClr val="tx1"/>
                </a:solidFill>
                <a:effectLst/>
                <a:latin typeface="+mn-lt"/>
                <a:ea typeface="+mn-ea"/>
                <a:cs typeface="+mn-cs"/>
              </a:rPr>
              <a:t> 0.8 to 128.8º. A </a:t>
            </a:r>
            <a:r>
              <a:rPr lang="sv-SE" sz="1200" b="0" i="0" u="none" strike="noStrike" kern="1200" dirty="0" err="1">
                <a:solidFill>
                  <a:schemeClr val="tx1"/>
                </a:solidFill>
                <a:effectLst/>
                <a:latin typeface="+mn-lt"/>
                <a:ea typeface="+mn-ea"/>
                <a:cs typeface="+mn-cs"/>
              </a:rPr>
              <a:t>whole</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diffraction</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pattern</a:t>
            </a:r>
            <a:r>
              <a:rPr lang="sv-SE" sz="1200" b="0" i="0" u="none" strike="noStrike" kern="1200" dirty="0">
                <a:solidFill>
                  <a:schemeClr val="tx1"/>
                </a:solidFill>
                <a:effectLst/>
                <a:latin typeface="+mn-lt"/>
                <a:ea typeface="+mn-ea"/>
                <a:cs typeface="+mn-cs"/>
              </a:rPr>
              <a:t> is </a:t>
            </a:r>
            <a:r>
              <a:rPr lang="sv-SE" sz="1200" b="0" i="0" u="none" strike="noStrike" kern="1200" dirty="0" err="1">
                <a:solidFill>
                  <a:schemeClr val="tx1"/>
                </a:solidFill>
                <a:effectLst/>
                <a:latin typeface="+mn-lt"/>
                <a:ea typeface="+mn-ea"/>
                <a:cs typeface="+mn-cs"/>
              </a:rPr>
              <a:t>thus</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collected</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while</a:t>
            </a:r>
            <a:r>
              <a:rPr lang="sv-SE" sz="1200" b="0" i="0" u="none" strike="noStrike" kern="1200" dirty="0">
                <a:solidFill>
                  <a:schemeClr val="tx1"/>
                </a:solidFill>
                <a:effectLst/>
                <a:latin typeface="+mn-lt"/>
                <a:ea typeface="+mn-ea"/>
                <a:cs typeface="+mn-cs"/>
              </a:rPr>
              <a:t> the </a:t>
            </a:r>
            <a:r>
              <a:rPr lang="sv-SE" sz="1200" b="0" i="0" u="none" strike="noStrike" kern="1200" dirty="0" err="1">
                <a:solidFill>
                  <a:schemeClr val="tx1"/>
                </a:solidFill>
                <a:effectLst/>
                <a:latin typeface="+mn-lt"/>
                <a:ea typeface="+mn-ea"/>
                <a:cs typeface="+mn-cs"/>
              </a:rPr>
              <a:t>detector</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remains</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steady</a:t>
            </a:r>
            <a:r>
              <a:rPr lang="sv-SE" sz="1200" b="0" i="0" u="none" strike="noStrike" kern="1200" dirty="0">
                <a:solidFill>
                  <a:schemeClr val="tx1"/>
                </a:solidFill>
                <a:effectLst/>
                <a:latin typeface="+mn-lt"/>
                <a:ea typeface="+mn-ea"/>
                <a:cs typeface="+mn-cs"/>
              </a:rPr>
              <a:t>.</a:t>
            </a:r>
          </a:p>
          <a:p>
            <a:r>
              <a:rPr lang="sv-SE" sz="1200" b="0" i="0" u="none" strike="noStrike" kern="1200" dirty="0">
                <a:solidFill>
                  <a:schemeClr val="tx1"/>
                </a:solidFill>
                <a:effectLst/>
                <a:latin typeface="+mn-lt"/>
                <a:ea typeface="+mn-ea"/>
                <a:cs typeface="+mn-cs"/>
              </a:rPr>
              <a:t>Note the Radial </a:t>
            </a:r>
            <a:r>
              <a:rPr lang="sv-SE" sz="1200" b="0" i="0" u="none" strike="noStrike" kern="1200" dirty="0" err="1">
                <a:solidFill>
                  <a:schemeClr val="tx1"/>
                </a:solidFill>
                <a:effectLst/>
                <a:latin typeface="+mn-lt"/>
                <a:ea typeface="+mn-ea"/>
                <a:cs typeface="+mn-cs"/>
              </a:rPr>
              <a:t>Oscillating</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Collimator</a:t>
            </a:r>
            <a:r>
              <a:rPr lang="sv-SE" sz="1200" b="0" i="0" u="none" strike="noStrike" kern="1200" dirty="0">
                <a:solidFill>
                  <a:schemeClr val="tx1"/>
                </a:solidFill>
                <a:effectLst/>
                <a:latin typeface="+mn-lt"/>
                <a:ea typeface="+mn-ea"/>
                <a:cs typeface="+mn-cs"/>
              </a:rPr>
              <a:t> (ROC) </a:t>
            </a:r>
            <a:r>
              <a:rPr lang="sv-SE" sz="1200" b="0" i="0" u="none" strike="noStrike" kern="1200" dirty="0" err="1">
                <a:solidFill>
                  <a:schemeClr val="tx1"/>
                </a:solidFill>
                <a:effectLst/>
                <a:latin typeface="+mn-lt"/>
                <a:ea typeface="+mn-ea"/>
                <a:cs typeface="+mn-cs"/>
              </a:rPr>
              <a:t>which</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eliminates</a:t>
            </a:r>
            <a:r>
              <a:rPr lang="sv-SE" sz="1200" b="0" i="0" u="none" strike="noStrike" kern="1200" dirty="0">
                <a:solidFill>
                  <a:schemeClr val="tx1"/>
                </a:solidFill>
                <a:effectLst/>
                <a:latin typeface="+mn-lt"/>
                <a:ea typeface="+mn-ea"/>
                <a:cs typeface="+mn-cs"/>
              </a:rPr>
              <a:t> the </a:t>
            </a:r>
            <a:r>
              <a:rPr lang="sv-SE" sz="1200" b="0" i="0" u="none" strike="noStrike" kern="1200" dirty="0" err="1">
                <a:solidFill>
                  <a:schemeClr val="tx1"/>
                </a:solidFill>
                <a:effectLst/>
                <a:latin typeface="+mn-lt"/>
                <a:ea typeface="+mn-ea"/>
                <a:cs typeface="+mn-cs"/>
              </a:rPr>
              <a:t>parasitic</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diffraction</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beams</a:t>
            </a:r>
            <a:r>
              <a:rPr lang="sv-SE" sz="1200" b="0" i="0" u="none" strike="noStrike" kern="1200" dirty="0">
                <a:solidFill>
                  <a:schemeClr val="tx1"/>
                </a:solidFill>
                <a:effectLst/>
                <a:latin typeface="+mn-lt"/>
                <a:ea typeface="+mn-ea"/>
                <a:cs typeface="+mn-cs"/>
              </a:rPr>
              <a:t> from </a:t>
            </a:r>
            <a:r>
              <a:rPr lang="sv-SE" sz="1200" b="0" i="0" u="none" strike="noStrike" kern="1200" dirty="0" err="1">
                <a:solidFill>
                  <a:schemeClr val="tx1"/>
                </a:solidFill>
                <a:effectLst/>
                <a:latin typeface="+mn-lt"/>
                <a:ea typeface="+mn-ea"/>
                <a:cs typeface="+mn-cs"/>
              </a:rPr>
              <a:t>sample</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environment</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devices</a:t>
            </a:r>
            <a:r>
              <a:rPr lang="sv-SE" sz="1200" b="0" i="0" u="none" strike="noStrike" kern="1200" dirty="0">
                <a:solidFill>
                  <a:schemeClr val="tx1"/>
                </a:solidFill>
                <a:effectLst/>
                <a:latin typeface="+mn-lt"/>
                <a:ea typeface="+mn-ea"/>
                <a:cs typeface="+mn-cs"/>
              </a:rPr>
              <a:t>.</a:t>
            </a:r>
          </a:p>
          <a:p>
            <a:r>
              <a:rPr lang="sv-SE" sz="1200" b="0" i="0" u="none" strike="noStrike" kern="1200" dirty="0">
                <a:solidFill>
                  <a:schemeClr val="tx1"/>
                </a:solidFill>
                <a:effectLst/>
                <a:latin typeface="+mn-lt"/>
                <a:ea typeface="+mn-ea"/>
                <a:cs typeface="+mn-cs"/>
              </a:rPr>
              <a:t>The </a:t>
            </a:r>
            <a:r>
              <a:rPr lang="sv-SE" sz="1200" b="0" i="0" u="none" strike="noStrike" kern="1200" dirty="0" err="1">
                <a:solidFill>
                  <a:schemeClr val="tx1"/>
                </a:solidFill>
                <a:effectLst/>
                <a:latin typeface="+mn-lt"/>
                <a:ea typeface="+mn-ea"/>
                <a:cs typeface="+mn-cs"/>
              </a:rPr>
              <a:t>recorded</a:t>
            </a:r>
            <a:r>
              <a:rPr lang="sv-SE" sz="1200" b="0" i="0" u="none" strike="noStrike" kern="1200" dirty="0">
                <a:solidFill>
                  <a:schemeClr val="tx1"/>
                </a:solidFill>
                <a:effectLst/>
                <a:latin typeface="+mn-lt"/>
                <a:ea typeface="+mn-ea"/>
                <a:cs typeface="+mn-cs"/>
              </a:rPr>
              <a:t> neutron </a:t>
            </a:r>
            <a:r>
              <a:rPr lang="sv-SE" sz="1200" b="0" i="0" u="none" strike="noStrike" kern="1200" dirty="0" err="1">
                <a:solidFill>
                  <a:schemeClr val="tx1"/>
                </a:solidFill>
                <a:effectLst/>
                <a:latin typeface="+mn-lt"/>
                <a:ea typeface="+mn-ea"/>
                <a:cs typeface="+mn-cs"/>
              </a:rPr>
              <a:t>diffraction</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patterns</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bottom-left</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inset</a:t>
            </a:r>
            <a:r>
              <a:rPr lang="sv-SE" sz="1200" b="0" i="0" u="none" strike="noStrike" kern="1200" dirty="0">
                <a:solidFill>
                  <a:schemeClr val="tx1"/>
                </a:solidFill>
                <a:effectLst/>
                <a:latin typeface="+mn-lt"/>
                <a:ea typeface="+mn-ea"/>
                <a:cs typeface="+mn-cs"/>
              </a:rPr>
              <a:t>) make it </a:t>
            </a:r>
            <a:r>
              <a:rPr lang="sv-SE" sz="1200" b="0" i="0" u="none" strike="noStrike" kern="1200" dirty="0" err="1">
                <a:solidFill>
                  <a:schemeClr val="tx1"/>
                </a:solidFill>
                <a:effectLst/>
                <a:latin typeface="+mn-lt"/>
                <a:ea typeface="+mn-ea"/>
                <a:cs typeface="+mn-cs"/>
              </a:rPr>
              <a:t>possible</a:t>
            </a:r>
            <a:r>
              <a:rPr lang="sv-SE" sz="1200" b="0" i="0" u="none" strike="noStrike" kern="1200" dirty="0">
                <a:solidFill>
                  <a:schemeClr val="tx1"/>
                </a:solidFill>
                <a:effectLst/>
                <a:latin typeface="+mn-lt"/>
                <a:ea typeface="+mn-ea"/>
                <a:cs typeface="+mn-cs"/>
              </a:rPr>
              <a:t> to </a:t>
            </a:r>
            <a:r>
              <a:rPr lang="sv-SE" sz="1200" b="0" i="0" u="none" strike="noStrike" kern="1200" dirty="0" err="1">
                <a:solidFill>
                  <a:schemeClr val="tx1"/>
                </a:solidFill>
                <a:effectLst/>
                <a:latin typeface="+mn-lt"/>
                <a:ea typeface="+mn-ea"/>
                <a:cs typeface="+mn-cs"/>
              </a:rPr>
              <a:t>study</a:t>
            </a:r>
            <a:r>
              <a:rPr lang="sv-SE" sz="1200" b="0" i="0" u="none" strike="noStrike" kern="1200" dirty="0">
                <a:solidFill>
                  <a:schemeClr val="tx1"/>
                </a:solidFill>
                <a:effectLst/>
                <a:latin typeface="+mn-lt"/>
                <a:ea typeface="+mn-ea"/>
                <a:cs typeface="+mn-cs"/>
              </a:rPr>
              <a:t> the </a:t>
            </a:r>
            <a:r>
              <a:rPr lang="sv-SE" sz="1200" b="0" i="0" u="none" strike="noStrike" kern="1200" dirty="0" err="1">
                <a:solidFill>
                  <a:schemeClr val="tx1"/>
                </a:solidFill>
                <a:effectLst/>
                <a:latin typeface="+mn-lt"/>
                <a:ea typeface="+mn-ea"/>
                <a:cs typeface="+mn-cs"/>
              </a:rPr>
              <a:t>structure</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of</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matter</a:t>
            </a:r>
            <a:r>
              <a:rPr lang="sv-SE" sz="1200" b="0" i="0" u="none" strike="noStrike" kern="1200" dirty="0">
                <a:solidFill>
                  <a:schemeClr val="tx1"/>
                </a:solidFill>
                <a:effectLst/>
                <a:latin typeface="+mn-lt"/>
                <a:ea typeface="+mn-ea"/>
                <a:cs typeface="+mn-cs"/>
              </a:rPr>
              <a:t> and </a:t>
            </a:r>
            <a:r>
              <a:rPr lang="sv-SE" sz="1200" b="0" i="0" u="none" strike="noStrike" kern="1200" dirty="0" err="1">
                <a:solidFill>
                  <a:schemeClr val="tx1"/>
                </a:solidFill>
                <a:effectLst/>
                <a:latin typeface="+mn-lt"/>
                <a:ea typeface="+mn-ea"/>
                <a:cs typeface="+mn-cs"/>
              </a:rPr>
              <a:t>phase</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transitions</a:t>
            </a:r>
            <a:r>
              <a:rPr lang="sv-SE"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8E1C56F9-E436-424C-87DA-B2EFFCC4CA61}" type="slidenum">
              <a:rPr lang="en-US" smtClean="0"/>
              <a:t>41</a:t>
            </a:fld>
            <a:endParaRPr lang="en-US"/>
          </a:p>
        </p:txBody>
      </p:sp>
    </p:spTree>
    <p:extLst>
      <p:ext uri="{BB962C8B-B14F-4D97-AF65-F5344CB8AC3E}">
        <p14:creationId xmlns:p14="http://schemas.microsoft.com/office/powerpoint/2010/main" val="4283487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Indexing_powder_diffraction_data_TCH.pdf</a:t>
            </a:r>
            <a:endParaRPr lang="en-US" dirty="0"/>
          </a:p>
        </p:txBody>
      </p:sp>
      <p:sp>
        <p:nvSpPr>
          <p:cNvPr id="4" name="Slide Number Placeholder 3"/>
          <p:cNvSpPr>
            <a:spLocks noGrp="1"/>
          </p:cNvSpPr>
          <p:nvPr>
            <p:ph type="sldNum" sz="quarter" idx="5"/>
          </p:nvPr>
        </p:nvSpPr>
        <p:spPr/>
        <p:txBody>
          <a:bodyPr/>
          <a:lstStyle/>
          <a:p>
            <a:fld id="{8E1C56F9-E436-424C-87DA-B2EFFCC4CA61}" type="slidenum">
              <a:rPr lang="en-US" smtClean="0"/>
              <a:t>43</a:t>
            </a:fld>
            <a:endParaRPr lang="en-US"/>
          </a:p>
        </p:txBody>
      </p:sp>
    </p:spTree>
    <p:extLst>
      <p:ext uri="{BB962C8B-B14F-4D97-AF65-F5344CB8AC3E}">
        <p14:creationId xmlns:p14="http://schemas.microsoft.com/office/powerpoint/2010/main" val="2342127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0" i="0" u="none" strike="noStrike" kern="1200" dirty="0">
                <a:solidFill>
                  <a:schemeClr val="tx1"/>
                </a:solidFill>
                <a:effectLst/>
                <a:latin typeface="+mn-lt"/>
                <a:ea typeface="+mn-ea"/>
                <a:cs typeface="+mn-cs"/>
              </a:rPr>
              <a:t> It is a story </a:t>
            </a:r>
            <a:r>
              <a:rPr lang="sv-SE" sz="1200" b="0" i="0" u="none" strike="noStrike" kern="1200" dirty="0" err="1">
                <a:solidFill>
                  <a:schemeClr val="tx1"/>
                </a:solidFill>
                <a:effectLst/>
                <a:latin typeface="+mn-lt"/>
                <a:ea typeface="+mn-ea"/>
                <a:cs typeface="+mn-cs"/>
              </a:rPr>
              <a:t>of</a:t>
            </a:r>
            <a:r>
              <a:rPr lang="sv-SE" sz="1200" b="0" i="0" u="none" strike="noStrike" kern="1200" dirty="0">
                <a:solidFill>
                  <a:schemeClr val="tx1"/>
                </a:solidFill>
                <a:effectLst/>
                <a:latin typeface="+mn-lt"/>
                <a:ea typeface="+mn-ea"/>
                <a:cs typeface="+mn-cs"/>
              </a:rPr>
              <a:t> a </a:t>
            </a:r>
            <a:r>
              <a:rPr lang="sv-SE" sz="1200" b="0" i="0" u="none" strike="noStrike" kern="1200" dirty="0" err="1">
                <a:solidFill>
                  <a:schemeClr val="tx1"/>
                </a:solidFill>
                <a:effectLst/>
                <a:latin typeface="+mn-lt"/>
                <a:ea typeface="+mn-ea"/>
                <a:cs typeface="+mn-cs"/>
              </a:rPr>
              <a:t>group</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of</a:t>
            </a:r>
            <a:r>
              <a:rPr lang="sv-SE" sz="1200" b="0" i="0" u="none" strike="noStrike" kern="1200" dirty="0">
                <a:solidFill>
                  <a:schemeClr val="tx1"/>
                </a:solidFill>
                <a:effectLst/>
                <a:latin typeface="+mn-lt"/>
                <a:ea typeface="+mn-ea"/>
                <a:cs typeface="+mn-cs"/>
              </a:rPr>
              <a:t> blind men, </a:t>
            </a:r>
            <a:r>
              <a:rPr lang="sv-SE" sz="1200" b="0" i="0" u="none" strike="noStrike" kern="1200" dirty="0" err="1">
                <a:solidFill>
                  <a:schemeClr val="tx1"/>
                </a:solidFill>
                <a:effectLst/>
                <a:latin typeface="+mn-lt"/>
                <a:ea typeface="+mn-ea"/>
                <a:cs typeface="+mn-cs"/>
              </a:rPr>
              <a:t>who</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have</a:t>
            </a:r>
            <a:r>
              <a:rPr lang="sv-SE" sz="1200" b="0" i="0" u="none" strike="noStrike" kern="1200" dirty="0">
                <a:solidFill>
                  <a:schemeClr val="tx1"/>
                </a:solidFill>
                <a:effectLst/>
                <a:latin typeface="+mn-lt"/>
                <a:ea typeface="+mn-ea"/>
                <a:cs typeface="+mn-cs"/>
              </a:rPr>
              <a:t> never </a:t>
            </a:r>
            <a:r>
              <a:rPr lang="sv-SE" sz="1200" b="0" i="0" u="none" strike="noStrike" kern="1200" dirty="0" err="1">
                <a:solidFill>
                  <a:schemeClr val="tx1"/>
                </a:solidFill>
                <a:effectLst/>
                <a:latin typeface="+mn-lt"/>
                <a:ea typeface="+mn-ea"/>
                <a:cs typeface="+mn-cs"/>
              </a:rPr>
              <a:t>meet</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with</a:t>
            </a:r>
            <a:r>
              <a:rPr lang="sv-SE" sz="1200" b="0" i="0" u="none" strike="noStrike" kern="1200" dirty="0">
                <a:solidFill>
                  <a:schemeClr val="tx1"/>
                </a:solidFill>
                <a:effectLst/>
                <a:latin typeface="+mn-lt"/>
                <a:ea typeface="+mn-ea"/>
                <a:cs typeface="+mn-cs"/>
              </a:rPr>
              <a:t> an </a:t>
            </a:r>
            <a:r>
              <a:rPr lang="sv-SE" sz="1200" b="0" i="0" u="none" strike="noStrike" kern="1200" dirty="0">
                <a:solidFill>
                  <a:schemeClr val="tx1"/>
                </a:solidFill>
                <a:effectLst/>
                <a:latin typeface="+mn-lt"/>
                <a:ea typeface="+mn-ea"/>
                <a:cs typeface="+mn-cs"/>
                <a:hlinkClick r:id="rId3" tooltip="Elephant"/>
              </a:rPr>
              <a:t>elephant</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before</a:t>
            </a:r>
            <a:r>
              <a:rPr lang="sv-SE" sz="1200" b="0" i="0" u="none" strike="noStrike" kern="1200" dirty="0">
                <a:solidFill>
                  <a:schemeClr val="tx1"/>
                </a:solidFill>
                <a:effectLst/>
                <a:latin typeface="+mn-lt"/>
                <a:ea typeface="+mn-ea"/>
                <a:cs typeface="+mn-cs"/>
              </a:rPr>
              <a:t> and </a:t>
            </a:r>
            <a:r>
              <a:rPr lang="sv-SE" sz="1200" b="0" i="0" u="none" strike="noStrike" kern="1200" dirty="0" err="1">
                <a:solidFill>
                  <a:schemeClr val="tx1"/>
                </a:solidFill>
                <a:effectLst/>
                <a:latin typeface="+mn-lt"/>
                <a:ea typeface="+mn-ea"/>
                <a:cs typeface="+mn-cs"/>
              </a:rPr>
              <a:t>who</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learn</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what</a:t>
            </a:r>
            <a:r>
              <a:rPr lang="sv-SE" sz="1200" b="0" i="0" u="none" strike="noStrike" kern="1200" dirty="0">
                <a:solidFill>
                  <a:schemeClr val="tx1"/>
                </a:solidFill>
                <a:effectLst/>
                <a:latin typeface="+mn-lt"/>
                <a:ea typeface="+mn-ea"/>
                <a:cs typeface="+mn-cs"/>
              </a:rPr>
              <a:t> the </a:t>
            </a:r>
            <a:r>
              <a:rPr lang="sv-SE" sz="1200" b="0" i="0" u="none" strike="noStrike" kern="1200" dirty="0" err="1">
                <a:solidFill>
                  <a:schemeClr val="tx1"/>
                </a:solidFill>
                <a:effectLst/>
                <a:latin typeface="+mn-lt"/>
                <a:ea typeface="+mn-ea"/>
                <a:cs typeface="+mn-cs"/>
              </a:rPr>
              <a:t>elephant</a:t>
            </a:r>
            <a:r>
              <a:rPr lang="sv-SE" sz="1200" b="0" i="0" u="none" strike="noStrike" kern="1200" dirty="0">
                <a:solidFill>
                  <a:schemeClr val="tx1"/>
                </a:solidFill>
                <a:effectLst/>
                <a:latin typeface="+mn-lt"/>
                <a:ea typeface="+mn-ea"/>
                <a:cs typeface="+mn-cs"/>
              </a:rPr>
              <a:t> is like by </a:t>
            </a:r>
            <a:r>
              <a:rPr lang="sv-SE" sz="1200" b="0" i="0" u="none" strike="noStrike" kern="1200" dirty="0" err="1">
                <a:solidFill>
                  <a:schemeClr val="tx1"/>
                </a:solidFill>
                <a:effectLst/>
                <a:latin typeface="+mn-lt"/>
                <a:ea typeface="+mn-ea"/>
                <a:cs typeface="+mn-cs"/>
              </a:rPr>
              <a:t>touching</a:t>
            </a:r>
            <a:r>
              <a:rPr lang="sv-SE" sz="1200" b="0" i="0" u="none" strike="noStrike" kern="1200" dirty="0">
                <a:solidFill>
                  <a:schemeClr val="tx1"/>
                </a:solidFill>
                <a:effectLst/>
                <a:latin typeface="+mn-lt"/>
                <a:ea typeface="+mn-ea"/>
                <a:cs typeface="+mn-cs"/>
              </a:rPr>
              <a:t> it. </a:t>
            </a:r>
            <a:r>
              <a:rPr lang="sv-SE" sz="1200" b="0" i="0" u="none" strike="noStrike" kern="1200" dirty="0" err="1">
                <a:solidFill>
                  <a:schemeClr val="tx1"/>
                </a:solidFill>
                <a:effectLst/>
                <a:latin typeface="+mn-lt"/>
                <a:ea typeface="+mn-ea"/>
                <a:cs typeface="+mn-cs"/>
              </a:rPr>
              <a:t>Each</a:t>
            </a:r>
            <a:r>
              <a:rPr lang="sv-SE" sz="1200" b="0" i="0" u="none" strike="noStrike" kern="1200" dirty="0">
                <a:solidFill>
                  <a:schemeClr val="tx1"/>
                </a:solidFill>
                <a:effectLst/>
                <a:latin typeface="+mn-lt"/>
                <a:ea typeface="+mn-ea"/>
                <a:cs typeface="+mn-cs"/>
              </a:rPr>
              <a:t> blind man </a:t>
            </a:r>
            <a:r>
              <a:rPr lang="sv-SE" sz="1200" b="0" i="0" u="none" strike="noStrike" kern="1200" dirty="0" err="1">
                <a:solidFill>
                  <a:schemeClr val="tx1"/>
                </a:solidFill>
                <a:effectLst/>
                <a:latin typeface="+mn-lt"/>
                <a:ea typeface="+mn-ea"/>
                <a:cs typeface="+mn-cs"/>
              </a:rPr>
              <a:t>feels</a:t>
            </a:r>
            <a:r>
              <a:rPr lang="sv-SE" sz="1200" b="0" i="0" u="none" strike="noStrike" kern="1200" dirty="0">
                <a:solidFill>
                  <a:schemeClr val="tx1"/>
                </a:solidFill>
                <a:effectLst/>
                <a:latin typeface="+mn-lt"/>
                <a:ea typeface="+mn-ea"/>
                <a:cs typeface="+mn-cs"/>
              </a:rPr>
              <a:t> a different part </a:t>
            </a:r>
            <a:r>
              <a:rPr lang="sv-SE" sz="1200" b="0" i="0" u="none" strike="noStrike" kern="1200" dirty="0" err="1">
                <a:solidFill>
                  <a:schemeClr val="tx1"/>
                </a:solidFill>
                <a:effectLst/>
                <a:latin typeface="+mn-lt"/>
                <a:ea typeface="+mn-ea"/>
                <a:cs typeface="+mn-cs"/>
              </a:rPr>
              <a:t>of</a:t>
            </a:r>
            <a:r>
              <a:rPr lang="sv-SE" sz="1200" b="0" i="0" u="none" strike="noStrike" kern="1200" dirty="0">
                <a:solidFill>
                  <a:schemeClr val="tx1"/>
                </a:solidFill>
                <a:effectLst/>
                <a:latin typeface="+mn-lt"/>
                <a:ea typeface="+mn-ea"/>
                <a:cs typeface="+mn-cs"/>
              </a:rPr>
              <a:t> the </a:t>
            </a:r>
            <a:r>
              <a:rPr lang="sv-SE" sz="1200" b="0" i="0" u="none" strike="noStrike" kern="1200" dirty="0" err="1">
                <a:solidFill>
                  <a:schemeClr val="tx1"/>
                </a:solidFill>
                <a:effectLst/>
                <a:latin typeface="+mn-lt"/>
                <a:ea typeface="+mn-ea"/>
                <a:cs typeface="+mn-cs"/>
              </a:rPr>
              <a:t>elephant's</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body</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but</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only</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one</a:t>
            </a:r>
            <a:r>
              <a:rPr lang="sv-SE" sz="1200" b="0" i="0" u="none" strike="noStrike" kern="1200" dirty="0">
                <a:solidFill>
                  <a:schemeClr val="tx1"/>
                </a:solidFill>
                <a:effectLst/>
                <a:latin typeface="+mn-lt"/>
                <a:ea typeface="+mn-ea"/>
                <a:cs typeface="+mn-cs"/>
              </a:rPr>
              <a:t> part. </a:t>
            </a:r>
            <a:r>
              <a:rPr lang="sv-SE" sz="1200" b="0" i="0" u="none" strike="noStrike" kern="1200" dirty="0" err="1">
                <a:solidFill>
                  <a:schemeClr val="tx1"/>
                </a:solidFill>
                <a:effectLst/>
                <a:latin typeface="+mn-lt"/>
                <a:ea typeface="+mn-ea"/>
                <a:cs typeface="+mn-cs"/>
              </a:rPr>
              <a:t>They</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then</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describe</a:t>
            </a:r>
            <a:r>
              <a:rPr lang="sv-SE" sz="1200" b="0" i="0" u="none" strike="noStrike" kern="1200" dirty="0">
                <a:solidFill>
                  <a:schemeClr val="tx1"/>
                </a:solidFill>
                <a:effectLst/>
                <a:latin typeface="+mn-lt"/>
                <a:ea typeface="+mn-ea"/>
                <a:cs typeface="+mn-cs"/>
              </a:rPr>
              <a:t> the </a:t>
            </a:r>
            <a:r>
              <a:rPr lang="sv-SE" sz="1200" b="0" i="0" u="none" strike="noStrike" kern="1200" dirty="0" err="1">
                <a:solidFill>
                  <a:schemeClr val="tx1"/>
                </a:solidFill>
                <a:effectLst/>
                <a:latin typeface="+mn-lt"/>
                <a:ea typeface="+mn-ea"/>
                <a:cs typeface="+mn-cs"/>
              </a:rPr>
              <a:t>elephant</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based</a:t>
            </a:r>
            <a:r>
              <a:rPr lang="sv-SE" sz="1200" b="0" i="0" u="none" strike="noStrike" kern="1200" dirty="0">
                <a:solidFill>
                  <a:schemeClr val="tx1"/>
                </a:solidFill>
                <a:effectLst/>
                <a:latin typeface="+mn-lt"/>
                <a:ea typeface="+mn-ea"/>
                <a:cs typeface="+mn-cs"/>
              </a:rPr>
              <a:t> on </a:t>
            </a:r>
            <a:r>
              <a:rPr lang="sv-SE" sz="1200" b="0" i="0" u="none" strike="noStrike" kern="1200" dirty="0" err="1">
                <a:solidFill>
                  <a:schemeClr val="tx1"/>
                </a:solidFill>
                <a:effectLst/>
                <a:latin typeface="+mn-lt"/>
                <a:ea typeface="+mn-ea"/>
                <a:cs typeface="+mn-cs"/>
              </a:rPr>
              <a:t>their</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limited</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experience</a:t>
            </a:r>
            <a:r>
              <a:rPr lang="sv-SE" sz="1200" b="0" i="0" u="none" strike="noStrike" kern="1200" dirty="0">
                <a:solidFill>
                  <a:schemeClr val="tx1"/>
                </a:solidFill>
                <a:effectLst/>
                <a:latin typeface="+mn-lt"/>
                <a:ea typeface="+mn-ea"/>
                <a:cs typeface="+mn-cs"/>
              </a:rPr>
              <a:t> and </a:t>
            </a:r>
            <a:r>
              <a:rPr lang="sv-SE" sz="1200" b="0" i="0" u="none" strike="noStrike" kern="1200" dirty="0" err="1">
                <a:solidFill>
                  <a:schemeClr val="tx1"/>
                </a:solidFill>
                <a:effectLst/>
                <a:latin typeface="+mn-lt"/>
                <a:ea typeface="+mn-ea"/>
                <a:cs typeface="+mn-cs"/>
              </a:rPr>
              <a:t>their</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descriptions</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of</a:t>
            </a:r>
            <a:r>
              <a:rPr lang="sv-SE" sz="1200" b="0" i="0" u="none" strike="noStrike" kern="1200" dirty="0">
                <a:solidFill>
                  <a:schemeClr val="tx1"/>
                </a:solidFill>
                <a:effectLst/>
                <a:latin typeface="+mn-lt"/>
                <a:ea typeface="+mn-ea"/>
                <a:cs typeface="+mn-cs"/>
              </a:rPr>
              <a:t> the </a:t>
            </a:r>
            <a:r>
              <a:rPr lang="sv-SE" sz="1200" b="0" i="0" u="none" strike="noStrike" kern="1200" dirty="0" err="1">
                <a:solidFill>
                  <a:schemeClr val="tx1"/>
                </a:solidFill>
                <a:effectLst/>
                <a:latin typeface="+mn-lt"/>
                <a:ea typeface="+mn-ea"/>
                <a:cs typeface="+mn-cs"/>
              </a:rPr>
              <a:t>elephant</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are</a:t>
            </a:r>
            <a:r>
              <a:rPr lang="sv-SE" sz="1200" b="0" i="0" u="none" strike="noStrike" kern="1200" dirty="0">
                <a:solidFill>
                  <a:schemeClr val="tx1"/>
                </a:solidFill>
                <a:effectLst/>
                <a:latin typeface="+mn-lt"/>
                <a:ea typeface="+mn-ea"/>
                <a:cs typeface="+mn-cs"/>
              </a:rPr>
              <a:t> different from </a:t>
            </a:r>
            <a:r>
              <a:rPr lang="sv-SE" sz="1200" b="0" i="0" u="none" strike="noStrike" kern="1200" dirty="0" err="1">
                <a:solidFill>
                  <a:schemeClr val="tx1"/>
                </a:solidFill>
                <a:effectLst/>
                <a:latin typeface="+mn-lt"/>
                <a:ea typeface="+mn-ea"/>
                <a:cs typeface="+mn-cs"/>
              </a:rPr>
              <a:t>each</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other</a:t>
            </a:r>
            <a:r>
              <a:rPr lang="sv-SE" sz="1200" b="0" i="0" u="none" strike="noStrike" kern="1200" dirty="0">
                <a:solidFill>
                  <a:schemeClr val="tx1"/>
                </a:solidFill>
                <a:effectLst/>
                <a:latin typeface="+mn-lt"/>
                <a:ea typeface="+mn-ea"/>
                <a:cs typeface="+mn-cs"/>
              </a:rPr>
              <a:t>.</a:t>
            </a:r>
          </a:p>
          <a:p>
            <a:endParaRPr lang="sv-SE" sz="1200" b="0" i="0" u="none" strike="noStrike" kern="1200" dirty="0">
              <a:solidFill>
                <a:schemeClr val="tx1"/>
              </a:solidFill>
              <a:effectLst/>
              <a:latin typeface="+mn-lt"/>
              <a:ea typeface="+mn-ea"/>
              <a:cs typeface="+mn-cs"/>
            </a:endParaRPr>
          </a:p>
          <a:p>
            <a:r>
              <a:rPr lang="sv-SE" sz="1200" b="0" i="0" u="none" strike="noStrike" kern="1200" dirty="0" err="1">
                <a:solidFill>
                  <a:schemeClr val="tx1"/>
                </a:solidFill>
                <a:effectLst/>
                <a:latin typeface="+mn-lt"/>
                <a:ea typeface="+mn-ea"/>
                <a:cs typeface="+mn-cs"/>
              </a:rPr>
              <a:t>We</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can</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apply</a:t>
            </a:r>
            <a:r>
              <a:rPr lang="sv-SE" sz="1200" b="0" i="0" u="none" strike="noStrike" kern="1200" dirty="0">
                <a:solidFill>
                  <a:schemeClr val="tx1"/>
                </a:solidFill>
                <a:effectLst/>
                <a:latin typeface="+mn-lt"/>
                <a:ea typeface="+mn-ea"/>
                <a:cs typeface="+mn-cs"/>
              </a:rPr>
              <a:t> same story to the material science, </a:t>
            </a:r>
          </a:p>
          <a:p>
            <a:endParaRPr lang="sv-SE" sz="1200" b="0" i="0" u="none" strike="noStrike" kern="1200" dirty="0">
              <a:solidFill>
                <a:schemeClr val="tx1"/>
              </a:solidFill>
              <a:effectLst/>
              <a:latin typeface="+mn-lt"/>
              <a:ea typeface="+mn-ea"/>
              <a:cs typeface="+mn-cs"/>
            </a:endParaRPr>
          </a:p>
          <a:p>
            <a:r>
              <a:rPr lang="sv-SE" sz="1200" b="0" i="0" u="none" strike="noStrike" kern="1200" dirty="0">
                <a:solidFill>
                  <a:schemeClr val="tx1"/>
                </a:solidFill>
                <a:effectLst/>
                <a:latin typeface="+mn-lt"/>
                <a:ea typeface="+mn-ea"/>
                <a:cs typeface="+mn-cs"/>
              </a:rPr>
              <a:t>In </a:t>
            </a:r>
            <a:r>
              <a:rPr lang="sv-SE" sz="1200" b="0" i="0" u="none" strike="noStrike" kern="1200" dirty="0" err="1">
                <a:solidFill>
                  <a:schemeClr val="tx1"/>
                </a:solidFill>
                <a:effectLst/>
                <a:latin typeface="+mn-lt"/>
                <a:ea typeface="+mn-ea"/>
                <a:cs typeface="+mn-cs"/>
              </a:rPr>
              <a:t>our</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case</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elephant</a:t>
            </a:r>
            <a:r>
              <a:rPr lang="sv-SE" sz="1200" b="0" i="0" u="none" strike="noStrike" kern="1200" dirty="0">
                <a:solidFill>
                  <a:schemeClr val="tx1"/>
                </a:solidFill>
                <a:effectLst/>
                <a:latin typeface="+mn-lt"/>
                <a:ea typeface="+mn-ea"/>
                <a:cs typeface="+mn-cs"/>
              </a:rPr>
              <a:t> is c </a:t>
            </a:r>
            <a:r>
              <a:rPr lang="sv-SE" sz="1200" b="0" i="0" u="none" strike="noStrike" kern="1200" dirty="0" err="1">
                <a:solidFill>
                  <a:schemeClr val="tx1"/>
                </a:solidFill>
                <a:effectLst/>
                <a:latin typeface="+mn-lt"/>
                <a:ea typeface="+mn-ea"/>
                <a:cs typeface="+mn-cs"/>
              </a:rPr>
              <a:t>onsidered</a:t>
            </a:r>
            <a:r>
              <a:rPr lang="sv-SE" sz="1200" b="0" i="0" u="none" strike="noStrike" kern="1200" dirty="0">
                <a:solidFill>
                  <a:schemeClr val="tx1"/>
                </a:solidFill>
                <a:effectLst/>
                <a:latin typeface="+mn-lt"/>
                <a:ea typeface="+mn-ea"/>
                <a:cs typeface="+mn-cs"/>
              </a:rPr>
              <a:t> material. </a:t>
            </a:r>
            <a:r>
              <a:rPr lang="sv-SE" sz="1200" b="0" i="0" u="none" strike="noStrike" kern="1200" dirty="0" err="1">
                <a:solidFill>
                  <a:schemeClr val="tx1"/>
                </a:solidFill>
                <a:effectLst/>
                <a:latin typeface="+mn-lt"/>
                <a:ea typeface="+mn-ea"/>
                <a:cs typeface="+mn-cs"/>
              </a:rPr>
              <a:t>Each</a:t>
            </a:r>
            <a:r>
              <a:rPr lang="sv-SE" sz="1200" b="0" i="0" u="none" strike="noStrike" kern="1200" dirty="0">
                <a:solidFill>
                  <a:schemeClr val="tx1"/>
                </a:solidFill>
                <a:effectLst/>
                <a:latin typeface="+mn-lt"/>
                <a:ea typeface="+mn-ea"/>
                <a:cs typeface="+mn-cs"/>
              </a:rPr>
              <a:t> blind men </a:t>
            </a:r>
            <a:r>
              <a:rPr lang="sv-SE" sz="1200" b="0" i="0" u="none" strike="noStrike" kern="1200" dirty="0" err="1">
                <a:solidFill>
                  <a:schemeClr val="tx1"/>
                </a:solidFill>
                <a:effectLst/>
                <a:latin typeface="+mn-lt"/>
                <a:ea typeface="+mn-ea"/>
                <a:cs typeface="+mn-cs"/>
              </a:rPr>
              <a:t>could</a:t>
            </a:r>
            <a:r>
              <a:rPr lang="sv-SE" sz="1200" b="0" i="0" u="none" strike="noStrike" kern="1200" dirty="0">
                <a:solidFill>
                  <a:schemeClr val="tx1"/>
                </a:solidFill>
                <a:effectLst/>
                <a:latin typeface="+mn-lt"/>
                <a:ea typeface="+mn-ea"/>
                <a:cs typeface="+mn-cs"/>
              </a:rPr>
              <a:t> be </a:t>
            </a:r>
            <a:r>
              <a:rPr lang="sv-SE" sz="1200" b="0" i="0" u="none" strike="noStrike" kern="1200" dirty="0" err="1">
                <a:solidFill>
                  <a:schemeClr val="tx1"/>
                </a:solidFill>
                <a:effectLst/>
                <a:latin typeface="+mn-lt"/>
                <a:ea typeface="+mn-ea"/>
                <a:cs typeface="+mn-cs"/>
              </a:rPr>
              <a:t>each</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technique</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They</a:t>
            </a:r>
            <a:r>
              <a:rPr lang="sv-SE" sz="1200" b="0" i="0" u="none" strike="noStrike" kern="1200" dirty="0">
                <a:solidFill>
                  <a:schemeClr val="tx1"/>
                </a:solidFill>
                <a:effectLst/>
                <a:latin typeface="+mn-lt"/>
                <a:ea typeface="+mn-ea"/>
                <a:cs typeface="+mn-cs"/>
              </a:rPr>
              <a:t> all </a:t>
            </a:r>
            <a:r>
              <a:rPr lang="sv-SE" sz="1200" b="0" i="0" u="none" strike="noStrike" kern="1200" dirty="0" err="1">
                <a:solidFill>
                  <a:schemeClr val="tx1"/>
                </a:solidFill>
                <a:effectLst/>
                <a:latin typeface="+mn-lt"/>
                <a:ea typeface="+mn-ea"/>
                <a:cs typeface="+mn-cs"/>
              </a:rPr>
              <a:t>have</a:t>
            </a:r>
            <a:r>
              <a:rPr lang="sv-SE" sz="1200" b="0" i="0" u="none" strike="noStrike" kern="1200" dirty="0">
                <a:solidFill>
                  <a:schemeClr val="tx1"/>
                </a:solidFill>
                <a:effectLst/>
                <a:latin typeface="+mn-lt"/>
                <a:ea typeface="+mn-ea"/>
                <a:cs typeface="+mn-cs"/>
              </a:rPr>
              <a:t> different </a:t>
            </a:r>
            <a:r>
              <a:rPr lang="sv-SE" sz="1200" b="0" i="0" u="none" strike="noStrike" kern="1200" dirty="0" err="1">
                <a:solidFill>
                  <a:schemeClr val="tx1"/>
                </a:solidFill>
                <a:effectLst/>
                <a:latin typeface="+mn-lt"/>
                <a:ea typeface="+mn-ea"/>
                <a:cs typeface="+mn-cs"/>
              </a:rPr>
              <a:t>eyes</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thus</a:t>
            </a:r>
            <a:r>
              <a:rPr lang="sv-SE" sz="1200" b="0" i="0" u="none" strike="noStrike" kern="1200" dirty="0">
                <a:solidFill>
                  <a:schemeClr val="tx1"/>
                </a:solidFill>
                <a:effectLst/>
                <a:latin typeface="+mn-lt"/>
                <a:ea typeface="+mn-ea"/>
                <a:cs typeface="+mn-cs"/>
              </a:rPr>
              <a:t> it is </a:t>
            </a:r>
            <a:r>
              <a:rPr lang="sv-SE" sz="1200" b="0" i="0" u="none" strike="noStrike" kern="1200" dirty="0" err="1">
                <a:solidFill>
                  <a:schemeClr val="tx1"/>
                </a:solidFill>
                <a:effectLst/>
                <a:latin typeface="+mn-lt"/>
                <a:ea typeface="+mn-ea"/>
                <a:cs typeface="+mn-cs"/>
              </a:rPr>
              <a:t>very</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important</a:t>
            </a:r>
            <a:r>
              <a:rPr lang="sv-SE" sz="1200" b="0" i="0" u="none" strike="noStrike" kern="1200" dirty="0">
                <a:solidFill>
                  <a:schemeClr val="tx1"/>
                </a:solidFill>
                <a:effectLst/>
                <a:latin typeface="+mn-lt"/>
                <a:ea typeface="+mn-ea"/>
                <a:cs typeface="+mn-cs"/>
              </a:rPr>
              <a:t> to </a:t>
            </a:r>
            <a:r>
              <a:rPr lang="sv-SE" sz="1200" b="0" i="0" u="none" strike="noStrike" kern="1200" dirty="0" err="1">
                <a:solidFill>
                  <a:schemeClr val="tx1"/>
                </a:solidFill>
                <a:effectLst/>
                <a:latin typeface="+mn-lt"/>
                <a:ea typeface="+mn-ea"/>
                <a:cs typeface="+mn-cs"/>
              </a:rPr>
              <a:t>combine</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together</a:t>
            </a:r>
            <a:r>
              <a:rPr lang="sv-SE" sz="1200" b="0" i="0" u="none" strike="noStrike" kern="1200" dirty="0">
                <a:solidFill>
                  <a:schemeClr val="tx1"/>
                </a:solidFill>
                <a:effectLst/>
                <a:latin typeface="+mn-lt"/>
                <a:ea typeface="+mn-ea"/>
                <a:cs typeface="+mn-cs"/>
              </a:rPr>
              <a:t> to understand </a:t>
            </a:r>
            <a:r>
              <a:rPr lang="sv-SE" sz="1200" b="0" i="0" u="none" strike="noStrike" kern="1200" dirty="0" err="1">
                <a:solidFill>
                  <a:schemeClr val="tx1"/>
                </a:solidFill>
                <a:effectLst/>
                <a:latin typeface="+mn-lt"/>
                <a:ea typeface="+mn-ea"/>
                <a:cs typeface="+mn-cs"/>
              </a:rPr>
              <a:t>your</a:t>
            </a:r>
            <a:r>
              <a:rPr lang="sv-SE" sz="1200" b="0" i="0" u="none" strike="noStrike" kern="1200" dirty="0">
                <a:solidFill>
                  <a:schemeClr val="tx1"/>
                </a:solidFill>
                <a:effectLst/>
                <a:latin typeface="+mn-lt"/>
                <a:ea typeface="+mn-ea"/>
                <a:cs typeface="+mn-cs"/>
              </a:rPr>
              <a:t> material </a:t>
            </a:r>
            <a:r>
              <a:rPr lang="sv-SE" sz="1200" b="0" i="0" u="none" strike="noStrike" kern="1200" dirty="0" err="1">
                <a:solidFill>
                  <a:schemeClr val="tx1"/>
                </a:solidFill>
                <a:effectLst/>
                <a:latin typeface="+mn-lt"/>
                <a:ea typeface="+mn-ea"/>
                <a:cs typeface="+mn-cs"/>
              </a:rPr>
              <a:t>deeply</a:t>
            </a:r>
            <a:r>
              <a:rPr lang="sv-SE" sz="1200" b="0" i="0" u="none" strike="noStrike" kern="1200" dirty="0">
                <a:solidFill>
                  <a:schemeClr val="tx1"/>
                </a:solidFill>
                <a:effectLst/>
                <a:latin typeface="+mn-lt"/>
                <a:ea typeface="+mn-ea"/>
                <a:cs typeface="+mn-cs"/>
              </a:rPr>
              <a:t>. </a:t>
            </a:r>
          </a:p>
          <a:p>
            <a:endParaRPr lang="sv-SE"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E1C56F9-E436-424C-87DA-B2EFFCC4CA61}" type="slidenum">
              <a:rPr lang="en-US" smtClean="0"/>
              <a:t>3</a:t>
            </a:fld>
            <a:endParaRPr lang="en-US"/>
          </a:p>
        </p:txBody>
      </p:sp>
    </p:spTree>
    <p:extLst>
      <p:ext uri="{BB962C8B-B14F-4D97-AF65-F5344CB8AC3E}">
        <p14:creationId xmlns:p14="http://schemas.microsoft.com/office/powerpoint/2010/main" val="1957326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carbon atom, and comprises of </a:t>
            </a:r>
            <a:r>
              <a:rPr lang="en-US" dirty="0" err="1"/>
              <a:t>nucleas</a:t>
            </a:r>
            <a:r>
              <a:rPr lang="en-US" dirty="0"/>
              <a:t> and electrons </a:t>
            </a:r>
          </a:p>
        </p:txBody>
      </p:sp>
      <p:sp>
        <p:nvSpPr>
          <p:cNvPr id="4" name="Slide Number Placeholder 3"/>
          <p:cNvSpPr>
            <a:spLocks noGrp="1"/>
          </p:cNvSpPr>
          <p:nvPr>
            <p:ph type="sldNum" sz="quarter" idx="5"/>
          </p:nvPr>
        </p:nvSpPr>
        <p:spPr/>
        <p:txBody>
          <a:bodyPr/>
          <a:lstStyle/>
          <a:p>
            <a:fld id="{8E1C56F9-E436-424C-87DA-B2EFFCC4CA61}" type="slidenum">
              <a:rPr lang="en-US" smtClean="0"/>
              <a:t>4</a:t>
            </a:fld>
            <a:endParaRPr lang="en-US"/>
          </a:p>
        </p:txBody>
      </p:sp>
    </p:spTree>
    <p:extLst>
      <p:ext uri="{BB962C8B-B14F-4D97-AF65-F5344CB8AC3E}">
        <p14:creationId xmlns:p14="http://schemas.microsoft.com/office/powerpoint/2010/main" val="667795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X-ray has interaction with these electrons, </a:t>
            </a:r>
          </a:p>
          <a:p>
            <a:endParaRPr lang="en-US" dirty="0"/>
          </a:p>
          <a:p>
            <a:endParaRPr lang="en-US" dirty="0"/>
          </a:p>
          <a:p>
            <a:r>
              <a:rPr lang="en-US" dirty="0"/>
              <a:t>The scattered wave from an atom is proportional to the atomic number. </a:t>
            </a:r>
          </a:p>
          <a:p>
            <a:endParaRPr lang="en-US" dirty="0"/>
          </a:p>
        </p:txBody>
      </p:sp>
      <p:sp>
        <p:nvSpPr>
          <p:cNvPr id="4" name="Slide Number Placeholder 3"/>
          <p:cNvSpPr>
            <a:spLocks noGrp="1"/>
          </p:cNvSpPr>
          <p:nvPr>
            <p:ph type="sldNum" sz="quarter" idx="5"/>
          </p:nvPr>
        </p:nvSpPr>
        <p:spPr/>
        <p:txBody>
          <a:bodyPr/>
          <a:lstStyle/>
          <a:p>
            <a:fld id="{8E1C56F9-E436-424C-87DA-B2EFFCC4CA61}" type="slidenum">
              <a:rPr lang="en-US" smtClean="0"/>
              <a:t>5</a:t>
            </a:fld>
            <a:endParaRPr lang="en-US"/>
          </a:p>
        </p:txBody>
      </p:sp>
    </p:spTree>
    <p:extLst>
      <p:ext uri="{BB962C8B-B14F-4D97-AF65-F5344CB8AC3E}">
        <p14:creationId xmlns:p14="http://schemas.microsoft.com/office/powerpoint/2010/main" val="3213123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neutron has </a:t>
            </a:r>
            <a:r>
              <a:rPr lang="en-US" dirty="0" err="1"/>
              <a:t>intraction</a:t>
            </a:r>
            <a:r>
              <a:rPr lang="en-US" dirty="0"/>
              <a:t> with </a:t>
            </a:r>
            <a:r>
              <a:rPr lang="en-US" dirty="0" err="1"/>
              <a:t>nucles</a:t>
            </a:r>
            <a:r>
              <a:rPr lang="en-US" dirty="0"/>
              <a:t>. </a:t>
            </a:r>
          </a:p>
        </p:txBody>
      </p:sp>
      <p:sp>
        <p:nvSpPr>
          <p:cNvPr id="4" name="Slide Number Placeholder 3"/>
          <p:cNvSpPr>
            <a:spLocks noGrp="1"/>
          </p:cNvSpPr>
          <p:nvPr>
            <p:ph type="sldNum" sz="quarter" idx="5"/>
          </p:nvPr>
        </p:nvSpPr>
        <p:spPr/>
        <p:txBody>
          <a:bodyPr/>
          <a:lstStyle/>
          <a:p>
            <a:fld id="{8E1C56F9-E436-424C-87DA-B2EFFCC4CA61}" type="slidenum">
              <a:rPr lang="en-US" smtClean="0"/>
              <a:t>6</a:t>
            </a:fld>
            <a:endParaRPr lang="en-US"/>
          </a:p>
        </p:txBody>
      </p:sp>
    </p:spTree>
    <p:extLst>
      <p:ext uri="{BB962C8B-B14F-4D97-AF65-F5344CB8AC3E}">
        <p14:creationId xmlns:p14="http://schemas.microsoft.com/office/powerpoint/2010/main" val="2826149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radii of the circles are </a:t>
            </a:r>
            <a:r>
              <a:rPr lang="en-US" dirty="0" err="1"/>
              <a:t>propoftional</a:t>
            </a:r>
            <a:r>
              <a:rPr lang="en-US" dirty="0"/>
              <a:t> to scattering length. </a:t>
            </a:r>
          </a:p>
          <a:p>
            <a:r>
              <a:rPr lang="en-US" dirty="0"/>
              <a:t>The variation of scattering amplitude is in general a slight increase with Z number. </a:t>
            </a:r>
          </a:p>
          <a:p>
            <a:r>
              <a:rPr lang="en-US" dirty="0"/>
              <a:t>But it is still considered as  irregular. </a:t>
            </a:r>
          </a:p>
          <a:p>
            <a:r>
              <a:rPr lang="en-US" dirty="0"/>
              <a:t>As you can see, most atoms scatter neutrons also equally well, in contrast to the rapid increase with atomic number of the X-ray scattering amplitude. </a:t>
            </a:r>
          </a:p>
          <a:p>
            <a:endParaRPr lang="en-US" dirty="0"/>
          </a:p>
          <a:p>
            <a:r>
              <a:rPr lang="en-US" dirty="0"/>
              <a:t>Unlikely X-ray, it also has isotope dependence. For example, hydrogen and </a:t>
            </a:r>
            <a:r>
              <a:rPr lang="en-US" dirty="0" err="1"/>
              <a:t>ditulium</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8E1C56F9-E436-424C-87DA-B2EFFCC4CA61}" type="slidenum">
              <a:rPr lang="en-US" smtClean="0"/>
              <a:t>7</a:t>
            </a:fld>
            <a:endParaRPr lang="en-US"/>
          </a:p>
        </p:txBody>
      </p:sp>
    </p:spTree>
    <p:extLst>
      <p:ext uri="{BB962C8B-B14F-4D97-AF65-F5344CB8AC3E}">
        <p14:creationId xmlns:p14="http://schemas.microsoft.com/office/powerpoint/2010/main" val="1692114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tot the high penetration depth, we can actually set up various sample </a:t>
            </a:r>
            <a:r>
              <a:rPr lang="en-US" dirty="0" err="1"/>
              <a:t>enviroment</a:t>
            </a:r>
            <a:r>
              <a:rPr lang="en-US" dirty="0"/>
              <a:t> for neutron </a:t>
            </a:r>
            <a:r>
              <a:rPr lang="en-US" dirty="0" err="1"/>
              <a:t>experimment</a:t>
            </a:r>
            <a:r>
              <a:rPr lang="en-US" dirty="0"/>
              <a:t>. </a:t>
            </a:r>
          </a:p>
        </p:txBody>
      </p:sp>
      <p:sp>
        <p:nvSpPr>
          <p:cNvPr id="4" name="Slide Number Placeholder 3"/>
          <p:cNvSpPr>
            <a:spLocks noGrp="1"/>
          </p:cNvSpPr>
          <p:nvPr>
            <p:ph type="sldNum" sz="quarter" idx="5"/>
          </p:nvPr>
        </p:nvSpPr>
        <p:spPr/>
        <p:txBody>
          <a:bodyPr/>
          <a:lstStyle/>
          <a:p>
            <a:fld id="{8E1C56F9-E436-424C-87DA-B2EFFCC4CA61}" type="slidenum">
              <a:rPr lang="en-US" smtClean="0"/>
              <a:t>8</a:t>
            </a:fld>
            <a:endParaRPr lang="en-US"/>
          </a:p>
        </p:txBody>
      </p:sp>
    </p:spTree>
    <p:extLst>
      <p:ext uri="{BB962C8B-B14F-4D97-AF65-F5344CB8AC3E}">
        <p14:creationId xmlns:p14="http://schemas.microsoft.com/office/powerpoint/2010/main" val="298947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nuclear spin of the neutron undergoes a dipole dipole interaction with the </a:t>
            </a:r>
            <a:r>
              <a:rPr lang="en-US" dirty="0" err="1"/>
              <a:t>unparied</a:t>
            </a:r>
            <a:r>
              <a:rPr lang="en-US" dirty="0"/>
              <a:t> electrons in the magnetic material. </a:t>
            </a:r>
          </a:p>
          <a:p>
            <a:r>
              <a:rPr lang="en-US" dirty="0"/>
              <a:t>Thus when the spins are ordered, magnetic Bragg peaks will </a:t>
            </a:r>
            <a:r>
              <a:rPr lang="en-US" dirty="0" err="1"/>
              <a:t>emarge</a:t>
            </a:r>
            <a:r>
              <a:rPr lang="en-US" dirty="0"/>
              <a:t>. </a:t>
            </a:r>
          </a:p>
        </p:txBody>
      </p:sp>
      <p:sp>
        <p:nvSpPr>
          <p:cNvPr id="4" name="Slide Number Placeholder 3"/>
          <p:cNvSpPr>
            <a:spLocks noGrp="1"/>
          </p:cNvSpPr>
          <p:nvPr>
            <p:ph type="sldNum" sz="quarter" idx="5"/>
          </p:nvPr>
        </p:nvSpPr>
        <p:spPr/>
        <p:txBody>
          <a:bodyPr/>
          <a:lstStyle/>
          <a:p>
            <a:fld id="{8E1C56F9-E436-424C-87DA-B2EFFCC4CA61}" type="slidenum">
              <a:rPr lang="en-US" smtClean="0"/>
              <a:t>9</a:t>
            </a:fld>
            <a:endParaRPr lang="en-US"/>
          </a:p>
        </p:txBody>
      </p:sp>
    </p:spTree>
    <p:extLst>
      <p:ext uri="{BB962C8B-B14F-4D97-AF65-F5344CB8AC3E}">
        <p14:creationId xmlns:p14="http://schemas.microsoft.com/office/powerpoint/2010/main" val="857929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B0B9A5-B7EF-0E44-9C62-0B71F6F5BC8F}" type="datetime1">
              <a:rPr lang="sv-SE" smtClean="0"/>
              <a:t>2019-09-11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A6700-4B8E-C940-9C38-BD3ABD7F9838}" type="slidenum">
              <a:rPr lang="en-US" smtClean="0"/>
              <a:t>‹#›</a:t>
            </a:fld>
            <a:endParaRPr lang="en-US"/>
          </a:p>
        </p:txBody>
      </p:sp>
    </p:spTree>
    <p:extLst>
      <p:ext uri="{BB962C8B-B14F-4D97-AF65-F5344CB8AC3E}">
        <p14:creationId xmlns:p14="http://schemas.microsoft.com/office/powerpoint/2010/main" val="793670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33092C-9798-ED4C-B5B0-C43979D95790}" type="datetime1">
              <a:rPr lang="sv-SE" smtClean="0"/>
              <a:t>2019-09-11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A6700-4B8E-C940-9C38-BD3ABD7F9838}" type="slidenum">
              <a:rPr lang="en-US" smtClean="0"/>
              <a:t>‹#›</a:t>
            </a:fld>
            <a:endParaRPr lang="en-US"/>
          </a:p>
        </p:txBody>
      </p:sp>
    </p:spTree>
    <p:extLst>
      <p:ext uri="{BB962C8B-B14F-4D97-AF65-F5344CB8AC3E}">
        <p14:creationId xmlns:p14="http://schemas.microsoft.com/office/powerpoint/2010/main" val="1152542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A2BA65-46CB-B947-B331-614483E53A54}" type="datetime1">
              <a:rPr lang="sv-SE" smtClean="0"/>
              <a:t>2019-09-11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A6700-4B8E-C940-9C38-BD3ABD7F9838}" type="slidenum">
              <a:rPr lang="en-US" smtClean="0"/>
              <a:t>‹#›</a:t>
            </a:fld>
            <a:endParaRPr lang="en-US"/>
          </a:p>
        </p:txBody>
      </p:sp>
    </p:spTree>
    <p:extLst>
      <p:ext uri="{BB962C8B-B14F-4D97-AF65-F5344CB8AC3E}">
        <p14:creationId xmlns:p14="http://schemas.microsoft.com/office/powerpoint/2010/main" val="3598130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_eng">
    <p:spTree>
      <p:nvGrpSpPr>
        <p:cNvPr id="1" name=""/>
        <p:cNvGrpSpPr/>
        <p:nvPr/>
      </p:nvGrpSpPr>
      <p:grpSpPr>
        <a:xfrm>
          <a:off x="0" y="0"/>
          <a:ext cx="0" cy="0"/>
          <a:chOff x="0" y="0"/>
          <a:chExt cx="0" cy="0"/>
        </a:xfrm>
      </p:grpSpPr>
      <p:sp>
        <p:nvSpPr>
          <p:cNvPr id="2" name="Line 6"/>
          <p:cNvSpPr>
            <a:spLocks noChangeShapeType="1"/>
          </p:cNvSpPr>
          <p:nvPr/>
        </p:nvSpPr>
        <p:spPr bwMode="gray">
          <a:xfrm>
            <a:off x="-1835151" y="5596467"/>
            <a:ext cx="0" cy="0"/>
          </a:xfrm>
          <a:prstGeom prst="line">
            <a:avLst/>
          </a:prstGeom>
          <a:noFill/>
          <a:ln w="3">
            <a:solidFill>
              <a:schemeClr val="bg1"/>
            </a:solidFill>
            <a:miter lim="800000"/>
            <a:headEnd/>
            <a:tailEnd/>
          </a:ln>
          <a:extLst>
            <a:ext uri="{909E8E84-426E-40DD-AFC4-6F175D3DCCD1}">
              <a14:hiddenFill xmlns:a14="http://schemas.microsoft.com/office/drawing/2010/main">
                <a:noFill/>
              </a14:hiddenFill>
            </a:ext>
          </a:extLst>
        </p:spPr>
        <p:txBody>
          <a:bodyPr/>
          <a:lstStyle/>
          <a:p>
            <a:endParaRPr lang="sv-SE" sz="2400"/>
          </a:p>
        </p:txBody>
      </p:sp>
      <p:sp>
        <p:nvSpPr>
          <p:cNvPr id="3" name="AutoShape 14"/>
          <p:cNvSpPr>
            <a:spLocks noChangeAspect="1" noChangeArrowheads="1" noTextEdit="1"/>
          </p:cNvSpPr>
          <p:nvPr/>
        </p:nvSpPr>
        <p:spPr bwMode="auto">
          <a:xfrm>
            <a:off x="-4777317" y="4066117"/>
            <a:ext cx="19344217" cy="232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sz="2400"/>
          </a:p>
        </p:txBody>
      </p:sp>
      <p:pic>
        <p:nvPicPr>
          <p:cNvPr id="5" name="Bildobjekt 19"/>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04069" y="445041"/>
            <a:ext cx="1841500" cy="29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Bildobjekt 18">
            <a:extLst>
              <a:ext uri="{FF2B5EF4-FFF2-40B4-BE49-F238E27FC236}">
                <a16:creationId xmlns:a16="http://schemas.microsoft.com/office/drawing/2014/main" id="{9818D67E-72BB-EF4D-8650-DA1146FF8B79}"/>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l="27231" t="40906" r="20988" b="17529"/>
          <a:stretch>
            <a:fillRect/>
          </a:stretch>
        </p:blipFill>
        <p:spPr bwMode="auto">
          <a:xfrm>
            <a:off x="334433" y="3390212"/>
            <a:ext cx="11523135" cy="323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p 14">
            <a:extLst>
              <a:ext uri="{FF2B5EF4-FFF2-40B4-BE49-F238E27FC236}">
                <a16:creationId xmlns:a16="http://schemas.microsoft.com/office/drawing/2014/main" id="{0863DBC1-93FB-FC4F-8A6E-D08EB15A346A}"/>
              </a:ext>
            </a:extLst>
          </p:cNvPr>
          <p:cNvGrpSpPr/>
          <p:nvPr userDrawn="1"/>
        </p:nvGrpSpPr>
        <p:grpSpPr>
          <a:xfrm>
            <a:off x="0" y="0"/>
            <a:ext cx="1563707" cy="1574800"/>
            <a:chOff x="0" y="0"/>
            <a:chExt cx="1118774" cy="1126711"/>
          </a:xfrm>
          <a:noFill/>
        </p:grpSpPr>
        <p:pic>
          <p:nvPicPr>
            <p:cNvPr id="16" name="Picture 2">
              <a:extLst>
                <a:ext uri="{FF2B5EF4-FFF2-40B4-BE49-F238E27FC236}">
                  <a16:creationId xmlns:a16="http://schemas.microsoft.com/office/drawing/2014/main" id="{5016C568-ADC6-B448-9875-EC43010139E3}"/>
                </a:ext>
              </a:extLst>
            </p:cNvPr>
            <p:cNvPicPr>
              <a:picLocks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238674" y="237964"/>
              <a:ext cx="641393" cy="6497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7" name="Grupp 16">
              <a:extLst>
                <a:ext uri="{FF2B5EF4-FFF2-40B4-BE49-F238E27FC236}">
                  <a16:creationId xmlns:a16="http://schemas.microsoft.com/office/drawing/2014/main" id="{15EAD1A5-2C50-F14C-A922-42AECE9F76AB}"/>
                </a:ext>
              </a:extLst>
            </p:cNvPr>
            <p:cNvGrpSpPr>
              <a:grpSpLocks noChangeAspect="1"/>
            </p:cNvGrpSpPr>
            <p:nvPr/>
          </p:nvGrpSpPr>
          <p:grpSpPr>
            <a:xfrm>
              <a:off x="440017" y="0"/>
              <a:ext cx="238707" cy="238781"/>
              <a:chOff x="2212991" y="4839051"/>
              <a:chExt cx="754419" cy="754653"/>
            </a:xfrm>
            <a:grpFill/>
          </p:grpSpPr>
          <p:sp>
            <p:nvSpPr>
              <p:cNvPr id="56" name="Rektangel 55">
                <a:extLst>
                  <a:ext uri="{FF2B5EF4-FFF2-40B4-BE49-F238E27FC236}">
                    <a16:creationId xmlns:a16="http://schemas.microsoft.com/office/drawing/2014/main" id="{625FD33E-FA80-8E47-89FC-DCCC2A3C2D16}"/>
                  </a:ext>
                </a:extLst>
              </p:cNvPr>
              <p:cNvSpPr/>
              <p:nvPr userDrawn="1"/>
            </p:nvSpPr>
            <p:spPr>
              <a:xfrm>
                <a:off x="2212991" y="5342153"/>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7" name="Rektangel 56">
                <a:extLst>
                  <a:ext uri="{FF2B5EF4-FFF2-40B4-BE49-F238E27FC236}">
                    <a16:creationId xmlns:a16="http://schemas.microsoft.com/office/drawing/2014/main" id="{8F10E0A5-B8EE-BE47-BC4E-24E1DDB174BC}"/>
                  </a:ext>
                </a:extLst>
              </p:cNvPr>
              <p:cNvSpPr/>
              <p:nvPr userDrawn="1"/>
            </p:nvSpPr>
            <p:spPr>
              <a:xfrm>
                <a:off x="2212991" y="5090602"/>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8" name="Rektangel 57">
                <a:extLst>
                  <a:ext uri="{FF2B5EF4-FFF2-40B4-BE49-F238E27FC236}">
                    <a16:creationId xmlns:a16="http://schemas.microsoft.com/office/drawing/2014/main" id="{28EFCF7D-6529-C142-93C9-90598C42E621}"/>
                  </a:ext>
                </a:extLst>
              </p:cNvPr>
              <p:cNvSpPr/>
              <p:nvPr userDrawn="1"/>
            </p:nvSpPr>
            <p:spPr>
              <a:xfrm>
                <a:off x="2212991" y="4839051"/>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9" name="Rektangel 58">
                <a:extLst>
                  <a:ext uri="{FF2B5EF4-FFF2-40B4-BE49-F238E27FC236}">
                    <a16:creationId xmlns:a16="http://schemas.microsoft.com/office/drawing/2014/main" id="{9AF22970-B936-314A-824B-D4DF2AC4B854}"/>
                  </a:ext>
                </a:extLst>
              </p:cNvPr>
              <p:cNvSpPr/>
              <p:nvPr userDrawn="1"/>
            </p:nvSpPr>
            <p:spPr>
              <a:xfrm>
                <a:off x="2464464" y="4839051"/>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0" name="Rektangel 59">
                <a:extLst>
                  <a:ext uri="{FF2B5EF4-FFF2-40B4-BE49-F238E27FC236}">
                    <a16:creationId xmlns:a16="http://schemas.microsoft.com/office/drawing/2014/main" id="{60A421F4-0D3B-8043-8234-162B9DF4AEA4}"/>
                  </a:ext>
                </a:extLst>
              </p:cNvPr>
              <p:cNvSpPr/>
              <p:nvPr userDrawn="1"/>
            </p:nvSpPr>
            <p:spPr>
              <a:xfrm>
                <a:off x="2715937" y="4839051"/>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1" name="Rektangel 60">
                <a:extLst>
                  <a:ext uri="{FF2B5EF4-FFF2-40B4-BE49-F238E27FC236}">
                    <a16:creationId xmlns:a16="http://schemas.microsoft.com/office/drawing/2014/main" id="{2DB35B1D-2369-204C-9135-78149F469654}"/>
                  </a:ext>
                </a:extLst>
              </p:cNvPr>
              <p:cNvSpPr/>
              <p:nvPr userDrawn="1"/>
            </p:nvSpPr>
            <p:spPr>
              <a:xfrm>
                <a:off x="2464464" y="5342153"/>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2" name="Rektangel 61">
                <a:extLst>
                  <a:ext uri="{FF2B5EF4-FFF2-40B4-BE49-F238E27FC236}">
                    <a16:creationId xmlns:a16="http://schemas.microsoft.com/office/drawing/2014/main" id="{F51D08D7-925E-C84D-8090-F610717A86D9}"/>
                  </a:ext>
                </a:extLst>
              </p:cNvPr>
              <p:cNvSpPr/>
              <p:nvPr userDrawn="1"/>
            </p:nvSpPr>
            <p:spPr>
              <a:xfrm>
                <a:off x="2715937" y="5342153"/>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3" name="Rektangel 62">
                <a:extLst>
                  <a:ext uri="{FF2B5EF4-FFF2-40B4-BE49-F238E27FC236}">
                    <a16:creationId xmlns:a16="http://schemas.microsoft.com/office/drawing/2014/main" id="{E8F003AD-FABE-EE4D-BA89-B2742335EC11}"/>
                  </a:ext>
                </a:extLst>
              </p:cNvPr>
              <p:cNvSpPr/>
              <p:nvPr userDrawn="1"/>
            </p:nvSpPr>
            <p:spPr>
              <a:xfrm>
                <a:off x="2715937" y="5090602"/>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4" name="Rektangel 63">
                <a:extLst>
                  <a:ext uri="{FF2B5EF4-FFF2-40B4-BE49-F238E27FC236}">
                    <a16:creationId xmlns:a16="http://schemas.microsoft.com/office/drawing/2014/main" id="{ABB6F5C6-C885-7942-A935-9C0B32B8A983}"/>
                  </a:ext>
                </a:extLst>
              </p:cNvPr>
              <p:cNvSpPr/>
              <p:nvPr userDrawn="1"/>
            </p:nvSpPr>
            <p:spPr>
              <a:xfrm>
                <a:off x="2464464" y="5090602"/>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grpSp>
        <p:grpSp>
          <p:nvGrpSpPr>
            <p:cNvPr id="26" name="Grupp 25">
              <a:extLst>
                <a:ext uri="{FF2B5EF4-FFF2-40B4-BE49-F238E27FC236}">
                  <a16:creationId xmlns:a16="http://schemas.microsoft.com/office/drawing/2014/main" id="{E37A3EC7-B403-FB41-9F91-C41E66E1C3F2}"/>
                </a:ext>
              </a:extLst>
            </p:cNvPr>
            <p:cNvGrpSpPr>
              <a:grpSpLocks noChangeAspect="1"/>
            </p:cNvGrpSpPr>
            <p:nvPr/>
          </p:nvGrpSpPr>
          <p:grpSpPr>
            <a:xfrm>
              <a:off x="440017" y="887930"/>
              <a:ext cx="238707" cy="238781"/>
              <a:chOff x="2212991" y="4839051"/>
              <a:chExt cx="754419" cy="754653"/>
            </a:xfrm>
            <a:grpFill/>
          </p:grpSpPr>
          <p:sp>
            <p:nvSpPr>
              <p:cNvPr id="47" name="Rektangel 46">
                <a:extLst>
                  <a:ext uri="{FF2B5EF4-FFF2-40B4-BE49-F238E27FC236}">
                    <a16:creationId xmlns:a16="http://schemas.microsoft.com/office/drawing/2014/main" id="{35D35AD7-6B39-F943-A943-C994051A3591}"/>
                  </a:ext>
                </a:extLst>
              </p:cNvPr>
              <p:cNvSpPr/>
              <p:nvPr userDrawn="1"/>
            </p:nvSpPr>
            <p:spPr>
              <a:xfrm>
                <a:off x="2212991" y="5342153"/>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8" name="Rektangel 47">
                <a:extLst>
                  <a:ext uri="{FF2B5EF4-FFF2-40B4-BE49-F238E27FC236}">
                    <a16:creationId xmlns:a16="http://schemas.microsoft.com/office/drawing/2014/main" id="{F607BB48-BBCD-3647-80C2-C6260F62508D}"/>
                  </a:ext>
                </a:extLst>
              </p:cNvPr>
              <p:cNvSpPr/>
              <p:nvPr userDrawn="1"/>
            </p:nvSpPr>
            <p:spPr>
              <a:xfrm>
                <a:off x="2212991" y="5090602"/>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9" name="Rektangel 48">
                <a:extLst>
                  <a:ext uri="{FF2B5EF4-FFF2-40B4-BE49-F238E27FC236}">
                    <a16:creationId xmlns:a16="http://schemas.microsoft.com/office/drawing/2014/main" id="{3A00F74D-012D-744D-8CD4-86F3025176A9}"/>
                  </a:ext>
                </a:extLst>
              </p:cNvPr>
              <p:cNvSpPr/>
              <p:nvPr userDrawn="1"/>
            </p:nvSpPr>
            <p:spPr>
              <a:xfrm>
                <a:off x="2212991" y="4839051"/>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0" name="Rektangel 49">
                <a:extLst>
                  <a:ext uri="{FF2B5EF4-FFF2-40B4-BE49-F238E27FC236}">
                    <a16:creationId xmlns:a16="http://schemas.microsoft.com/office/drawing/2014/main" id="{25EFBEB2-E669-4441-A2A7-8EA23B468366}"/>
                  </a:ext>
                </a:extLst>
              </p:cNvPr>
              <p:cNvSpPr/>
              <p:nvPr userDrawn="1"/>
            </p:nvSpPr>
            <p:spPr>
              <a:xfrm>
                <a:off x="2464464" y="4839051"/>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1" name="Rektangel 50">
                <a:extLst>
                  <a:ext uri="{FF2B5EF4-FFF2-40B4-BE49-F238E27FC236}">
                    <a16:creationId xmlns:a16="http://schemas.microsoft.com/office/drawing/2014/main" id="{478148B7-7D92-B443-9A7B-461278601ADC}"/>
                  </a:ext>
                </a:extLst>
              </p:cNvPr>
              <p:cNvSpPr/>
              <p:nvPr userDrawn="1"/>
            </p:nvSpPr>
            <p:spPr>
              <a:xfrm>
                <a:off x="2715937" y="4839051"/>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2" name="Rektangel 51">
                <a:extLst>
                  <a:ext uri="{FF2B5EF4-FFF2-40B4-BE49-F238E27FC236}">
                    <a16:creationId xmlns:a16="http://schemas.microsoft.com/office/drawing/2014/main" id="{33F102BC-AE06-C04F-ABBD-6954A9357DA6}"/>
                  </a:ext>
                </a:extLst>
              </p:cNvPr>
              <p:cNvSpPr/>
              <p:nvPr userDrawn="1"/>
            </p:nvSpPr>
            <p:spPr>
              <a:xfrm>
                <a:off x="2464464" y="5342153"/>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3" name="Rektangel 52">
                <a:extLst>
                  <a:ext uri="{FF2B5EF4-FFF2-40B4-BE49-F238E27FC236}">
                    <a16:creationId xmlns:a16="http://schemas.microsoft.com/office/drawing/2014/main" id="{F1168AA4-3F32-6345-AEAD-E2EF2358B8F2}"/>
                  </a:ext>
                </a:extLst>
              </p:cNvPr>
              <p:cNvSpPr/>
              <p:nvPr userDrawn="1"/>
            </p:nvSpPr>
            <p:spPr>
              <a:xfrm>
                <a:off x="2715937" y="5342153"/>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4" name="Rektangel 53">
                <a:extLst>
                  <a:ext uri="{FF2B5EF4-FFF2-40B4-BE49-F238E27FC236}">
                    <a16:creationId xmlns:a16="http://schemas.microsoft.com/office/drawing/2014/main" id="{EF2E7D3E-0E67-9A48-85F5-C51E73D42874}"/>
                  </a:ext>
                </a:extLst>
              </p:cNvPr>
              <p:cNvSpPr/>
              <p:nvPr userDrawn="1"/>
            </p:nvSpPr>
            <p:spPr>
              <a:xfrm>
                <a:off x="2715937" y="5090602"/>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5" name="Rektangel 54">
                <a:extLst>
                  <a:ext uri="{FF2B5EF4-FFF2-40B4-BE49-F238E27FC236}">
                    <a16:creationId xmlns:a16="http://schemas.microsoft.com/office/drawing/2014/main" id="{34ECFF50-188A-EF4D-ABC2-ECFAF9D440AE}"/>
                  </a:ext>
                </a:extLst>
              </p:cNvPr>
              <p:cNvSpPr/>
              <p:nvPr userDrawn="1"/>
            </p:nvSpPr>
            <p:spPr>
              <a:xfrm>
                <a:off x="2464464" y="5090602"/>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grpSp>
        <p:grpSp>
          <p:nvGrpSpPr>
            <p:cNvPr id="27" name="Grupp 26">
              <a:extLst>
                <a:ext uri="{FF2B5EF4-FFF2-40B4-BE49-F238E27FC236}">
                  <a16:creationId xmlns:a16="http://schemas.microsoft.com/office/drawing/2014/main" id="{F68676DE-7159-B449-A14D-06BBB64ECB8D}"/>
                </a:ext>
              </a:extLst>
            </p:cNvPr>
            <p:cNvGrpSpPr>
              <a:grpSpLocks noChangeAspect="1"/>
            </p:cNvGrpSpPr>
            <p:nvPr/>
          </p:nvGrpSpPr>
          <p:grpSpPr>
            <a:xfrm>
              <a:off x="0" y="443465"/>
              <a:ext cx="238707" cy="238781"/>
              <a:chOff x="2212991" y="4839051"/>
              <a:chExt cx="754419" cy="754653"/>
            </a:xfrm>
            <a:grpFill/>
          </p:grpSpPr>
          <p:sp>
            <p:nvSpPr>
              <p:cNvPr id="38" name="Rektangel 37">
                <a:extLst>
                  <a:ext uri="{FF2B5EF4-FFF2-40B4-BE49-F238E27FC236}">
                    <a16:creationId xmlns:a16="http://schemas.microsoft.com/office/drawing/2014/main" id="{A435E150-EB57-B44A-8293-2C19C271A956}"/>
                  </a:ext>
                </a:extLst>
              </p:cNvPr>
              <p:cNvSpPr/>
              <p:nvPr userDrawn="1"/>
            </p:nvSpPr>
            <p:spPr>
              <a:xfrm>
                <a:off x="2212991" y="5342153"/>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9" name="Rektangel 38">
                <a:extLst>
                  <a:ext uri="{FF2B5EF4-FFF2-40B4-BE49-F238E27FC236}">
                    <a16:creationId xmlns:a16="http://schemas.microsoft.com/office/drawing/2014/main" id="{53C0B4FF-3765-4840-8E0A-9AA936D37216}"/>
                  </a:ext>
                </a:extLst>
              </p:cNvPr>
              <p:cNvSpPr/>
              <p:nvPr userDrawn="1"/>
            </p:nvSpPr>
            <p:spPr>
              <a:xfrm>
                <a:off x="2212991" y="5090602"/>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0" name="Rektangel 39">
                <a:extLst>
                  <a:ext uri="{FF2B5EF4-FFF2-40B4-BE49-F238E27FC236}">
                    <a16:creationId xmlns:a16="http://schemas.microsoft.com/office/drawing/2014/main" id="{A60EFB5C-D38B-D849-AB68-371460E2B1DC}"/>
                  </a:ext>
                </a:extLst>
              </p:cNvPr>
              <p:cNvSpPr/>
              <p:nvPr userDrawn="1"/>
            </p:nvSpPr>
            <p:spPr>
              <a:xfrm>
                <a:off x="2212991" y="4839051"/>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1" name="Rektangel 40">
                <a:extLst>
                  <a:ext uri="{FF2B5EF4-FFF2-40B4-BE49-F238E27FC236}">
                    <a16:creationId xmlns:a16="http://schemas.microsoft.com/office/drawing/2014/main" id="{A71C6519-4CCC-D74C-A050-B08BE3BFE6AE}"/>
                  </a:ext>
                </a:extLst>
              </p:cNvPr>
              <p:cNvSpPr/>
              <p:nvPr userDrawn="1"/>
            </p:nvSpPr>
            <p:spPr>
              <a:xfrm>
                <a:off x="2464464" y="4839051"/>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2" name="Rektangel 41">
                <a:extLst>
                  <a:ext uri="{FF2B5EF4-FFF2-40B4-BE49-F238E27FC236}">
                    <a16:creationId xmlns:a16="http://schemas.microsoft.com/office/drawing/2014/main" id="{8625C522-5195-CA45-9C5A-7279ED5AF410}"/>
                  </a:ext>
                </a:extLst>
              </p:cNvPr>
              <p:cNvSpPr/>
              <p:nvPr userDrawn="1"/>
            </p:nvSpPr>
            <p:spPr>
              <a:xfrm>
                <a:off x="2715937" y="4839051"/>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3" name="Rektangel 42">
                <a:extLst>
                  <a:ext uri="{FF2B5EF4-FFF2-40B4-BE49-F238E27FC236}">
                    <a16:creationId xmlns:a16="http://schemas.microsoft.com/office/drawing/2014/main" id="{B21F9AF9-65C3-BA4E-9064-122DC8A4A494}"/>
                  </a:ext>
                </a:extLst>
              </p:cNvPr>
              <p:cNvSpPr/>
              <p:nvPr userDrawn="1"/>
            </p:nvSpPr>
            <p:spPr>
              <a:xfrm>
                <a:off x="2464464" y="5342153"/>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4" name="Rektangel 43">
                <a:extLst>
                  <a:ext uri="{FF2B5EF4-FFF2-40B4-BE49-F238E27FC236}">
                    <a16:creationId xmlns:a16="http://schemas.microsoft.com/office/drawing/2014/main" id="{7D8AAB2F-C807-4C4C-871F-F2E3846FF9FC}"/>
                  </a:ext>
                </a:extLst>
              </p:cNvPr>
              <p:cNvSpPr/>
              <p:nvPr userDrawn="1"/>
            </p:nvSpPr>
            <p:spPr>
              <a:xfrm>
                <a:off x="2715937" y="5342153"/>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5" name="Rektangel 44">
                <a:extLst>
                  <a:ext uri="{FF2B5EF4-FFF2-40B4-BE49-F238E27FC236}">
                    <a16:creationId xmlns:a16="http://schemas.microsoft.com/office/drawing/2014/main" id="{0CCC44B3-D0FF-D14E-A1C6-B6CFB2D23374}"/>
                  </a:ext>
                </a:extLst>
              </p:cNvPr>
              <p:cNvSpPr/>
              <p:nvPr userDrawn="1"/>
            </p:nvSpPr>
            <p:spPr>
              <a:xfrm>
                <a:off x="2715937" y="5090602"/>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6" name="Rektangel 45">
                <a:extLst>
                  <a:ext uri="{FF2B5EF4-FFF2-40B4-BE49-F238E27FC236}">
                    <a16:creationId xmlns:a16="http://schemas.microsoft.com/office/drawing/2014/main" id="{3E7AF6E4-A19E-CB48-A8B3-F17A97DA27ED}"/>
                  </a:ext>
                </a:extLst>
              </p:cNvPr>
              <p:cNvSpPr/>
              <p:nvPr userDrawn="1"/>
            </p:nvSpPr>
            <p:spPr>
              <a:xfrm>
                <a:off x="2464464" y="5090602"/>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grpSp>
        <p:grpSp>
          <p:nvGrpSpPr>
            <p:cNvPr id="28" name="Grupp 27">
              <a:extLst>
                <a:ext uri="{FF2B5EF4-FFF2-40B4-BE49-F238E27FC236}">
                  <a16:creationId xmlns:a16="http://schemas.microsoft.com/office/drawing/2014/main" id="{4D7939D2-013B-8D43-AF56-65E8308D448B}"/>
                </a:ext>
              </a:extLst>
            </p:cNvPr>
            <p:cNvGrpSpPr>
              <a:grpSpLocks noChangeAspect="1"/>
            </p:cNvGrpSpPr>
            <p:nvPr/>
          </p:nvGrpSpPr>
          <p:grpSpPr>
            <a:xfrm>
              <a:off x="880067" y="443465"/>
              <a:ext cx="238707" cy="238781"/>
              <a:chOff x="2212991" y="4839051"/>
              <a:chExt cx="754419" cy="754653"/>
            </a:xfrm>
            <a:grpFill/>
          </p:grpSpPr>
          <p:sp>
            <p:nvSpPr>
              <p:cNvPr id="29" name="Rektangel 28">
                <a:extLst>
                  <a:ext uri="{FF2B5EF4-FFF2-40B4-BE49-F238E27FC236}">
                    <a16:creationId xmlns:a16="http://schemas.microsoft.com/office/drawing/2014/main" id="{2B38132A-7F88-3148-A4FC-2DA07E2A634F}"/>
                  </a:ext>
                </a:extLst>
              </p:cNvPr>
              <p:cNvSpPr/>
              <p:nvPr userDrawn="1"/>
            </p:nvSpPr>
            <p:spPr>
              <a:xfrm>
                <a:off x="2212991" y="5342153"/>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0" name="Rektangel 29">
                <a:extLst>
                  <a:ext uri="{FF2B5EF4-FFF2-40B4-BE49-F238E27FC236}">
                    <a16:creationId xmlns:a16="http://schemas.microsoft.com/office/drawing/2014/main" id="{5209F07D-76ED-C14B-B4D2-A7765896DEBC}"/>
                  </a:ext>
                </a:extLst>
              </p:cNvPr>
              <p:cNvSpPr/>
              <p:nvPr userDrawn="1"/>
            </p:nvSpPr>
            <p:spPr>
              <a:xfrm>
                <a:off x="2212991" y="5090602"/>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1" name="Rektangel 30">
                <a:extLst>
                  <a:ext uri="{FF2B5EF4-FFF2-40B4-BE49-F238E27FC236}">
                    <a16:creationId xmlns:a16="http://schemas.microsoft.com/office/drawing/2014/main" id="{A32CA292-5FF0-A747-8736-F788E8B5030A}"/>
                  </a:ext>
                </a:extLst>
              </p:cNvPr>
              <p:cNvSpPr/>
              <p:nvPr userDrawn="1"/>
            </p:nvSpPr>
            <p:spPr>
              <a:xfrm>
                <a:off x="2212991" y="4839051"/>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2" name="Rektangel 31">
                <a:extLst>
                  <a:ext uri="{FF2B5EF4-FFF2-40B4-BE49-F238E27FC236}">
                    <a16:creationId xmlns:a16="http://schemas.microsoft.com/office/drawing/2014/main" id="{AF774941-1457-FE4F-99C0-D11026CE8C84}"/>
                  </a:ext>
                </a:extLst>
              </p:cNvPr>
              <p:cNvSpPr/>
              <p:nvPr userDrawn="1"/>
            </p:nvSpPr>
            <p:spPr>
              <a:xfrm>
                <a:off x="2464464" y="4839051"/>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3" name="Rektangel 32">
                <a:extLst>
                  <a:ext uri="{FF2B5EF4-FFF2-40B4-BE49-F238E27FC236}">
                    <a16:creationId xmlns:a16="http://schemas.microsoft.com/office/drawing/2014/main" id="{A552B882-FA01-D642-91BA-E072AF506A10}"/>
                  </a:ext>
                </a:extLst>
              </p:cNvPr>
              <p:cNvSpPr/>
              <p:nvPr userDrawn="1"/>
            </p:nvSpPr>
            <p:spPr>
              <a:xfrm>
                <a:off x="2715937" y="4839051"/>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4" name="Rektangel 33">
                <a:extLst>
                  <a:ext uri="{FF2B5EF4-FFF2-40B4-BE49-F238E27FC236}">
                    <a16:creationId xmlns:a16="http://schemas.microsoft.com/office/drawing/2014/main" id="{10860FD5-FD3F-A44E-A3A2-6ACBE91E3C41}"/>
                  </a:ext>
                </a:extLst>
              </p:cNvPr>
              <p:cNvSpPr/>
              <p:nvPr userDrawn="1"/>
            </p:nvSpPr>
            <p:spPr>
              <a:xfrm>
                <a:off x="2464464" y="5342153"/>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5" name="Rektangel 34">
                <a:extLst>
                  <a:ext uri="{FF2B5EF4-FFF2-40B4-BE49-F238E27FC236}">
                    <a16:creationId xmlns:a16="http://schemas.microsoft.com/office/drawing/2014/main" id="{7864E4F5-5000-7D43-8D12-8117255CB092}"/>
                  </a:ext>
                </a:extLst>
              </p:cNvPr>
              <p:cNvSpPr/>
              <p:nvPr userDrawn="1"/>
            </p:nvSpPr>
            <p:spPr>
              <a:xfrm>
                <a:off x="2715937" y="5342153"/>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6" name="Rektangel 35">
                <a:extLst>
                  <a:ext uri="{FF2B5EF4-FFF2-40B4-BE49-F238E27FC236}">
                    <a16:creationId xmlns:a16="http://schemas.microsoft.com/office/drawing/2014/main" id="{63FCD91C-D163-694C-A6A2-A8777BB9D7EF}"/>
                  </a:ext>
                </a:extLst>
              </p:cNvPr>
              <p:cNvSpPr/>
              <p:nvPr userDrawn="1"/>
            </p:nvSpPr>
            <p:spPr>
              <a:xfrm>
                <a:off x="2715937" y="5090602"/>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7" name="Rektangel 36">
                <a:extLst>
                  <a:ext uri="{FF2B5EF4-FFF2-40B4-BE49-F238E27FC236}">
                    <a16:creationId xmlns:a16="http://schemas.microsoft.com/office/drawing/2014/main" id="{C530E33C-0CCE-EA45-BFBA-21B929A17D1A}"/>
                  </a:ext>
                </a:extLst>
              </p:cNvPr>
              <p:cNvSpPr/>
              <p:nvPr userDrawn="1"/>
            </p:nvSpPr>
            <p:spPr>
              <a:xfrm>
                <a:off x="2464464" y="5090602"/>
                <a:ext cx="251473" cy="251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grpSp>
      </p:grpSp>
      <p:cxnSp>
        <p:nvCxnSpPr>
          <p:cNvPr id="65" name="Rak 64">
            <a:extLst>
              <a:ext uri="{FF2B5EF4-FFF2-40B4-BE49-F238E27FC236}">
                <a16:creationId xmlns:a16="http://schemas.microsoft.com/office/drawing/2014/main" id="{FFF58A14-E24D-2646-87F0-D570B46FC445}"/>
              </a:ext>
            </a:extLst>
          </p:cNvPr>
          <p:cNvCxnSpPr>
            <a:cxnSpLocks/>
          </p:cNvCxnSpPr>
          <p:nvPr userDrawn="1"/>
        </p:nvCxnSpPr>
        <p:spPr>
          <a:xfrm>
            <a:off x="330222" y="6522329"/>
            <a:ext cx="1152734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6" name="Rubrik 1">
            <a:extLst>
              <a:ext uri="{FF2B5EF4-FFF2-40B4-BE49-F238E27FC236}">
                <a16:creationId xmlns:a16="http://schemas.microsoft.com/office/drawing/2014/main" id="{3997965E-37C7-4D41-8C47-88DEC7D855AD}"/>
              </a:ext>
            </a:extLst>
          </p:cNvPr>
          <p:cNvSpPr>
            <a:spLocks noGrp="1"/>
          </p:cNvSpPr>
          <p:nvPr>
            <p:ph type="ctrTitle" hasCustomPrompt="1"/>
          </p:nvPr>
        </p:nvSpPr>
        <p:spPr>
          <a:xfrm>
            <a:off x="612731" y="1736102"/>
            <a:ext cx="10908287" cy="858260"/>
          </a:xfrm>
        </p:spPr>
        <p:txBody>
          <a:bodyPr lIns="90000" anchor="t">
            <a:noAutofit/>
          </a:bodyPr>
          <a:lstStyle>
            <a:lvl1pPr algn="l">
              <a:lnSpc>
                <a:spcPct val="90000"/>
              </a:lnSpc>
              <a:defRPr sz="4800" b="1"/>
            </a:lvl1pPr>
          </a:lstStyle>
          <a:p>
            <a:r>
              <a:rPr lang="sv-SE" dirty="0" err="1"/>
              <a:t>Click</a:t>
            </a:r>
            <a:r>
              <a:rPr lang="sv-SE" dirty="0"/>
              <a:t> to </a:t>
            </a:r>
            <a:r>
              <a:rPr lang="sv-SE" dirty="0" err="1"/>
              <a:t>add</a:t>
            </a:r>
            <a:r>
              <a:rPr lang="sv-SE" dirty="0"/>
              <a:t> </a:t>
            </a:r>
            <a:r>
              <a:rPr lang="sv-SE" dirty="0" err="1"/>
              <a:t>title</a:t>
            </a:r>
            <a:endParaRPr lang="en-GB" dirty="0"/>
          </a:p>
        </p:txBody>
      </p:sp>
      <p:sp>
        <p:nvSpPr>
          <p:cNvPr id="67" name="Underrubrik 2">
            <a:extLst>
              <a:ext uri="{FF2B5EF4-FFF2-40B4-BE49-F238E27FC236}">
                <a16:creationId xmlns:a16="http://schemas.microsoft.com/office/drawing/2014/main" id="{BE9565E6-B7A1-5E48-B793-BFB8048C99A9}"/>
              </a:ext>
            </a:extLst>
          </p:cNvPr>
          <p:cNvSpPr>
            <a:spLocks noGrp="1"/>
          </p:cNvSpPr>
          <p:nvPr>
            <p:ph type="subTitle" idx="1" hasCustomPrompt="1"/>
          </p:nvPr>
        </p:nvSpPr>
        <p:spPr>
          <a:xfrm>
            <a:off x="612731" y="2594362"/>
            <a:ext cx="10908287" cy="948041"/>
          </a:xfrm>
        </p:spPr>
        <p:txBody>
          <a:bodyPr lIns="108000" rIns="90000">
            <a:noAutofit/>
          </a:bodyPr>
          <a:lstStyle>
            <a:lvl1pPr marL="0" indent="0" algn="l">
              <a:lnSpc>
                <a:spcPct val="90000"/>
              </a:lnSpc>
              <a:buNone/>
              <a:defRPr sz="2667">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add subtitle</a:t>
            </a:r>
            <a:endParaRPr lang="en-GB" dirty="0"/>
          </a:p>
        </p:txBody>
      </p:sp>
    </p:spTree>
    <p:extLst>
      <p:ext uri="{BB962C8B-B14F-4D97-AF65-F5344CB8AC3E}">
        <p14:creationId xmlns:p14="http://schemas.microsoft.com/office/powerpoint/2010/main" val="217006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532391" y="2084852"/>
            <a:ext cx="5127221" cy="1440161"/>
          </a:xfrm>
          <a:prstGeom prst="rect">
            <a:avLst/>
          </a:prstGeom>
        </p:spPr>
        <p:txBody>
          <a:bodyPr anchor="ctr"/>
          <a:lstStyle>
            <a:lvl1pPr marL="0" indent="0" algn="ctr">
              <a:lnSpc>
                <a:spcPct val="100000"/>
              </a:lnSpc>
              <a:buNone/>
              <a:defRPr sz="4800" b="1" baseline="0">
                <a:solidFill>
                  <a:schemeClr val="tx1">
                    <a:lumMod val="75000"/>
                    <a:lumOff val="25000"/>
                  </a:schemeClr>
                </a:solidFill>
                <a:latin typeface="+mj-lt"/>
                <a:cs typeface="Arial" pitchFamily="34" charset="0"/>
              </a:defRPr>
            </a:lvl1pPr>
          </a:lstStyle>
          <a:p>
            <a:pPr lvl="0"/>
            <a:r>
              <a:rPr lang="en-US" altLang="ko-KR" dirty="0">
                <a:ea typeface="맑은 고딕" pitchFamily="50" charset="-127"/>
              </a:rPr>
              <a:t>FREE PPT TEMPLATES</a:t>
            </a:r>
            <a:endParaRPr lang="en-US" altLang="ko-KR" dirty="0"/>
          </a:p>
        </p:txBody>
      </p:sp>
      <p:sp>
        <p:nvSpPr>
          <p:cNvPr id="11" name="Text Placeholder 9"/>
          <p:cNvSpPr>
            <a:spLocks noGrp="1"/>
          </p:cNvSpPr>
          <p:nvPr>
            <p:ph type="body" sz="quarter" idx="11" hasCustomPrompt="1"/>
          </p:nvPr>
        </p:nvSpPr>
        <p:spPr>
          <a:xfrm>
            <a:off x="3532194" y="3512309"/>
            <a:ext cx="5127221" cy="1066579"/>
          </a:xfrm>
          <a:prstGeom prst="rect">
            <a:avLst/>
          </a:prstGeom>
        </p:spPr>
        <p:txBody>
          <a:bodyPr anchor="ctr"/>
          <a:lstStyle>
            <a:lvl1pPr marL="0" indent="0" algn="ctr">
              <a:lnSpc>
                <a:spcPct val="100000"/>
              </a:lnSpc>
              <a:buNone/>
              <a:defRPr sz="1867" b="1" baseline="0">
                <a:solidFill>
                  <a:schemeClr val="tx1">
                    <a:lumMod val="75000"/>
                    <a:lumOff val="25000"/>
                  </a:schemeClr>
                </a:solidFill>
                <a:latin typeface="+mn-lt"/>
                <a:cs typeface="Arial" pitchFamily="34" charset="0"/>
              </a:defRPr>
            </a:lvl1pPr>
          </a:lstStyle>
          <a:p>
            <a:pPr lvl="0"/>
            <a:r>
              <a:rPr lang="en-US" altLang="ko-KR" dirty="0"/>
              <a:t>INSTERT THE TITLE</a:t>
            </a:r>
          </a:p>
          <a:p>
            <a:pPr lvl="0"/>
            <a:r>
              <a:rPr lang="en-US" altLang="ko-KR" dirty="0"/>
              <a:t>OF YOUR </a:t>
            </a:r>
          </a:p>
          <a:p>
            <a:pPr lvl="0"/>
            <a:r>
              <a:rPr lang="en-US" altLang="ko-KR" dirty="0"/>
              <a:t>PRESENTATION HERE</a:t>
            </a:r>
            <a:endParaRPr lang="ko-KR" altLang="en-US" dirty="0"/>
          </a:p>
        </p:txBody>
      </p:sp>
      <p:grpSp>
        <p:nvGrpSpPr>
          <p:cNvPr id="4" name="Group 3"/>
          <p:cNvGrpSpPr/>
          <p:nvPr/>
        </p:nvGrpSpPr>
        <p:grpSpPr>
          <a:xfrm>
            <a:off x="2592400" y="0"/>
            <a:ext cx="7007203" cy="6858000"/>
            <a:chOff x="1619672" y="548680"/>
            <a:chExt cx="5904656" cy="5778928"/>
          </a:xfrm>
        </p:grpSpPr>
        <p:sp>
          <p:nvSpPr>
            <p:cNvPr id="5" name="Oval 4"/>
            <p:cNvSpPr/>
            <p:nvPr/>
          </p:nvSpPr>
          <p:spPr>
            <a:xfrm>
              <a:off x="2411760" y="1268760"/>
              <a:ext cx="4320480" cy="4320480"/>
            </a:xfrm>
            <a:prstGeom prst="ellipse">
              <a:avLst/>
            </a:prstGeom>
            <a:noFill/>
            <a:ln w="190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400"/>
            </a:p>
          </p:txBody>
        </p:sp>
        <p:sp>
          <p:nvSpPr>
            <p:cNvPr id="6" name="Oval 5"/>
            <p:cNvSpPr/>
            <p:nvPr/>
          </p:nvSpPr>
          <p:spPr>
            <a:xfrm>
              <a:off x="2483768" y="1340768"/>
              <a:ext cx="4176464" cy="4176464"/>
            </a:xfrm>
            <a:prstGeom prst="ellipse">
              <a:avLst/>
            </a:prstGeom>
            <a:noFill/>
            <a:ln w="190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400"/>
            </a:p>
          </p:txBody>
        </p:sp>
        <p:cxnSp>
          <p:nvCxnSpPr>
            <p:cNvPr id="7" name="Straight Connector 6"/>
            <p:cNvCxnSpPr/>
            <p:nvPr/>
          </p:nvCxnSpPr>
          <p:spPr>
            <a:xfrm>
              <a:off x="4572000" y="548680"/>
              <a:ext cx="0" cy="72008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0" y="5607528"/>
              <a:ext cx="0" cy="72008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732240" y="3429000"/>
              <a:ext cx="792088" cy="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19672" y="3429000"/>
              <a:ext cx="792088" cy="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156176" y="2378312"/>
              <a:ext cx="792088" cy="33060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431496" y="1124744"/>
              <a:ext cx="432048" cy="79208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94136" y="1131624"/>
              <a:ext cx="613768" cy="78520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95736" y="2090992"/>
              <a:ext cx="898400" cy="49224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180984" y="4941168"/>
              <a:ext cx="526920" cy="57606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456304" y="4329100"/>
              <a:ext cx="637832" cy="39604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979584" y="4142812"/>
              <a:ext cx="968680" cy="51032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431496" y="4875464"/>
              <a:ext cx="490068" cy="73206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5066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End Slide Layout">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p:nvGrpSpPr>
        <p:grpSpPr>
          <a:xfrm>
            <a:off x="2592400" y="0"/>
            <a:ext cx="7007203" cy="6858000"/>
            <a:chOff x="1619672" y="548680"/>
            <a:chExt cx="5904656" cy="5778928"/>
          </a:xfrm>
        </p:grpSpPr>
        <p:sp>
          <p:nvSpPr>
            <p:cNvPr id="5" name="Oval 4"/>
            <p:cNvSpPr/>
            <p:nvPr/>
          </p:nvSpPr>
          <p:spPr>
            <a:xfrm>
              <a:off x="2411760" y="1268760"/>
              <a:ext cx="4320480" cy="4320480"/>
            </a:xfrm>
            <a:prstGeom prst="ellipse">
              <a:avLst/>
            </a:prstGeom>
            <a:noFill/>
            <a:ln w="190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400"/>
            </a:p>
          </p:txBody>
        </p:sp>
        <p:sp>
          <p:nvSpPr>
            <p:cNvPr id="6" name="Oval 5"/>
            <p:cNvSpPr/>
            <p:nvPr/>
          </p:nvSpPr>
          <p:spPr>
            <a:xfrm>
              <a:off x="2483768" y="1340768"/>
              <a:ext cx="4176464" cy="4176464"/>
            </a:xfrm>
            <a:prstGeom prst="ellipse">
              <a:avLst/>
            </a:prstGeom>
            <a:blipFill>
              <a:blip r:embed="rId2"/>
              <a:stretch>
                <a:fillRect/>
              </a:stretch>
            </a:blipFill>
            <a:ln w="190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400"/>
            </a:p>
          </p:txBody>
        </p:sp>
        <p:cxnSp>
          <p:nvCxnSpPr>
            <p:cNvPr id="7" name="Straight Connector 6"/>
            <p:cNvCxnSpPr/>
            <p:nvPr/>
          </p:nvCxnSpPr>
          <p:spPr>
            <a:xfrm>
              <a:off x="4572000" y="548680"/>
              <a:ext cx="0" cy="72008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0" y="5607528"/>
              <a:ext cx="0" cy="72008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732240" y="3429000"/>
              <a:ext cx="792088" cy="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19672" y="3429000"/>
              <a:ext cx="792088" cy="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156176" y="2378312"/>
              <a:ext cx="792088" cy="33060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431496" y="1124744"/>
              <a:ext cx="432048" cy="79208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94136" y="1131624"/>
              <a:ext cx="613768" cy="78520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95736" y="2090992"/>
              <a:ext cx="898400" cy="49224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180984" y="4941168"/>
              <a:ext cx="526920" cy="57606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456304" y="4329100"/>
              <a:ext cx="637832" cy="39604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979584" y="4142812"/>
              <a:ext cx="968680" cy="51032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431496" y="4875464"/>
              <a:ext cx="490068" cy="73206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grpSp>
      <p:sp>
        <p:nvSpPr>
          <p:cNvPr id="10" name="Text Placeholder 9"/>
          <p:cNvSpPr>
            <a:spLocks noGrp="1"/>
          </p:cNvSpPr>
          <p:nvPr>
            <p:ph type="body" sz="quarter" idx="10" hasCustomPrompt="1"/>
          </p:nvPr>
        </p:nvSpPr>
        <p:spPr>
          <a:xfrm>
            <a:off x="0" y="2807726"/>
            <a:ext cx="12192000" cy="768084"/>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197" y="3575811"/>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10537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DC503-692A-AF4E-AE87-572E4DD1B0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D5E8518-26B1-634C-BEFF-9D03EEAD99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3596186-2144-6D4F-93F4-EA3620AA4BD8}"/>
              </a:ext>
            </a:extLst>
          </p:cNvPr>
          <p:cNvSpPr>
            <a:spLocks noGrp="1"/>
          </p:cNvSpPr>
          <p:nvPr>
            <p:ph type="dt" sz="half" idx="10"/>
          </p:nvPr>
        </p:nvSpPr>
        <p:spPr/>
        <p:txBody>
          <a:bodyPr/>
          <a:lstStyle/>
          <a:p>
            <a:fld id="{C09946AC-B88F-3444-8DAE-F11FB9906FEC}" type="datetime1">
              <a:rPr lang="sv-SE" smtClean="0"/>
              <a:t>2019-09-11</a:t>
            </a:fld>
            <a:endParaRPr lang="en-GB"/>
          </a:p>
        </p:txBody>
      </p:sp>
      <p:sp>
        <p:nvSpPr>
          <p:cNvPr id="5" name="Footer Placeholder 4">
            <a:extLst>
              <a:ext uri="{FF2B5EF4-FFF2-40B4-BE49-F238E27FC236}">
                <a16:creationId xmlns:a16="http://schemas.microsoft.com/office/drawing/2014/main" id="{EE0885C6-A77F-594C-8218-66607047E5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81F627-D77F-3E41-88B9-CDDD46C53F6C}"/>
              </a:ext>
            </a:extLst>
          </p:cNvPr>
          <p:cNvSpPr>
            <a:spLocks noGrp="1"/>
          </p:cNvSpPr>
          <p:nvPr>
            <p:ph type="sldNum" sz="quarter" idx="12"/>
          </p:nvPr>
        </p:nvSpPr>
        <p:spPr/>
        <p:txBody>
          <a:bodyPr/>
          <a:lstStyle/>
          <a:p>
            <a:fld id="{EC09C897-95B4-6C4B-81A3-435F2FBA54A6}" type="slidenum">
              <a:rPr lang="en-GB" smtClean="0"/>
              <a:t>‹#›</a:t>
            </a:fld>
            <a:endParaRPr lang="en-GB"/>
          </a:p>
        </p:txBody>
      </p:sp>
    </p:spTree>
    <p:extLst>
      <p:ext uri="{BB962C8B-B14F-4D97-AF65-F5344CB8AC3E}">
        <p14:creationId xmlns:p14="http://schemas.microsoft.com/office/powerpoint/2010/main" val="1137424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574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798995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505034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23392" y="260648"/>
            <a:ext cx="11233248"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623392" y="1028733"/>
            <a:ext cx="11233248"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778360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634"/>
            <a:ext cx="10972800" cy="1143000"/>
          </a:xfrm>
        </p:spPr>
        <p:txBody>
          <a:bodyPr/>
          <a:lstStyle/>
          <a:p>
            <a:r>
              <a:rPr lang="en-US"/>
              <a:t>Click to edit Master title style</a:t>
            </a:r>
          </a:p>
        </p:txBody>
      </p:sp>
      <p:sp>
        <p:nvSpPr>
          <p:cNvPr id="3" name="Content Placeholder 2"/>
          <p:cNvSpPr>
            <a:spLocks noGrp="1"/>
          </p:cNvSpPr>
          <p:nvPr>
            <p:ph idx="1"/>
          </p:nvPr>
        </p:nvSpPr>
        <p:spPr>
          <a:xfrm>
            <a:off x="609600" y="1313411"/>
            <a:ext cx="10972800" cy="48127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B3532A-E515-AF45-B9D1-CCE35D7754FB}" type="datetime1">
              <a:rPr lang="sv-SE" smtClean="0"/>
              <a:t>2019-09-11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A6700-4B8E-C940-9C38-BD3ABD7F9838}" type="slidenum">
              <a:rPr lang="en-US" smtClean="0"/>
              <a:t>‹#›</a:t>
            </a:fld>
            <a:endParaRPr lang="en-US"/>
          </a:p>
        </p:txBody>
      </p:sp>
      <p:cxnSp>
        <p:nvCxnSpPr>
          <p:cNvPr id="8" name="Straight Connector 7">
            <a:extLst>
              <a:ext uri="{FF2B5EF4-FFF2-40B4-BE49-F238E27FC236}">
                <a16:creationId xmlns:a16="http://schemas.microsoft.com/office/drawing/2014/main" id="{F9DA9D27-986F-A14E-B565-A061DAB44294}"/>
              </a:ext>
            </a:extLst>
          </p:cNvPr>
          <p:cNvCxnSpPr>
            <a:cxnSpLocks/>
          </p:cNvCxnSpPr>
          <p:nvPr/>
        </p:nvCxnSpPr>
        <p:spPr>
          <a:xfrm>
            <a:off x="0" y="1167863"/>
            <a:ext cx="12192000" cy="0"/>
          </a:xfrm>
          <a:prstGeom prst="line">
            <a:avLst/>
          </a:prstGeom>
          <a:ln w="76200">
            <a:solidFill>
              <a:srgbClr val="CE5B78"/>
            </a:solidFill>
          </a:ln>
        </p:spPr>
        <p:style>
          <a:lnRef idx="3">
            <a:schemeClr val="accent1"/>
          </a:lnRef>
          <a:fillRef idx="0">
            <a:schemeClr val="accent1"/>
          </a:fillRef>
          <a:effectRef idx="2">
            <a:schemeClr val="accent1"/>
          </a:effectRef>
          <a:fontRef idx="minor">
            <a:schemeClr val="tx1"/>
          </a:fontRef>
        </p:style>
      </p:cxnSp>
      <p:pic>
        <p:nvPicPr>
          <p:cNvPr id="9" name="Picture 8">
            <a:extLst>
              <a:ext uri="{FF2B5EF4-FFF2-40B4-BE49-F238E27FC236}">
                <a16:creationId xmlns:a16="http://schemas.microsoft.com/office/drawing/2014/main" id="{56A88874-FE30-1B4C-82EE-721656FF96E0}"/>
              </a:ext>
            </a:extLst>
          </p:cNvPr>
          <p:cNvPicPr>
            <a:picLocks noChangeAspect="1"/>
          </p:cNvPicPr>
          <p:nvPr userDrawn="1"/>
        </p:nvPicPr>
        <p:blipFill rotWithShape="1">
          <a:blip r:embed="rId2"/>
          <a:srcRect l="77009" t="7997" r="21171"/>
          <a:stretch/>
        </p:blipFill>
        <p:spPr>
          <a:xfrm>
            <a:off x="12296010" y="0"/>
            <a:ext cx="251589" cy="7157545"/>
          </a:xfrm>
          <a:prstGeom prst="rect">
            <a:avLst/>
          </a:prstGeom>
        </p:spPr>
      </p:pic>
    </p:spTree>
    <p:extLst>
      <p:ext uri="{BB962C8B-B14F-4D97-AF65-F5344CB8AC3E}">
        <p14:creationId xmlns:p14="http://schemas.microsoft.com/office/powerpoint/2010/main" val="4172174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0838"/>
            <a:ext cx="12192000" cy="768085"/>
          </a:xfrm>
          <a:prstGeom prst="rect">
            <a:avLst/>
          </a:prstGeom>
        </p:spPr>
        <p:txBody>
          <a:bodyPr anchor="ctr"/>
          <a:lstStyle>
            <a:lvl1pPr marL="0" indent="0" algn="ctr">
              <a:buNone/>
              <a:defRPr sz="4800" b="0" baseline="0">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922764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255573" y="164638"/>
            <a:ext cx="9936427"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2255573" y="932723"/>
            <a:ext cx="9936427"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667960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3601245" y="430000"/>
            <a:ext cx="2110712" cy="1846873"/>
          </a:xfrm>
          <a:prstGeom prst="rect">
            <a:avLst/>
          </a:prstGeom>
          <a:solidFill>
            <a:schemeClr val="bg1">
              <a:lumMod val="95000"/>
            </a:schemeClr>
          </a:solidFill>
          <a:ln w="19050">
            <a:solidFill>
              <a:schemeClr val="accent2"/>
            </a:solidFill>
          </a:ln>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1" hasCustomPrompt="1"/>
          </p:nvPr>
        </p:nvSpPr>
        <p:spPr>
          <a:xfrm>
            <a:off x="3601245" y="2531480"/>
            <a:ext cx="2110712" cy="1846873"/>
          </a:xfrm>
          <a:prstGeom prst="rect">
            <a:avLst/>
          </a:prstGeom>
          <a:solidFill>
            <a:schemeClr val="bg1">
              <a:lumMod val="95000"/>
            </a:schemeClr>
          </a:solidFill>
          <a:ln w="19050">
            <a:solidFill>
              <a:schemeClr val="accent3"/>
            </a:solidFill>
          </a:ln>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601245" y="4632960"/>
            <a:ext cx="2110712" cy="1846873"/>
          </a:xfrm>
          <a:prstGeom prst="rect">
            <a:avLst/>
          </a:prstGeom>
          <a:solidFill>
            <a:schemeClr val="bg1">
              <a:lumMod val="95000"/>
            </a:schemeClr>
          </a:solidFill>
          <a:ln w="19050">
            <a:solidFill>
              <a:schemeClr val="accent4"/>
            </a:solidFill>
          </a:ln>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96202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s and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710822" y="1124744"/>
            <a:ext cx="10770357" cy="2880320"/>
          </a:xfrm>
          <a:prstGeom prst="rect">
            <a:avLst/>
          </a:prstGeom>
          <a:solidFill>
            <a:schemeClr val="bg1">
              <a:lumMod val="95000"/>
            </a:schemeClr>
          </a:solidFill>
          <a:ln w="38100">
            <a:noFill/>
          </a:ln>
        </p:spPr>
        <p:txBody>
          <a:bodyPr anchor="ctr"/>
          <a:lstStyle>
            <a:lvl1pPr marL="0" indent="0" algn="ctr">
              <a:buNone/>
              <a:defRPr sz="1867"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Picture Placeholder 2"/>
          <p:cNvSpPr>
            <a:spLocks noGrp="1"/>
          </p:cNvSpPr>
          <p:nvPr>
            <p:ph type="pic" idx="13" hasCustomPrompt="1"/>
          </p:nvPr>
        </p:nvSpPr>
        <p:spPr>
          <a:xfrm>
            <a:off x="5375222" y="3300479"/>
            <a:ext cx="1416157" cy="1416157"/>
          </a:xfrm>
          <a:prstGeom prst="ellipse">
            <a:avLst/>
          </a:prstGeom>
          <a:solidFill>
            <a:schemeClr val="bg1">
              <a:lumMod val="95000"/>
            </a:schemeClr>
          </a:solidFill>
          <a:ln w="38100">
            <a:solidFill>
              <a:schemeClr val="accent1"/>
            </a:solidFill>
          </a:ln>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Text Placeholder 9"/>
          <p:cNvSpPr>
            <a:spLocks noGrp="1"/>
          </p:cNvSpPr>
          <p:nvPr>
            <p:ph type="body" sz="quarter" idx="10" hasCustomPrompt="1"/>
          </p:nvPr>
        </p:nvSpPr>
        <p:spPr>
          <a:xfrm>
            <a:off x="0" y="2408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29619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Images and Contents Layout">
    <p:spTree>
      <p:nvGrpSpPr>
        <p:cNvPr id="1" name=""/>
        <p:cNvGrpSpPr/>
        <p:nvPr/>
      </p:nvGrpSpPr>
      <p:grpSpPr>
        <a:xfrm>
          <a:off x="0" y="0"/>
          <a:ext cx="0" cy="0"/>
          <a:chOff x="0" y="0"/>
          <a:chExt cx="0" cy="0"/>
        </a:xfrm>
      </p:grpSpPr>
      <p:sp>
        <p:nvSpPr>
          <p:cNvPr id="3" name="Rectangle 2"/>
          <p:cNvSpPr/>
          <p:nvPr/>
        </p:nvSpPr>
        <p:spPr>
          <a:xfrm>
            <a:off x="8016213" y="0"/>
            <a:ext cx="41757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2" name="Picture Placeholder 2"/>
          <p:cNvSpPr>
            <a:spLocks noGrp="1"/>
          </p:cNvSpPr>
          <p:nvPr>
            <p:ph type="pic" idx="1" hasCustomPrompt="1"/>
          </p:nvPr>
        </p:nvSpPr>
        <p:spPr>
          <a:xfrm>
            <a:off x="4175787" y="0"/>
            <a:ext cx="3840427"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3996456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Images and Contents Layout">
    <p:spTree>
      <p:nvGrpSpPr>
        <p:cNvPr id="1" name=""/>
        <p:cNvGrpSpPr/>
        <p:nvPr/>
      </p:nvGrpSpPr>
      <p:grpSpPr>
        <a:xfrm>
          <a:off x="0" y="0"/>
          <a:ext cx="0" cy="0"/>
          <a:chOff x="0" y="0"/>
          <a:chExt cx="0" cy="0"/>
        </a:xfrm>
      </p:grpSpPr>
      <p:sp>
        <p:nvSpPr>
          <p:cNvPr id="2" name="Rectangle 1"/>
          <p:cNvSpPr/>
          <p:nvPr/>
        </p:nvSpPr>
        <p:spPr>
          <a:xfrm>
            <a:off x="10992000" y="0"/>
            <a:ext cx="120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 name="Picture Placeholder 2"/>
          <p:cNvSpPr>
            <a:spLocks noGrp="1"/>
          </p:cNvSpPr>
          <p:nvPr>
            <p:ph type="pic" idx="12" hasCustomPrompt="1"/>
          </p:nvPr>
        </p:nvSpPr>
        <p:spPr>
          <a:xfrm>
            <a:off x="7749211" y="0"/>
            <a:ext cx="3264000"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Picture Placeholder 2"/>
          <p:cNvSpPr>
            <a:spLocks noGrp="1"/>
          </p:cNvSpPr>
          <p:nvPr>
            <p:ph type="pic" idx="13" hasCustomPrompt="1"/>
          </p:nvPr>
        </p:nvSpPr>
        <p:spPr>
          <a:xfrm>
            <a:off x="3303460" y="0"/>
            <a:ext cx="3264000"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Rectangle 4"/>
          <p:cNvSpPr/>
          <p:nvPr/>
        </p:nvSpPr>
        <p:spPr>
          <a:xfrm>
            <a:off x="6555024" y="0"/>
            <a:ext cx="120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Tree>
    <p:extLst>
      <p:ext uri="{BB962C8B-B14F-4D97-AF65-F5344CB8AC3E}">
        <p14:creationId xmlns:p14="http://schemas.microsoft.com/office/powerpoint/2010/main" val="3734846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Images and Contents Layout">
    <p:spTree>
      <p:nvGrpSpPr>
        <p:cNvPr id="1" name=""/>
        <p:cNvGrpSpPr/>
        <p:nvPr/>
      </p:nvGrpSpPr>
      <p:grpSpPr>
        <a:xfrm>
          <a:off x="0" y="0"/>
          <a:ext cx="0" cy="0"/>
          <a:chOff x="0" y="0"/>
          <a:chExt cx="0" cy="0"/>
        </a:xfrm>
      </p:grpSpPr>
      <p:sp>
        <p:nvSpPr>
          <p:cNvPr id="2" name="Picture Placeholder 2"/>
          <p:cNvSpPr>
            <a:spLocks noGrp="1"/>
          </p:cNvSpPr>
          <p:nvPr>
            <p:ph type="pic" idx="13" hasCustomPrompt="1"/>
          </p:nvPr>
        </p:nvSpPr>
        <p:spPr>
          <a:xfrm>
            <a:off x="572592" y="1220755"/>
            <a:ext cx="5472608" cy="249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 name="Picture Placeholder 2"/>
          <p:cNvSpPr>
            <a:spLocks noGrp="1"/>
          </p:cNvSpPr>
          <p:nvPr>
            <p:ph type="pic" idx="15" hasCustomPrompt="1"/>
          </p:nvPr>
        </p:nvSpPr>
        <p:spPr>
          <a:xfrm>
            <a:off x="6192011" y="1220755"/>
            <a:ext cx="5472608" cy="249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4" name="Picture Placeholder 2"/>
          <p:cNvSpPr>
            <a:spLocks noGrp="1"/>
          </p:cNvSpPr>
          <p:nvPr>
            <p:ph type="pic" idx="16" hasCustomPrompt="1"/>
          </p:nvPr>
        </p:nvSpPr>
        <p:spPr>
          <a:xfrm>
            <a:off x="572592" y="3883653"/>
            <a:ext cx="5472608" cy="249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p:cNvSpPr>
            <a:spLocks noGrp="1"/>
          </p:cNvSpPr>
          <p:nvPr>
            <p:ph type="body" sz="quarter" idx="10" hasCustomPrompt="1"/>
          </p:nvPr>
        </p:nvSpPr>
        <p:spPr>
          <a:xfrm>
            <a:off x="0" y="240838"/>
            <a:ext cx="12192000" cy="768085"/>
          </a:xfrm>
          <a:prstGeom prst="rect">
            <a:avLst/>
          </a:prstGeom>
        </p:spPr>
        <p:txBody>
          <a:bodyPr anchor="ctr"/>
          <a:lstStyle>
            <a:lvl1pPr marL="0" indent="0" algn="ctr">
              <a:buNone/>
              <a:defRPr sz="4800" b="0" baseline="0">
                <a:latin typeface="+mj-lt"/>
                <a:cs typeface="Arial" pitchFamily="34" charset="0"/>
              </a:defRPr>
            </a:lvl1pPr>
          </a:lstStyle>
          <a:p>
            <a:pPr lvl="0"/>
            <a:r>
              <a:rPr lang="en-US" altLang="ko-KR" dirty="0"/>
              <a:t>BASIC LAYOUT</a:t>
            </a:r>
          </a:p>
        </p:txBody>
      </p:sp>
      <p:sp>
        <p:nvSpPr>
          <p:cNvPr id="9" name="Rectangle 8"/>
          <p:cNvSpPr/>
          <p:nvPr/>
        </p:nvSpPr>
        <p:spPr>
          <a:xfrm>
            <a:off x="6192619" y="3883653"/>
            <a:ext cx="5472000" cy="24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spTree>
    <p:extLst>
      <p:ext uri="{BB962C8B-B14F-4D97-AF65-F5344CB8AC3E}">
        <p14:creationId xmlns:p14="http://schemas.microsoft.com/office/powerpoint/2010/main" val="4245167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_Images and Contents Layout">
    <p:spTree>
      <p:nvGrpSpPr>
        <p:cNvPr id="1" name=""/>
        <p:cNvGrpSpPr/>
        <p:nvPr/>
      </p:nvGrpSpPr>
      <p:grpSpPr>
        <a:xfrm>
          <a:off x="0" y="0"/>
          <a:ext cx="0" cy="0"/>
          <a:chOff x="0" y="0"/>
          <a:chExt cx="0" cy="0"/>
        </a:xfrm>
      </p:grpSpPr>
      <p:sp>
        <p:nvSpPr>
          <p:cNvPr id="2" name="Rectangle 1"/>
          <p:cNvSpPr/>
          <p:nvPr/>
        </p:nvSpPr>
        <p:spPr>
          <a:xfrm>
            <a:off x="6110731" y="0"/>
            <a:ext cx="3048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3" name="Picture Placeholder 2"/>
          <p:cNvSpPr>
            <a:spLocks noGrp="1"/>
          </p:cNvSpPr>
          <p:nvPr>
            <p:ph type="pic" idx="10" hasCustomPrompt="1"/>
          </p:nvPr>
        </p:nvSpPr>
        <p:spPr>
          <a:xfrm>
            <a:off x="9144000" y="931704"/>
            <a:ext cx="3048000" cy="24962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4" name="Picture Placeholder 2"/>
          <p:cNvSpPr>
            <a:spLocks noGrp="1"/>
          </p:cNvSpPr>
          <p:nvPr>
            <p:ph type="pic" idx="11" hasCustomPrompt="1"/>
          </p:nvPr>
        </p:nvSpPr>
        <p:spPr>
          <a:xfrm>
            <a:off x="6110731" y="3438142"/>
            <a:ext cx="3048000" cy="24962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3065271" y="932723"/>
            <a:ext cx="3048000" cy="24962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3" hasCustomPrompt="1"/>
          </p:nvPr>
        </p:nvSpPr>
        <p:spPr>
          <a:xfrm>
            <a:off x="0" y="3439160"/>
            <a:ext cx="3048000" cy="24962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474411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5_Images and Contents Layout">
    <p:spTree>
      <p:nvGrpSpPr>
        <p:cNvPr id="1" name=""/>
        <p:cNvGrpSpPr/>
        <p:nvPr/>
      </p:nvGrpSpPr>
      <p:grpSpPr>
        <a:xfrm>
          <a:off x="0" y="0"/>
          <a:ext cx="0" cy="0"/>
          <a:chOff x="0" y="0"/>
          <a:chExt cx="0" cy="0"/>
        </a:xfrm>
      </p:grpSpPr>
      <p:sp>
        <p:nvSpPr>
          <p:cNvPr id="2" name="Picture Placeholder 2"/>
          <p:cNvSpPr>
            <a:spLocks noGrp="1"/>
          </p:cNvSpPr>
          <p:nvPr>
            <p:ph type="pic" idx="13" hasCustomPrompt="1"/>
          </p:nvPr>
        </p:nvSpPr>
        <p:spPr>
          <a:xfrm>
            <a:off x="431371" y="331259"/>
            <a:ext cx="4392149" cy="201622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 name="Picture Placeholder 2"/>
          <p:cNvSpPr>
            <a:spLocks noGrp="1"/>
          </p:cNvSpPr>
          <p:nvPr>
            <p:ph type="pic" idx="14" hasCustomPrompt="1"/>
          </p:nvPr>
        </p:nvSpPr>
        <p:spPr>
          <a:xfrm>
            <a:off x="4895413" y="2443493"/>
            <a:ext cx="2016000" cy="201622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4" name="Picture Placeholder 2"/>
          <p:cNvSpPr>
            <a:spLocks noGrp="1"/>
          </p:cNvSpPr>
          <p:nvPr>
            <p:ph type="pic" idx="15" hasCustomPrompt="1"/>
          </p:nvPr>
        </p:nvSpPr>
        <p:spPr>
          <a:xfrm>
            <a:off x="2807520" y="4555728"/>
            <a:ext cx="4103893" cy="201622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6" hasCustomPrompt="1"/>
          </p:nvPr>
        </p:nvSpPr>
        <p:spPr>
          <a:xfrm>
            <a:off x="431371" y="2443493"/>
            <a:ext cx="2304256" cy="412845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7" hasCustomPrompt="1"/>
          </p:nvPr>
        </p:nvSpPr>
        <p:spPr>
          <a:xfrm>
            <a:off x="2807520" y="2442732"/>
            <a:ext cx="2016000" cy="201622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8" hasCustomPrompt="1"/>
          </p:nvPr>
        </p:nvSpPr>
        <p:spPr>
          <a:xfrm>
            <a:off x="4895413" y="331259"/>
            <a:ext cx="2016000" cy="201622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45539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23392" y="260648"/>
            <a:ext cx="11233248"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623392" y="1028733"/>
            <a:ext cx="11233248"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4" name="Picture 2" descr="D:\Fullppt\005-PNG이미지\노트북.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862" y="1358900"/>
            <a:ext cx="8015881" cy="4077011"/>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2"/>
          <p:cNvSpPr>
            <a:spLocks noGrp="1"/>
          </p:cNvSpPr>
          <p:nvPr>
            <p:ph type="pic" idx="1" hasCustomPrompt="1"/>
          </p:nvPr>
        </p:nvSpPr>
        <p:spPr>
          <a:xfrm>
            <a:off x="7044605" y="1887241"/>
            <a:ext cx="3778671" cy="28189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686099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CBA569-0D48-A749-9E04-8CA0EF797AD1}" type="datetime1">
              <a:rPr lang="sv-SE" smtClean="0"/>
              <a:t>2019-09-11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A6700-4B8E-C940-9C38-BD3ABD7F9838}" type="slidenum">
              <a:rPr lang="en-US" smtClean="0"/>
              <a:t>‹#›</a:t>
            </a:fld>
            <a:endParaRPr lang="en-US"/>
          </a:p>
        </p:txBody>
      </p:sp>
    </p:spTree>
    <p:extLst>
      <p:ext uri="{BB962C8B-B14F-4D97-AF65-F5344CB8AC3E}">
        <p14:creationId xmlns:p14="http://schemas.microsoft.com/office/powerpoint/2010/main" val="9619935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8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663" y="1700809"/>
            <a:ext cx="3368013"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8143" y="1700809"/>
            <a:ext cx="3368013"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331488" y="1832542"/>
            <a:ext cx="3092437"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649232" y="1832542"/>
            <a:ext cx="3092437"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Text Placeholder 9"/>
          <p:cNvSpPr>
            <a:spLocks noGrp="1"/>
          </p:cNvSpPr>
          <p:nvPr>
            <p:ph type="body" sz="quarter" idx="10" hasCustomPrompt="1"/>
          </p:nvPr>
        </p:nvSpPr>
        <p:spPr>
          <a:xfrm>
            <a:off x="623392" y="260648"/>
            <a:ext cx="11233248"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7" name="Text Placeholder 9"/>
          <p:cNvSpPr>
            <a:spLocks noGrp="1"/>
          </p:cNvSpPr>
          <p:nvPr>
            <p:ph type="body" sz="quarter" idx="11" hasCustomPrompt="1"/>
          </p:nvPr>
        </p:nvSpPr>
        <p:spPr>
          <a:xfrm>
            <a:off x="623392" y="1028733"/>
            <a:ext cx="11233248"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695261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7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D:\Fullppt\PNG이미지\핸드폰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203" y="1364402"/>
            <a:ext cx="4032448" cy="4883215"/>
          </a:xfrm>
          <a:prstGeom prst="rect">
            <a:avLst/>
          </a:prstGeom>
          <a:noFill/>
          <a:extLst>
            <a:ext uri="{909E8E84-426E-40DD-AFC4-6F175D3DCCD1}">
              <a14:hiddenFill xmlns:a14="http://schemas.microsoft.com/office/drawing/2010/main">
                <a:solidFill>
                  <a:srgbClr val="FFFFFF"/>
                </a:solidFill>
              </a14:hiddenFill>
            </a:ext>
          </a:extLst>
        </p:spPr>
      </p:pic>
      <p:sp>
        <p:nvSpPr>
          <p:cNvPr id="3" name="Picture Placeholder 2"/>
          <p:cNvSpPr>
            <a:spLocks noGrp="1"/>
          </p:cNvSpPr>
          <p:nvPr>
            <p:ph type="pic" idx="1" hasCustomPrompt="1"/>
          </p:nvPr>
        </p:nvSpPr>
        <p:spPr>
          <a:xfrm>
            <a:off x="8916885" y="1552396"/>
            <a:ext cx="2325592" cy="3592325"/>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4" name="Picture Placeholder 2"/>
          <p:cNvSpPr>
            <a:spLocks noGrp="1"/>
          </p:cNvSpPr>
          <p:nvPr>
            <p:ph type="pic" idx="12" hasCustomPrompt="1"/>
          </p:nvPr>
        </p:nvSpPr>
        <p:spPr>
          <a:xfrm>
            <a:off x="6929107" y="1901655"/>
            <a:ext cx="2325592" cy="3592325"/>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p:cNvSpPr>
            <a:spLocks noGrp="1"/>
          </p:cNvSpPr>
          <p:nvPr>
            <p:ph type="body" sz="quarter" idx="10" hasCustomPrompt="1"/>
          </p:nvPr>
        </p:nvSpPr>
        <p:spPr>
          <a:xfrm>
            <a:off x="623392" y="260648"/>
            <a:ext cx="11233248"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p:cNvSpPr>
            <a:spLocks noGrp="1"/>
          </p:cNvSpPr>
          <p:nvPr>
            <p:ph type="body" sz="quarter" idx="11" hasCustomPrompt="1"/>
          </p:nvPr>
        </p:nvSpPr>
        <p:spPr>
          <a:xfrm>
            <a:off x="623392" y="1028733"/>
            <a:ext cx="11233248"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891359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bg1"/>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grpSp>
    </p:spTree>
    <p:extLst>
      <p:ext uri="{BB962C8B-B14F-4D97-AF65-F5344CB8AC3E}">
        <p14:creationId xmlns:p14="http://schemas.microsoft.com/office/powerpoint/2010/main" val="805092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Break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327915" y="3004317"/>
            <a:ext cx="6864085" cy="63143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5327915" y="3635752"/>
            <a:ext cx="6864085"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grpSp>
        <p:nvGrpSpPr>
          <p:cNvPr id="8" name="Group 7"/>
          <p:cNvGrpSpPr/>
          <p:nvPr/>
        </p:nvGrpSpPr>
        <p:grpSpPr>
          <a:xfrm>
            <a:off x="1255909" y="1659835"/>
            <a:ext cx="3591952" cy="3515469"/>
            <a:chOff x="1619672" y="548680"/>
            <a:chExt cx="5904656" cy="5778928"/>
          </a:xfrm>
        </p:grpSpPr>
        <p:sp>
          <p:nvSpPr>
            <p:cNvPr id="9" name="Oval 8"/>
            <p:cNvSpPr/>
            <p:nvPr/>
          </p:nvSpPr>
          <p:spPr>
            <a:xfrm>
              <a:off x="2411760" y="1268760"/>
              <a:ext cx="4320480" cy="4320480"/>
            </a:xfrm>
            <a:prstGeom prst="ellipse">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400"/>
            </a:p>
          </p:txBody>
        </p:sp>
        <p:sp>
          <p:nvSpPr>
            <p:cNvPr id="12" name="Oval 11"/>
            <p:cNvSpPr/>
            <p:nvPr/>
          </p:nvSpPr>
          <p:spPr>
            <a:xfrm>
              <a:off x="2483768" y="1340768"/>
              <a:ext cx="4176464" cy="4176464"/>
            </a:xfrm>
            <a:prstGeom prst="ellipse">
              <a:avLst/>
            </a:prstGeom>
            <a:blipFill>
              <a:blip r:embed="rId3"/>
              <a:stretch>
                <a:fillRect/>
              </a:stretch>
            </a:blip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400"/>
            </a:p>
          </p:txBody>
        </p:sp>
        <p:cxnSp>
          <p:nvCxnSpPr>
            <p:cNvPr id="13" name="Straight Connector 12"/>
            <p:cNvCxnSpPr/>
            <p:nvPr/>
          </p:nvCxnSpPr>
          <p:spPr>
            <a:xfrm>
              <a:off x="4572000" y="548680"/>
              <a:ext cx="0" cy="72008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5607528"/>
              <a:ext cx="0" cy="72008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732240" y="3429000"/>
              <a:ext cx="792088"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619672" y="3429000"/>
              <a:ext cx="792088"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156176" y="2378312"/>
              <a:ext cx="792088" cy="330608"/>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431496" y="1124744"/>
              <a:ext cx="432048" cy="792088"/>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94136" y="1131624"/>
              <a:ext cx="613768" cy="785208"/>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195736" y="2090992"/>
              <a:ext cx="898400" cy="49224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180984" y="4941168"/>
              <a:ext cx="526920" cy="57606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456304" y="4329100"/>
              <a:ext cx="637832" cy="39604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979584" y="4142812"/>
              <a:ext cx="968680" cy="51032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431496" y="4875464"/>
              <a:ext cx="490068" cy="73206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19290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532391" y="2084852"/>
            <a:ext cx="5127221" cy="1440161"/>
          </a:xfrm>
          <a:prstGeom prst="rect">
            <a:avLst/>
          </a:prstGeom>
        </p:spPr>
        <p:txBody>
          <a:bodyPr anchor="ctr"/>
          <a:lstStyle>
            <a:lvl1pPr marL="0" indent="0" algn="ctr">
              <a:lnSpc>
                <a:spcPct val="100000"/>
              </a:lnSpc>
              <a:buNone/>
              <a:defRPr sz="4800" b="1" baseline="0">
                <a:solidFill>
                  <a:schemeClr val="tx1">
                    <a:lumMod val="75000"/>
                    <a:lumOff val="25000"/>
                  </a:schemeClr>
                </a:solidFill>
                <a:latin typeface="+mj-lt"/>
                <a:cs typeface="Arial" pitchFamily="34" charset="0"/>
              </a:defRPr>
            </a:lvl1pPr>
          </a:lstStyle>
          <a:p>
            <a:pPr lvl="0"/>
            <a:r>
              <a:rPr lang="en-US" altLang="ko-KR" dirty="0">
                <a:ea typeface="맑은 고딕" pitchFamily="50" charset="-127"/>
              </a:rPr>
              <a:t>FREE PPT TEMPLATES</a:t>
            </a:r>
            <a:endParaRPr lang="en-US" altLang="ko-KR" dirty="0"/>
          </a:p>
        </p:txBody>
      </p:sp>
      <p:sp>
        <p:nvSpPr>
          <p:cNvPr id="11" name="Text Placeholder 9"/>
          <p:cNvSpPr>
            <a:spLocks noGrp="1"/>
          </p:cNvSpPr>
          <p:nvPr>
            <p:ph type="body" sz="quarter" idx="11" hasCustomPrompt="1"/>
          </p:nvPr>
        </p:nvSpPr>
        <p:spPr>
          <a:xfrm>
            <a:off x="3532194" y="3512309"/>
            <a:ext cx="5127221" cy="1066579"/>
          </a:xfrm>
          <a:prstGeom prst="rect">
            <a:avLst/>
          </a:prstGeom>
        </p:spPr>
        <p:txBody>
          <a:bodyPr anchor="ctr"/>
          <a:lstStyle>
            <a:lvl1pPr marL="0" indent="0" algn="ctr">
              <a:lnSpc>
                <a:spcPct val="100000"/>
              </a:lnSpc>
              <a:buNone/>
              <a:defRPr sz="1867" b="1" baseline="0">
                <a:solidFill>
                  <a:schemeClr val="tx1">
                    <a:lumMod val="75000"/>
                    <a:lumOff val="25000"/>
                  </a:schemeClr>
                </a:solidFill>
                <a:latin typeface="+mn-lt"/>
                <a:cs typeface="Arial" pitchFamily="34" charset="0"/>
              </a:defRPr>
            </a:lvl1pPr>
          </a:lstStyle>
          <a:p>
            <a:pPr lvl="0"/>
            <a:r>
              <a:rPr lang="en-US" altLang="ko-KR" dirty="0"/>
              <a:t>INSTERT THE TITLE</a:t>
            </a:r>
          </a:p>
          <a:p>
            <a:pPr lvl="0"/>
            <a:r>
              <a:rPr lang="en-US" altLang="ko-KR" dirty="0"/>
              <a:t>OF YOUR </a:t>
            </a:r>
          </a:p>
          <a:p>
            <a:pPr lvl="0"/>
            <a:r>
              <a:rPr lang="en-US" altLang="ko-KR" dirty="0"/>
              <a:t>PRESENTATION HERE</a:t>
            </a:r>
            <a:endParaRPr lang="ko-KR" altLang="en-US" dirty="0"/>
          </a:p>
        </p:txBody>
      </p:sp>
      <p:grpSp>
        <p:nvGrpSpPr>
          <p:cNvPr id="4" name="Group 3"/>
          <p:cNvGrpSpPr/>
          <p:nvPr/>
        </p:nvGrpSpPr>
        <p:grpSpPr>
          <a:xfrm>
            <a:off x="2592400" y="0"/>
            <a:ext cx="7007203" cy="6858000"/>
            <a:chOff x="1619672" y="548680"/>
            <a:chExt cx="5904656" cy="5778928"/>
          </a:xfrm>
        </p:grpSpPr>
        <p:sp>
          <p:nvSpPr>
            <p:cNvPr id="5" name="Oval 4"/>
            <p:cNvSpPr/>
            <p:nvPr/>
          </p:nvSpPr>
          <p:spPr>
            <a:xfrm>
              <a:off x="2411760" y="1268760"/>
              <a:ext cx="4320480" cy="4320480"/>
            </a:xfrm>
            <a:prstGeom prst="ellipse">
              <a:avLst/>
            </a:prstGeom>
            <a:noFill/>
            <a:ln w="190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400"/>
            </a:p>
          </p:txBody>
        </p:sp>
        <p:sp>
          <p:nvSpPr>
            <p:cNvPr id="6" name="Oval 5"/>
            <p:cNvSpPr/>
            <p:nvPr/>
          </p:nvSpPr>
          <p:spPr>
            <a:xfrm>
              <a:off x="2483768" y="1340768"/>
              <a:ext cx="4176464" cy="4176464"/>
            </a:xfrm>
            <a:prstGeom prst="ellipse">
              <a:avLst/>
            </a:prstGeom>
            <a:noFill/>
            <a:ln w="190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400"/>
            </a:p>
          </p:txBody>
        </p:sp>
        <p:cxnSp>
          <p:nvCxnSpPr>
            <p:cNvPr id="7" name="Straight Connector 6"/>
            <p:cNvCxnSpPr/>
            <p:nvPr/>
          </p:nvCxnSpPr>
          <p:spPr>
            <a:xfrm>
              <a:off x="4572000" y="548680"/>
              <a:ext cx="0" cy="72008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0" y="5607528"/>
              <a:ext cx="0" cy="72008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732240" y="3429000"/>
              <a:ext cx="792088" cy="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19672" y="3429000"/>
              <a:ext cx="792088" cy="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156176" y="2378312"/>
              <a:ext cx="792088" cy="33060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431496" y="1124744"/>
              <a:ext cx="432048" cy="79208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94136" y="1131624"/>
              <a:ext cx="613768" cy="78520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95736" y="2090992"/>
              <a:ext cx="898400" cy="49224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180984" y="4941168"/>
              <a:ext cx="526920" cy="57606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456304" y="4329100"/>
              <a:ext cx="637832" cy="39604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979584" y="4142812"/>
              <a:ext cx="968680" cy="51032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431496" y="4875464"/>
              <a:ext cx="490068" cy="73206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1147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End Slide Layout">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p:nvGrpSpPr>
        <p:grpSpPr>
          <a:xfrm>
            <a:off x="2592400" y="0"/>
            <a:ext cx="7007203" cy="6858000"/>
            <a:chOff x="1619672" y="548680"/>
            <a:chExt cx="5904656" cy="5778928"/>
          </a:xfrm>
        </p:grpSpPr>
        <p:sp>
          <p:nvSpPr>
            <p:cNvPr id="5" name="Oval 4"/>
            <p:cNvSpPr/>
            <p:nvPr/>
          </p:nvSpPr>
          <p:spPr>
            <a:xfrm>
              <a:off x="2411760" y="1268760"/>
              <a:ext cx="4320480" cy="4320480"/>
            </a:xfrm>
            <a:prstGeom prst="ellipse">
              <a:avLst/>
            </a:prstGeom>
            <a:noFill/>
            <a:ln w="190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400"/>
            </a:p>
          </p:txBody>
        </p:sp>
        <p:sp>
          <p:nvSpPr>
            <p:cNvPr id="6" name="Oval 5"/>
            <p:cNvSpPr/>
            <p:nvPr/>
          </p:nvSpPr>
          <p:spPr>
            <a:xfrm>
              <a:off x="2483768" y="1340768"/>
              <a:ext cx="4176464" cy="4176464"/>
            </a:xfrm>
            <a:prstGeom prst="ellipse">
              <a:avLst/>
            </a:prstGeom>
            <a:blipFill>
              <a:blip r:embed="rId2"/>
              <a:stretch>
                <a:fillRect/>
              </a:stretch>
            </a:blipFill>
            <a:ln w="190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400"/>
            </a:p>
          </p:txBody>
        </p:sp>
        <p:cxnSp>
          <p:nvCxnSpPr>
            <p:cNvPr id="7" name="Straight Connector 6"/>
            <p:cNvCxnSpPr/>
            <p:nvPr/>
          </p:nvCxnSpPr>
          <p:spPr>
            <a:xfrm>
              <a:off x="4572000" y="548680"/>
              <a:ext cx="0" cy="72008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0" y="5607528"/>
              <a:ext cx="0" cy="72008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732240" y="3429000"/>
              <a:ext cx="792088" cy="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19672" y="3429000"/>
              <a:ext cx="792088" cy="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156176" y="2378312"/>
              <a:ext cx="792088" cy="33060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431496" y="1124744"/>
              <a:ext cx="432048" cy="79208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94136" y="1131624"/>
              <a:ext cx="613768" cy="78520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95736" y="2090992"/>
              <a:ext cx="898400" cy="49224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180984" y="4941168"/>
              <a:ext cx="526920" cy="57606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456304" y="4329100"/>
              <a:ext cx="637832" cy="39604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979584" y="4142812"/>
              <a:ext cx="968680" cy="51032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431496" y="4875464"/>
              <a:ext cx="490068" cy="73206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grpSp>
      <p:sp>
        <p:nvSpPr>
          <p:cNvPr id="10" name="Text Placeholder 9"/>
          <p:cNvSpPr>
            <a:spLocks noGrp="1"/>
          </p:cNvSpPr>
          <p:nvPr>
            <p:ph type="body" sz="quarter" idx="10" hasCustomPrompt="1"/>
          </p:nvPr>
        </p:nvSpPr>
        <p:spPr>
          <a:xfrm>
            <a:off x="0" y="2807726"/>
            <a:ext cx="12192000" cy="768084"/>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197" y="3575811"/>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2871033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DC503-692A-AF4E-AE87-572E4DD1B0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D5E8518-26B1-634C-BEFF-9D03EEAD99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3596186-2144-6D4F-93F4-EA3620AA4BD8}"/>
              </a:ext>
            </a:extLst>
          </p:cNvPr>
          <p:cNvSpPr>
            <a:spLocks noGrp="1"/>
          </p:cNvSpPr>
          <p:nvPr>
            <p:ph type="dt" sz="half" idx="10"/>
          </p:nvPr>
        </p:nvSpPr>
        <p:spPr/>
        <p:txBody>
          <a:bodyPr/>
          <a:lstStyle/>
          <a:p>
            <a:fld id="{24F45200-5129-E342-80CF-A267C5FDAC86}" type="datetime1">
              <a:rPr lang="sv-SE" smtClean="0"/>
              <a:t>2019-09-11</a:t>
            </a:fld>
            <a:endParaRPr lang="en-GB"/>
          </a:p>
        </p:txBody>
      </p:sp>
      <p:sp>
        <p:nvSpPr>
          <p:cNvPr id="5" name="Footer Placeholder 4">
            <a:extLst>
              <a:ext uri="{FF2B5EF4-FFF2-40B4-BE49-F238E27FC236}">
                <a16:creationId xmlns:a16="http://schemas.microsoft.com/office/drawing/2014/main" id="{EE0885C6-A77F-594C-8218-66607047E5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81F627-D77F-3E41-88B9-CDDD46C53F6C}"/>
              </a:ext>
            </a:extLst>
          </p:cNvPr>
          <p:cNvSpPr>
            <a:spLocks noGrp="1"/>
          </p:cNvSpPr>
          <p:nvPr>
            <p:ph type="sldNum" sz="quarter" idx="12"/>
          </p:nvPr>
        </p:nvSpPr>
        <p:spPr/>
        <p:txBody>
          <a:bodyPr/>
          <a:lstStyle/>
          <a:p>
            <a:fld id="{EC09C897-95B4-6C4B-81A3-435F2FBA54A6}" type="slidenum">
              <a:rPr lang="en-GB" smtClean="0"/>
              <a:t>‹#›</a:t>
            </a:fld>
            <a:endParaRPr lang="en-GB"/>
          </a:p>
        </p:txBody>
      </p:sp>
    </p:spTree>
    <p:extLst>
      <p:ext uri="{BB962C8B-B14F-4D97-AF65-F5344CB8AC3E}">
        <p14:creationId xmlns:p14="http://schemas.microsoft.com/office/powerpoint/2010/main" val="41669661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756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9196891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810556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a:t>Click to edit Master title style</a:t>
            </a:r>
          </a:p>
        </p:txBody>
      </p:sp>
      <p:sp>
        <p:nvSpPr>
          <p:cNvPr id="3" name="Content Placeholder 2"/>
          <p:cNvSpPr>
            <a:spLocks noGrp="1"/>
          </p:cNvSpPr>
          <p:nvPr>
            <p:ph sz="half" idx="1"/>
          </p:nvPr>
        </p:nvSpPr>
        <p:spPr>
          <a:xfrm>
            <a:off x="609600" y="1288447"/>
            <a:ext cx="5384800" cy="48377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88447"/>
            <a:ext cx="5384800" cy="48377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FFFC61C-A733-C343-940D-4464FB56A41F}" type="datetime1">
              <a:rPr lang="sv-SE" smtClean="0"/>
              <a:t>2019-09-11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A6700-4B8E-C940-9C38-BD3ABD7F9838}" type="slidenum">
              <a:rPr lang="en-US" smtClean="0"/>
              <a:t>‹#›</a:t>
            </a:fld>
            <a:endParaRPr lang="en-US"/>
          </a:p>
        </p:txBody>
      </p:sp>
      <p:cxnSp>
        <p:nvCxnSpPr>
          <p:cNvPr id="8" name="Straight Connector 7">
            <a:extLst>
              <a:ext uri="{FF2B5EF4-FFF2-40B4-BE49-F238E27FC236}">
                <a16:creationId xmlns:a16="http://schemas.microsoft.com/office/drawing/2014/main" id="{B540DD35-32E9-AC4E-A303-165DE752A734}"/>
              </a:ext>
            </a:extLst>
          </p:cNvPr>
          <p:cNvCxnSpPr/>
          <p:nvPr/>
        </p:nvCxnSpPr>
        <p:spPr>
          <a:xfrm>
            <a:off x="0" y="1215723"/>
            <a:ext cx="12404993" cy="0"/>
          </a:xfrm>
          <a:prstGeom prst="line">
            <a:avLst/>
          </a:prstGeom>
          <a:ln w="76200">
            <a:solidFill>
              <a:srgbClr val="0432FF"/>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73409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23392" y="260648"/>
            <a:ext cx="11233248"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623392" y="1028733"/>
            <a:ext cx="11233248"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379673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0838"/>
            <a:ext cx="12192000" cy="768085"/>
          </a:xfrm>
          <a:prstGeom prst="rect">
            <a:avLst/>
          </a:prstGeom>
        </p:spPr>
        <p:txBody>
          <a:bodyPr anchor="ctr"/>
          <a:lstStyle>
            <a:lvl1pPr marL="0" indent="0" algn="ctr">
              <a:buNone/>
              <a:defRPr sz="4800" b="0" baseline="0">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876428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255573" y="164638"/>
            <a:ext cx="9936427"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2255573" y="932723"/>
            <a:ext cx="9936427"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441764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3601245" y="430000"/>
            <a:ext cx="2110712" cy="1846873"/>
          </a:xfrm>
          <a:prstGeom prst="rect">
            <a:avLst/>
          </a:prstGeom>
          <a:solidFill>
            <a:schemeClr val="bg1">
              <a:lumMod val="95000"/>
            </a:schemeClr>
          </a:solidFill>
          <a:ln w="19050">
            <a:solidFill>
              <a:schemeClr val="accent2"/>
            </a:solidFill>
          </a:ln>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1" hasCustomPrompt="1"/>
          </p:nvPr>
        </p:nvSpPr>
        <p:spPr>
          <a:xfrm>
            <a:off x="3601245" y="2531480"/>
            <a:ext cx="2110712" cy="1846873"/>
          </a:xfrm>
          <a:prstGeom prst="rect">
            <a:avLst/>
          </a:prstGeom>
          <a:solidFill>
            <a:schemeClr val="bg1">
              <a:lumMod val="95000"/>
            </a:schemeClr>
          </a:solidFill>
          <a:ln w="19050">
            <a:solidFill>
              <a:schemeClr val="accent3"/>
            </a:solidFill>
          </a:ln>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601245" y="4632960"/>
            <a:ext cx="2110712" cy="1846873"/>
          </a:xfrm>
          <a:prstGeom prst="rect">
            <a:avLst/>
          </a:prstGeom>
          <a:solidFill>
            <a:schemeClr val="bg1">
              <a:lumMod val="95000"/>
            </a:schemeClr>
          </a:solidFill>
          <a:ln w="19050">
            <a:solidFill>
              <a:schemeClr val="accent4"/>
            </a:solidFill>
          </a:ln>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241560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Images and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710822" y="1124744"/>
            <a:ext cx="10770357" cy="2880320"/>
          </a:xfrm>
          <a:prstGeom prst="rect">
            <a:avLst/>
          </a:prstGeom>
          <a:solidFill>
            <a:schemeClr val="bg1">
              <a:lumMod val="95000"/>
            </a:schemeClr>
          </a:solidFill>
          <a:ln w="38100">
            <a:noFill/>
          </a:ln>
        </p:spPr>
        <p:txBody>
          <a:bodyPr anchor="ctr"/>
          <a:lstStyle>
            <a:lvl1pPr marL="0" indent="0" algn="ctr">
              <a:buNone/>
              <a:defRPr sz="1867"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Picture Placeholder 2"/>
          <p:cNvSpPr>
            <a:spLocks noGrp="1"/>
          </p:cNvSpPr>
          <p:nvPr>
            <p:ph type="pic" idx="13" hasCustomPrompt="1"/>
          </p:nvPr>
        </p:nvSpPr>
        <p:spPr>
          <a:xfrm>
            <a:off x="5375222" y="3300479"/>
            <a:ext cx="1416157" cy="1416157"/>
          </a:xfrm>
          <a:prstGeom prst="ellipse">
            <a:avLst/>
          </a:prstGeom>
          <a:solidFill>
            <a:schemeClr val="bg1">
              <a:lumMod val="95000"/>
            </a:schemeClr>
          </a:solidFill>
          <a:ln w="38100">
            <a:solidFill>
              <a:schemeClr val="accent1"/>
            </a:solidFill>
          </a:ln>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Text Placeholder 9"/>
          <p:cNvSpPr>
            <a:spLocks noGrp="1"/>
          </p:cNvSpPr>
          <p:nvPr>
            <p:ph type="body" sz="quarter" idx="10" hasCustomPrompt="1"/>
          </p:nvPr>
        </p:nvSpPr>
        <p:spPr>
          <a:xfrm>
            <a:off x="0" y="2408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10541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Images and Contents Layout">
    <p:spTree>
      <p:nvGrpSpPr>
        <p:cNvPr id="1" name=""/>
        <p:cNvGrpSpPr/>
        <p:nvPr/>
      </p:nvGrpSpPr>
      <p:grpSpPr>
        <a:xfrm>
          <a:off x="0" y="0"/>
          <a:ext cx="0" cy="0"/>
          <a:chOff x="0" y="0"/>
          <a:chExt cx="0" cy="0"/>
        </a:xfrm>
      </p:grpSpPr>
      <p:sp>
        <p:nvSpPr>
          <p:cNvPr id="3" name="Rectangle 2"/>
          <p:cNvSpPr/>
          <p:nvPr/>
        </p:nvSpPr>
        <p:spPr>
          <a:xfrm>
            <a:off x="8016213" y="0"/>
            <a:ext cx="41757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2" name="Picture Placeholder 2"/>
          <p:cNvSpPr>
            <a:spLocks noGrp="1"/>
          </p:cNvSpPr>
          <p:nvPr>
            <p:ph type="pic" idx="1" hasCustomPrompt="1"/>
          </p:nvPr>
        </p:nvSpPr>
        <p:spPr>
          <a:xfrm>
            <a:off x="4175787" y="0"/>
            <a:ext cx="3840427"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24480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Images and Contents Layout">
    <p:spTree>
      <p:nvGrpSpPr>
        <p:cNvPr id="1" name=""/>
        <p:cNvGrpSpPr/>
        <p:nvPr/>
      </p:nvGrpSpPr>
      <p:grpSpPr>
        <a:xfrm>
          <a:off x="0" y="0"/>
          <a:ext cx="0" cy="0"/>
          <a:chOff x="0" y="0"/>
          <a:chExt cx="0" cy="0"/>
        </a:xfrm>
      </p:grpSpPr>
      <p:sp>
        <p:nvSpPr>
          <p:cNvPr id="2" name="Rectangle 1"/>
          <p:cNvSpPr/>
          <p:nvPr/>
        </p:nvSpPr>
        <p:spPr>
          <a:xfrm>
            <a:off x="10992000" y="0"/>
            <a:ext cx="120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 name="Picture Placeholder 2"/>
          <p:cNvSpPr>
            <a:spLocks noGrp="1"/>
          </p:cNvSpPr>
          <p:nvPr>
            <p:ph type="pic" idx="12" hasCustomPrompt="1"/>
          </p:nvPr>
        </p:nvSpPr>
        <p:spPr>
          <a:xfrm>
            <a:off x="7749211" y="0"/>
            <a:ext cx="3264000"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Picture Placeholder 2"/>
          <p:cNvSpPr>
            <a:spLocks noGrp="1"/>
          </p:cNvSpPr>
          <p:nvPr>
            <p:ph type="pic" idx="13" hasCustomPrompt="1"/>
          </p:nvPr>
        </p:nvSpPr>
        <p:spPr>
          <a:xfrm>
            <a:off x="3303460" y="0"/>
            <a:ext cx="3264000"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Rectangle 4"/>
          <p:cNvSpPr/>
          <p:nvPr/>
        </p:nvSpPr>
        <p:spPr>
          <a:xfrm>
            <a:off x="6555024" y="0"/>
            <a:ext cx="120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Tree>
    <p:extLst>
      <p:ext uri="{BB962C8B-B14F-4D97-AF65-F5344CB8AC3E}">
        <p14:creationId xmlns:p14="http://schemas.microsoft.com/office/powerpoint/2010/main" val="27348720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_Images and Contents Layout">
    <p:spTree>
      <p:nvGrpSpPr>
        <p:cNvPr id="1" name=""/>
        <p:cNvGrpSpPr/>
        <p:nvPr/>
      </p:nvGrpSpPr>
      <p:grpSpPr>
        <a:xfrm>
          <a:off x="0" y="0"/>
          <a:ext cx="0" cy="0"/>
          <a:chOff x="0" y="0"/>
          <a:chExt cx="0" cy="0"/>
        </a:xfrm>
      </p:grpSpPr>
      <p:sp>
        <p:nvSpPr>
          <p:cNvPr id="2" name="Picture Placeholder 2"/>
          <p:cNvSpPr>
            <a:spLocks noGrp="1"/>
          </p:cNvSpPr>
          <p:nvPr>
            <p:ph type="pic" idx="13" hasCustomPrompt="1"/>
          </p:nvPr>
        </p:nvSpPr>
        <p:spPr>
          <a:xfrm>
            <a:off x="572592" y="1220755"/>
            <a:ext cx="5472608" cy="249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 name="Picture Placeholder 2"/>
          <p:cNvSpPr>
            <a:spLocks noGrp="1"/>
          </p:cNvSpPr>
          <p:nvPr>
            <p:ph type="pic" idx="15" hasCustomPrompt="1"/>
          </p:nvPr>
        </p:nvSpPr>
        <p:spPr>
          <a:xfrm>
            <a:off x="6192011" y="1220755"/>
            <a:ext cx="5472608" cy="249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4" name="Picture Placeholder 2"/>
          <p:cNvSpPr>
            <a:spLocks noGrp="1"/>
          </p:cNvSpPr>
          <p:nvPr>
            <p:ph type="pic" idx="16" hasCustomPrompt="1"/>
          </p:nvPr>
        </p:nvSpPr>
        <p:spPr>
          <a:xfrm>
            <a:off x="572592" y="3883653"/>
            <a:ext cx="5472608" cy="249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p:cNvSpPr>
            <a:spLocks noGrp="1"/>
          </p:cNvSpPr>
          <p:nvPr>
            <p:ph type="body" sz="quarter" idx="10" hasCustomPrompt="1"/>
          </p:nvPr>
        </p:nvSpPr>
        <p:spPr>
          <a:xfrm>
            <a:off x="0" y="240838"/>
            <a:ext cx="12192000" cy="768085"/>
          </a:xfrm>
          <a:prstGeom prst="rect">
            <a:avLst/>
          </a:prstGeom>
        </p:spPr>
        <p:txBody>
          <a:bodyPr anchor="ctr"/>
          <a:lstStyle>
            <a:lvl1pPr marL="0" indent="0" algn="ctr">
              <a:buNone/>
              <a:defRPr sz="4800" b="0" baseline="0">
                <a:latin typeface="+mj-lt"/>
                <a:cs typeface="Arial" pitchFamily="34" charset="0"/>
              </a:defRPr>
            </a:lvl1pPr>
          </a:lstStyle>
          <a:p>
            <a:pPr lvl="0"/>
            <a:r>
              <a:rPr lang="en-US" altLang="ko-KR" dirty="0"/>
              <a:t>BASIC LAYOUT</a:t>
            </a:r>
          </a:p>
        </p:txBody>
      </p:sp>
      <p:sp>
        <p:nvSpPr>
          <p:cNvPr id="9" name="Rectangle 8"/>
          <p:cNvSpPr/>
          <p:nvPr/>
        </p:nvSpPr>
        <p:spPr>
          <a:xfrm>
            <a:off x="6192619" y="3883653"/>
            <a:ext cx="5472000" cy="24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spTree>
    <p:extLst>
      <p:ext uri="{BB962C8B-B14F-4D97-AF65-F5344CB8AC3E}">
        <p14:creationId xmlns:p14="http://schemas.microsoft.com/office/powerpoint/2010/main" val="25068560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4_Images and Contents Layout">
    <p:spTree>
      <p:nvGrpSpPr>
        <p:cNvPr id="1" name=""/>
        <p:cNvGrpSpPr/>
        <p:nvPr/>
      </p:nvGrpSpPr>
      <p:grpSpPr>
        <a:xfrm>
          <a:off x="0" y="0"/>
          <a:ext cx="0" cy="0"/>
          <a:chOff x="0" y="0"/>
          <a:chExt cx="0" cy="0"/>
        </a:xfrm>
      </p:grpSpPr>
      <p:sp>
        <p:nvSpPr>
          <p:cNvPr id="2" name="Rectangle 1"/>
          <p:cNvSpPr/>
          <p:nvPr/>
        </p:nvSpPr>
        <p:spPr>
          <a:xfrm>
            <a:off x="6110731" y="0"/>
            <a:ext cx="3048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3" name="Picture Placeholder 2"/>
          <p:cNvSpPr>
            <a:spLocks noGrp="1"/>
          </p:cNvSpPr>
          <p:nvPr>
            <p:ph type="pic" idx="10" hasCustomPrompt="1"/>
          </p:nvPr>
        </p:nvSpPr>
        <p:spPr>
          <a:xfrm>
            <a:off x="9144000" y="931704"/>
            <a:ext cx="3048000" cy="24962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4" name="Picture Placeholder 2"/>
          <p:cNvSpPr>
            <a:spLocks noGrp="1"/>
          </p:cNvSpPr>
          <p:nvPr>
            <p:ph type="pic" idx="11" hasCustomPrompt="1"/>
          </p:nvPr>
        </p:nvSpPr>
        <p:spPr>
          <a:xfrm>
            <a:off x="6110731" y="3438142"/>
            <a:ext cx="3048000" cy="24962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3065271" y="932723"/>
            <a:ext cx="3048000" cy="24962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3" hasCustomPrompt="1"/>
          </p:nvPr>
        </p:nvSpPr>
        <p:spPr>
          <a:xfrm>
            <a:off x="0" y="3439160"/>
            <a:ext cx="3048000" cy="24962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5721219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5_Images and Contents Layout">
    <p:spTree>
      <p:nvGrpSpPr>
        <p:cNvPr id="1" name=""/>
        <p:cNvGrpSpPr/>
        <p:nvPr/>
      </p:nvGrpSpPr>
      <p:grpSpPr>
        <a:xfrm>
          <a:off x="0" y="0"/>
          <a:ext cx="0" cy="0"/>
          <a:chOff x="0" y="0"/>
          <a:chExt cx="0" cy="0"/>
        </a:xfrm>
      </p:grpSpPr>
      <p:sp>
        <p:nvSpPr>
          <p:cNvPr id="2" name="Picture Placeholder 2"/>
          <p:cNvSpPr>
            <a:spLocks noGrp="1"/>
          </p:cNvSpPr>
          <p:nvPr>
            <p:ph type="pic" idx="13" hasCustomPrompt="1"/>
          </p:nvPr>
        </p:nvSpPr>
        <p:spPr>
          <a:xfrm>
            <a:off x="431371" y="331259"/>
            <a:ext cx="4392149" cy="201622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 name="Picture Placeholder 2"/>
          <p:cNvSpPr>
            <a:spLocks noGrp="1"/>
          </p:cNvSpPr>
          <p:nvPr>
            <p:ph type="pic" idx="14" hasCustomPrompt="1"/>
          </p:nvPr>
        </p:nvSpPr>
        <p:spPr>
          <a:xfrm>
            <a:off x="4895413" y="2443493"/>
            <a:ext cx="2016000" cy="201622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4" name="Picture Placeholder 2"/>
          <p:cNvSpPr>
            <a:spLocks noGrp="1"/>
          </p:cNvSpPr>
          <p:nvPr>
            <p:ph type="pic" idx="15" hasCustomPrompt="1"/>
          </p:nvPr>
        </p:nvSpPr>
        <p:spPr>
          <a:xfrm>
            <a:off x="2807520" y="4555728"/>
            <a:ext cx="4103893" cy="201622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6" hasCustomPrompt="1"/>
          </p:nvPr>
        </p:nvSpPr>
        <p:spPr>
          <a:xfrm>
            <a:off x="431371" y="2443493"/>
            <a:ext cx="2304256" cy="412845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7" hasCustomPrompt="1"/>
          </p:nvPr>
        </p:nvSpPr>
        <p:spPr>
          <a:xfrm>
            <a:off x="2807520" y="2442732"/>
            <a:ext cx="2016000" cy="201622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8" hasCustomPrompt="1"/>
          </p:nvPr>
        </p:nvSpPr>
        <p:spPr>
          <a:xfrm>
            <a:off x="4895413" y="331259"/>
            <a:ext cx="2016000" cy="201622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4148490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6A326B-087F-3949-A445-D481CDA9F386}" type="datetime1">
              <a:rPr lang="sv-SE" smtClean="0"/>
              <a:t>2019-09-11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1A6700-4B8E-C940-9C38-BD3ABD7F9838}" type="slidenum">
              <a:rPr lang="en-US" smtClean="0"/>
              <a:t>‹#›</a:t>
            </a:fld>
            <a:endParaRPr lang="en-US"/>
          </a:p>
        </p:txBody>
      </p:sp>
      <p:cxnSp>
        <p:nvCxnSpPr>
          <p:cNvPr id="10" name="Straight Connector 9">
            <a:extLst>
              <a:ext uri="{FF2B5EF4-FFF2-40B4-BE49-F238E27FC236}">
                <a16:creationId xmlns:a16="http://schemas.microsoft.com/office/drawing/2014/main" id="{5885E267-7BDB-E74F-BEC2-F1D4C729BB47}"/>
              </a:ext>
            </a:extLst>
          </p:cNvPr>
          <p:cNvCxnSpPr/>
          <p:nvPr/>
        </p:nvCxnSpPr>
        <p:spPr>
          <a:xfrm>
            <a:off x="0" y="1483740"/>
            <a:ext cx="12404993" cy="0"/>
          </a:xfrm>
          <a:prstGeom prst="line">
            <a:avLst/>
          </a:prstGeom>
          <a:ln w="762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771264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23392" y="260648"/>
            <a:ext cx="11233248"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623392" y="1028733"/>
            <a:ext cx="11233248"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4" name="Picture 2" descr="D:\Fullppt\005-PNG이미지\노트북.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862" y="1358900"/>
            <a:ext cx="8015881" cy="4077011"/>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2"/>
          <p:cNvSpPr>
            <a:spLocks noGrp="1"/>
          </p:cNvSpPr>
          <p:nvPr>
            <p:ph type="pic" idx="1" hasCustomPrompt="1"/>
          </p:nvPr>
        </p:nvSpPr>
        <p:spPr>
          <a:xfrm>
            <a:off x="7044605" y="1887241"/>
            <a:ext cx="3778671" cy="28189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40049022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8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663" y="1700809"/>
            <a:ext cx="3368013"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8143" y="1700809"/>
            <a:ext cx="3368013"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331488" y="1832542"/>
            <a:ext cx="3092437"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649232" y="1832542"/>
            <a:ext cx="3092437"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Text Placeholder 9"/>
          <p:cNvSpPr>
            <a:spLocks noGrp="1"/>
          </p:cNvSpPr>
          <p:nvPr>
            <p:ph type="body" sz="quarter" idx="10" hasCustomPrompt="1"/>
          </p:nvPr>
        </p:nvSpPr>
        <p:spPr>
          <a:xfrm>
            <a:off x="623392" y="260648"/>
            <a:ext cx="11233248"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7" name="Text Placeholder 9"/>
          <p:cNvSpPr>
            <a:spLocks noGrp="1"/>
          </p:cNvSpPr>
          <p:nvPr>
            <p:ph type="body" sz="quarter" idx="11" hasCustomPrompt="1"/>
          </p:nvPr>
        </p:nvSpPr>
        <p:spPr>
          <a:xfrm>
            <a:off x="623392" y="1028733"/>
            <a:ext cx="11233248"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3791472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7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D:\Fullppt\PNG이미지\핸드폰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203" y="1364402"/>
            <a:ext cx="4032448" cy="4883215"/>
          </a:xfrm>
          <a:prstGeom prst="rect">
            <a:avLst/>
          </a:prstGeom>
          <a:noFill/>
          <a:extLst>
            <a:ext uri="{909E8E84-426E-40DD-AFC4-6F175D3DCCD1}">
              <a14:hiddenFill xmlns:a14="http://schemas.microsoft.com/office/drawing/2010/main">
                <a:solidFill>
                  <a:srgbClr val="FFFFFF"/>
                </a:solidFill>
              </a14:hiddenFill>
            </a:ext>
          </a:extLst>
        </p:spPr>
      </p:pic>
      <p:sp>
        <p:nvSpPr>
          <p:cNvPr id="3" name="Picture Placeholder 2"/>
          <p:cNvSpPr>
            <a:spLocks noGrp="1"/>
          </p:cNvSpPr>
          <p:nvPr>
            <p:ph type="pic" idx="1" hasCustomPrompt="1"/>
          </p:nvPr>
        </p:nvSpPr>
        <p:spPr>
          <a:xfrm>
            <a:off x="8916885" y="1552396"/>
            <a:ext cx="2325592" cy="3592325"/>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4" name="Picture Placeholder 2"/>
          <p:cNvSpPr>
            <a:spLocks noGrp="1"/>
          </p:cNvSpPr>
          <p:nvPr>
            <p:ph type="pic" idx="12" hasCustomPrompt="1"/>
          </p:nvPr>
        </p:nvSpPr>
        <p:spPr>
          <a:xfrm>
            <a:off x="6929107" y="1901655"/>
            <a:ext cx="2325592" cy="3592325"/>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p:cNvSpPr>
            <a:spLocks noGrp="1"/>
          </p:cNvSpPr>
          <p:nvPr>
            <p:ph type="body" sz="quarter" idx="10" hasCustomPrompt="1"/>
          </p:nvPr>
        </p:nvSpPr>
        <p:spPr>
          <a:xfrm>
            <a:off x="623392" y="260648"/>
            <a:ext cx="11233248"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p:cNvSpPr>
            <a:spLocks noGrp="1"/>
          </p:cNvSpPr>
          <p:nvPr>
            <p:ph type="body" sz="quarter" idx="11" hasCustomPrompt="1"/>
          </p:nvPr>
        </p:nvSpPr>
        <p:spPr>
          <a:xfrm>
            <a:off x="623392" y="1028733"/>
            <a:ext cx="11233248"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117841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bg1"/>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grpSp>
    </p:spTree>
    <p:extLst>
      <p:ext uri="{BB962C8B-B14F-4D97-AF65-F5344CB8AC3E}">
        <p14:creationId xmlns:p14="http://schemas.microsoft.com/office/powerpoint/2010/main" val="15509018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Break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327915" y="3004317"/>
            <a:ext cx="6864085" cy="63143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5327915" y="3635752"/>
            <a:ext cx="6864085"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grpSp>
        <p:nvGrpSpPr>
          <p:cNvPr id="8" name="Group 7"/>
          <p:cNvGrpSpPr/>
          <p:nvPr/>
        </p:nvGrpSpPr>
        <p:grpSpPr>
          <a:xfrm>
            <a:off x="1255909" y="1659835"/>
            <a:ext cx="3591952" cy="3515469"/>
            <a:chOff x="1619672" y="548680"/>
            <a:chExt cx="5904656" cy="5778928"/>
          </a:xfrm>
        </p:grpSpPr>
        <p:sp>
          <p:nvSpPr>
            <p:cNvPr id="9" name="Oval 8"/>
            <p:cNvSpPr/>
            <p:nvPr/>
          </p:nvSpPr>
          <p:spPr>
            <a:xfrm>
              <a:off x="2411760" y="1268760"/>
              <a:ext cx="4320480" cy="4320480"/>
            </a:xfrm>
            <a:prstGeom prst="ellipse">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400"/>
            </a:p>
          </p:txBody>
        </p:sp>
        <p:sp>
          <p:nvSpPr>
            <p:cNvPr id="12" name="Oval 11"/>
            <p:cNvSpPr/>
            <p:nvPr/>
          </p:nvSpPr>
          <p:spPr>
            <a:xfrm>
              <a:off x="2483768" y="1340768"/>
              <a:ext cx="4176464" cy="4176464"/>
            </a:xfrm>
            <a:prstGeom prst="ellipse">
              <a:avLst/>
            </a:prstGeom>
            <a:blipFill>
              <a:blip r:embed="rId3"/>
              <a:stretch>
                <a:fillRect/>
              </a:stretch>
            </a:blip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400"/>
            </a:p>
          </p:txBody>
        </p:sp>
        <p:cxnSp>
          <p:nvCxnSpPr>
            <p:cNvPr id="13" name="Straight Connector 12"/>
            <p:cNvCxnSpPr/>
            <p:nvPr/>
          </p:nvCxnSpPr>
          <p:spPr>
            <a:xfrm>
              <a:off x="4572000" y="548680"/>
              <a:ext cx="0" cy="72008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5607528"/>
              <a:ext cx="0" cy="72008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732240" y="3429000"/>
              <a:ext cx="792088"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619672" y="3429000"/>
              <a:ext cx="792088"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156176" y="2378312"/>
              <a:ext cx="792088" cy="330608"/>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431496" y="1124744"/>
              <a:ext cx="432048" cy="792088"/>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94136" y="1131624"/>
              <a:ext cx="613768" cy="785208"/>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195736" y="2090992"/>
              <a:ext cx="898400" cy="49224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180984" y="4941168"/>
              <a:ext cx="526920" cy="57606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456304" y="4329100"/>
              <a:ext cx="637832" cy="39604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979584" y="4142812"/>
              <a:ext cx="968680" cy="51032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431496" y="4875464"/>
              <a:ext cx="490068" cy="73206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43115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385"/>
            <a:ext cx="10972800" cy="11430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960FE11-E4A6-394A-993B-113168F333A6}" type="datetime1">
              <a:rPr lang="sv-SE" smtClean="0"/>
              <a:t>2019-09-11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1A6700-4B8E-C940-9C38-BD3ABD7F9838}" type="slidenum">
              <a:rPr lang="en-US" smtClean="0"/>
              <a:t>‹#›</a:t>
            </a:fld>
            <a:endParaRPr lang="en-US"/>
          </a:p>
        </p:txBody>
      </p:sp>
      <p:cxnSp>
        <p:nvCxnSpPr>
          <p:cNvPr id="6" name="Straight Connector 5">
            <a:extLst>
              <a:ext uri="{FF2B5EF4-FFF2-40B4-BE49-F238E27FC236}">
                <a16:creationId xmlns:a16="http://schemas.microsoft.com/office/drawing/2014/main" id="{702A545E-1AD1-9B47-958B-2F402CE007F6}"/>
              </a:ext>
            </a:extLst>
          </p:cNvPr>
          <p:cNvCxnSpPr/>
          <p:nvPr/>
        </p:nvCxnSpPr>
        <p:spPr>
          <a:xfrm>
            <a:off x="0" y="1184188"/>
            <a:ext cx="12404993" cy="0"/>
          </a:xfrm>
          <a:prstGeom prst="line">
            <a:avLst/>
          </a:prstGeom>
          <a:ln w="76200">
            <a:solidFill>
              <a:srgbClr val="0432FF"/>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4974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58FF2A-7661-D145-B2D4-FEFCC3BF2E49}" type="datetime1">
              <a:rPr lang="sv-SE" smtClean="0"/>
              <a:t>2019-09-11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1A6700-4B8E-C940-9C38-BD3ABD7F9838}" type="slidenum">
              <a:rPr lang="en-US" smtClean="0"/>
              <a:t>‹#›</a:t>
            </a:fld>
            <a:endParaRPr lang="en-US"/>
          </a:p>
        </p:txBody>
      </p:sp>
      <p:cxnSp>
        <p:nvCxnSpPr>
          <p:cNvPr id="5" name="Straight Connector 4">
            <a:extLst>
              <a:ext uri="{FF2B5EF4-FFF2-40B4-BE49-F238E27FC236}">
                <a16:creationId xmlns:a16="http://schemas.microsoft.com/office/drawing/2014/main" id="{4C2DD561-F338-4240-8301-9722DB76B965}"/>
              </a:ext>
            </a:extLst>
          </p:cNvPr>
          <p:cNvCxnSpPr/>
          <p:nvPr/>
        </p:nvCxnSpPr>
        <p:spPr>
          <a:xfrm>
            <a:off x="0" y="1184192"/>
            <a:ext cx="12404993" cy="0"/>
          </a:xfrm>
          <a:prstGeom prst="line">
            <a:avLst/>
          </a:prstGeom>
          <a:ln w="76200">
            <a:solidFill>
              <a:srgbClr val="0432FF"/>
            </a:solidFill>
          </a:ln>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47731056-0245-654F-91B8-D258419C6D6C}"/>
              </a:ext>
            </a:extLst>
          </p:cNvPr>
          <p:cNvSpPr>
            <a:spLocks noGrp="1"/>
          </p:cNvSpPr>
          <p:nvPr>
            <p:ph type="title"/>
          </p:nvPr>
        </p:nvSpPr>
        <p:spPr>
          <a:xfrm>
            <a:off x="609600" y="22385"/>
            <a:ext cx="10972800" cy="1143000"/>
          </a:xfrm>
        </p:spPr>
        <p:txBody>
          <a:bodyPr/>
          <a:lstStyle/>
          <a:p>
            <a:r>
              <a:rPr lang="en-US" dirty="0"/>
              <a:t>Click to edit Master title style</a:t>
            </a:r>
          </a:p>
        </p:txBody>
      </p:sp>
    </p:spTree>
    <p:extLst>
      <p:ext uri="{BB962C8B-B14F-4D97-AF65-F5344CB8AC3E}">
        <p14:creationId xmlns:p14="http://schemas.microsoft.com/office/powerpoint/2010/main" val="391367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B231DFB-7C69-C549-AE08-A5C4EB80AE62}" type="datetime1">
              <a:rPr lang="sv-SE" smtClean="0"/>
              <a:t>2019-09-11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A6700-4B8E-C940-9C38-BD3ABD7F9838}" type="slidenum">
              <a:rPr lang="en-US" smtClean="0"/>
              <a:t>‹#›</a:t>
            </a:fld>
            <a:endParaRPr lang="en-US"/>
          </a:p>
        </p:txBody>
      </p:sp>
    </p:spTree>
    <p:extLst>
      <p:ext uri="{BB962C8B-B14F-4D97-AF65-F5344CB8AC3E}">
        <p14:creationId xmlns:p14="http://schemas.microsoft.com/office/powerpoint/2010/main" val="2849763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12B4F85-DC19-3E47-9695-D723B22B7633}" type="datetime1">
              <a:rPr lang="sv-SE" smtClean="0"/>
              <a:t>2019-09-11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A6700-4B8E-C940-9C38-BD3ABD7F9838}" type="slidenum">
              <a:rPr lang="en-US" smtClean="0"/>
              <a:t>‹#›</a:t>
            </a:fld>
            <a:endParaRPr lang="en-US"/>
          </a:p>
        </p:txBody>
      </p:sp>
    </p:spTree>
    <p:extLst>
      <p:ext uri="{BB962C8B-B14F-4D97-AF65-F5344CB8AC3E}">
        <p14:creationId xmlns:p14="http://schemas.microsoft.com/office/powerpoint/2010/main" val="3237429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307F5-4F5A-F845-B2E0-ADD54513983D}" type="datetime1">
              <a:rPr lang="sv-SE" smtClean="0"/>
              <a:t>2019-09-11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1A6700-4B8E-C940-9C38-BD3ABD7F9838}" type="slidenum">
              <a:rPr lang="en-US" smtClean="0"/>
              <a:t>‹#›</a:t>
            </a:fld>
            <a:endParaRPr lang="en-US"/>
          </a:p>
        </p:txBody>
      </p:sp>
    </p:spTree>
    <p:extLst>
      <p:ext uri="{BB962C8B-B14F-4D97-AF65-F5344CB8AC3E}">
        <p14:creationId xmlns:p14="http://schemas.microsoft.com/office/powerpoint/2010/main" val="39363330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0" r:id="rId12"/>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8560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79978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Lst>
  <p:hf hdr="0" ftr="0"/>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251995"/>
      </p:ext>
    </p:extLst>
  </p:cSld>
  <p:clrMap bg1="lt1" tx1="dk1" bg2="lt2" tx2="dk2" accent1="accent1" accent2="accent2" accent3="accent3" accent4="accent4" accent5="accent5" accent6="accent6" hlink="hlink" folHlink="folHlink"/>
  <p:sldLayoutIdLst>
    <p:sldLayoutId id="2147483695" r:id="rId1"/>
  </p:sldLayoutIdLst>
  <p:hf hdr="0" ftr="0"/>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4279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hf hdr="0" ftr="0"/>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17040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Lst>
  <p:hf hdr="0" ftr="0"/>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598670"/>
      </p:ext>
    </p:extLst>
  </p:cSld>
  <p:clrMap bg1="lt1" tx1="dk1" bg2="lt2" tx2="dk2" accent1="accent1" accent2="accent2" accent3="accent3" accent4="accent4" accent5="accent5" accent6="accent6" hlink="hlink" folHlink="folHlink"/>
  <p:sldLayoutIdLst>
    <p:sldLayoutId id="2147483719" r:id="rId1"/>
  </p:sldLayoutIdLst>
  <p:hf hdr="0" ftr="0"/>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tif"/></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7" Type="http://schemas.openxmlformats.org/officeDocument/2006/relationships/image" Target="../media/image34.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8.tiff"/><Relationship Id="rId4" Type="http://schemas.openxmlformats.org/officeDocument/2006/relationships/image" Target="../media/image271.pn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5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tiff"/><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7.tiff"/></Relationships>
</file>

<file path=ppt/slides/_rels/slide2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10.png"/></Relationships>
</file>

<file path=ppt/slides/_rels/slide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2.xml"/><Relationship Id="rId5" Type="http://schemas.openxmlformats.org/officeDocument/2006/relationships/image" Target="../media/image54.tiff"/><Relationship Id="rId4" Type="http://schemas.openxmlformats.org/officeDocument/2006/relationships/image" Target="../media/image53.tiff"/></Relationships>
</file>

<file path=ppt/slides/_rels/slide32.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8.tiff"/><Relationship Id="rId4" Type="http://schemas.openxmlformats.org/officeDocument/2006/relationships/image" Target="../media/image57.tiff"/></Relationships>
</file>

<file path=ppt/slides/_rels/slide36.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3.tiff"/></Relationships>
</file>

<file path=ppt/slides/_rels/slide39.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8.png"/><Relationship Id="rId4"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9.tiff"/></Relationships>
</file>

<file path=ppt/slides/_rels/slide44.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tiff"/><Relationship Id="rId1" Type="http://schemas.openxmlformats.org/officeDocument/2006/relationships/slideLayout" Target="../slideLayouts/slideLayout2.xml"/><Relationship Id="rId4" Type="http://schemas.openxmlformats.org/officeDocument/2006/relationships/image" Target="../media/image87.tiff"/></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30.png"/><Relationship Id="rId2" Type="http://schemas.openxmlformats.org/officeDocument/2006/relationships/image" Target="../media/image96.tiff"/><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40.png"/></Relationships>
</file>

<file path=ppt/slides/_rels/slide55.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0.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image" Target="../media/image101.tif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70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70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0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700.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4.xml.rels><?xml version="1.0" encoding="UTF-8" standalone="yes"?>
<Relationships xmlns="http://schemas.openxmlformats.org/package/2006/relationships"><Relationship Id="rId2" Type="http://schemas.openxmlformats.org/officeDocument/2006/relationships/image" Target="../media/image70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0.png"/><Relationship Id="rId1" Type="http://schemas.openxmlformats.org/officeDocument/2006/relationships/slideLayout" Target="../slideLayouts/slideLayout2.xml"/><Relationship Id="rId4" Type="http://schemas.openxmlformats.org/officeDocument/2006/relationships/image" Target="../media/image102.emf"/></Relationships>
</file>

<file path=ppt/slides/_rels/slide68.xml.rels><?xml version="1.0" encoding="UTF-8" standalone="yes"?>
<Relationships xmlns="http://schemas.openxmlformats.org/package/2006/relationships"><Relationship Id="rId2" Type="http://schemas.openxmlformats.org/officeDocument/2006/relationships/image" Target="../media/image70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0.png"/><Relationship Id="rId1" Type="http://schemas.openxmlformats.org/officeDocument/2006/relationships/slideLayout" Target="../slideLayouts/slideLayout2.xml"/><Relationship Id="rId4" Type="http://schemas.openxmlformats.org/officeDocument/2006/relationships/image" Target="../media/image73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7" Type="http://schemas.openxmlformats.org/officeDocument/2006/relationships/image" Target="../media/image800.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791.png"/><Relationship Id="rId5" Type="http://schemas.openxmlformats.org/officeDocument/2006/relationships/image" Target="../media/image780.png"/></Relationships>
</file>

<file path=ppt/slides/_rels/slide71.xml.rels><?xml version="1.0" encoding="UTF-8" standalone="yes"?>
<Relationships xmlns="http://schemas.openxmlformats.org/package/2006/relationships"><Relationship Id="rId3" Type="http://schemas.openxmlformats.org/officeDocument/2006/relationships/image" Target="../media/image811.png"/><Relationship Id="rId7" Type="http://schemas.openxmlformats.org/officeDocument/2006/relationships/image" Target="../media/image40.jpeg"/><Relationship Id="rId2" Type="http://schemas.openxmlformats.org/officeDocument/2006/relationships/image" Target="../media/image800.png"/><Relationship Id="rId1" Type="http://schemas.openxmlformats.org/officeDocument/2006/relationships/slideLayout" Target="../slideLayouts/slideLayout2.xml"/><Relationship Id="rId6" Type="http://schemas.openxmlformats.org/officeDocument/2006/relationships/image" Target="../media/image840.png"/><Relationship Id="rId5" Type="http://schemas.openxmlformats.org/officeDocument/2006/relationships/image" Target="../media/image104.png"/><Relationship Id="rId4" Type="http://schemas.openxmlformats.org/officeDocument/2006/relationships/image" Target="../media/image820.png"/></Relationships>
</file>

<file path=ppt/slides/_rels/slide72.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image" Target="../media/image800.png"/><Relationship Id="rId1" Type="http://schemas.openxmlformats.org/officeDocument/2006/relationships/slideLayout" Target="../slideLayouts/slideLayout2.xml"/><Relationship Id="rId5" Type="http://schemas.openxmlformats.org/officeDocument/2006/relationships/image" Target="../media/image870.png"/><Relationship Id="rId4" Type="http://schemas.openxmlformats.org/officeDocument/2006/relationships/image" Target="../media/image860.png"/></Relationships>
</file>

<file path=ppt/slides/_rels/slide73.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image" Target="../media/image100.tiff"/><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106.png"/></Relationships>
</file>

<file path=ppt/slides/_rels/slide74.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9.tif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DA710C-5B5B-BF41-8E67-58B4F660292C}"/>
              </a:ext>
            </a:extLst>
          </p:cNvPr>
          <p:cNvSpPr>
            <a:spLocks noGrp="1"/>
          </p:cNvSpPr>
          <p:nvPr>
            <p:ph type="ctrTitle"/>
          </p:nvPr>
        </p:nvSpPr>
        <p:spPr>
          <a:xfrm>
            <a:off x="612731" y="1772794"/>
            <a:ext cx="10908287" cy="858260"/>
          </a:xfrm>
        </p:spPr>
        <p:txBody>
          <a:bodyPr/>
          <a:lstStyle/>
          <a:p>
            <a:r>
              <a:rPr lang="en-US" dirty="0"/>
              <a:t>L6: Diffraction I</a:t>
            </a:r>
            <a:endParaRPr lang="en-GB" dirty="0"/>
          </a:p>
        </p:txBody>
      </p:sp>
      <p:sp>
        <p:nvSpPr>
          <p:cNvPr id="3" name="Underrubrik 2">
            <a:extLst>
              <a:ext uri="{FF2B5EF4-FFF2-40B4-BE49-F238E27FC236}">
                <a16:creationId xmlns:a16="http://schemas.microsoft.com/office/drawing/2014/main" id="{76D738B8-0E7F-6245-8D2F-E944B59515D1}"/>
              </a:ext>
            </a:extLst>
          </p:cNvPr>
          <p:cNvSpPr>
            <a:spLocks noGrp="1"/>
          </p:cNvSpPr>
          <p:nvPr>
            <p:ph type="subTitle" idx="1"/>
          </p:nvPr>
        </p:nvSpPr>
        <p:spPr>
          <a:xfrm>
            <a:off x="612731" y="2631054"/>
            <a:ext cx="10908287" cy="948041"/>
          </a:xfrm>
        </p:spPr>
        <p:txBody>
          <a:bodyPr/>
          <a:lstStyle/>
          <a:p>
            <a:r>
              <a:rPr lang="en-GB" dirty="0"/>
              <a:t>Nami Matsubara</a:t>
            </a:r>
          </a:p>
          <a:p>
            <a:r>
              <a:rPr lang="en-GB" dirty="0"/>
              <a:t>KTH Royal Institute of Technology</a:t>
            </a:r>
          </a:p>
          <a:p>
            <a:r>
              <a:rPr lang="en-GB" sz="2800" dirty="0" err="1">
                <a:solidFill>
                  <a:schemeClr val="bg1">
                    <a:lumMod val="50000"/>
                  </a:schemeClr>
                </a:solidFill>
              </a:rPr>
              <a:t>namim@kth.se</a:t>
            </a:r>
            <a:endParaRPr lang="en-GB" sz="2800" dirty="0">
              <a:solidFill>
                <a:schemeClr val="bg1">
                  <a:lumMod val="50000"/>
                </a:schemeClr>
              </a:solidFill>
            </a:endParaRPr>
          </a:p>
          <a:p>
            <a:endParaRPr lang="en-GB" dirty="0"/>
          </a:p>
          <a:p>
            <a:endParaRPr lang="en-GB" dirty="0"/>
          </a:p>
        </p:txBody>
      </p:sp>
    </p:spTree>
    <p:extLst>
      <p:ext uri="{BB962C8B-B14F-4D97-AF65-F5344CB8AC3E}">
        <p14:creationId xmlns:p14="http://schemas.microsoft.com/office/powerpoint/2010/main" val="429205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DB229-8A4D-CD43-908B-31EE268AA4DF}"/>
              </a:ext>
            </a:extLst>
          </p:cNvPr>
          <p:cNvSpPr>
            <a:spLocks noGrp="1"/>
          </p:cNvSpPr>
          <p:nvPr>
            <p:ph type="title"/>
          </p:nvPr>
        </p:nvSpPr>
        <p:spPr/>
        <p:txBody>
          <a:bodyPr/>
          <a:lstStyle/>
          <a:p>
            <a:r>
              <a:rPr lang="en-US" dirty="0"/>
              <a:t>Form factor  </a:t>
            </a:r>
          </a:p>
        </p:txBody>
      </p:sp>
      <p:sp>
        <p:nvSpPr>
          <p:cNvPr id="4" name="Date Placeholder 3">
            <a:extLst>
              <a:ext uri="{FF2B5EF4-FFF2-40B4-BE49-F238E27FC236}">
                <a16:creationId xmlns:a16="http://schemas.microsoft.com/office/drawing/2014/main" id="{0C700563-2861-3742-BDFB-A768A3F6DC70}"/>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3E946A11-D180-A54E-B8CF-BF87B526903C}"/>
              </a:ext>
            </a:extLst>
          </p:cNvPr>
          <p:cNvSpPr>
            <a:spLocks noGrp="1"/>
          </p:cNvSpPr>
          <p:nvPr>
            <p:ph type="sldNum" sz="quarter" idx="12"/>
          </p:nvPr>
        </p:nvSpPr>
        <p:spPr/>
        <p:txBody>
          <a:bodyPr/>
          <a:lstStyle/>
          <a:p>
            <a:fld id="{ED1A6700-4B8E-C940-9C38-BD3ABD7F9838}" type="slidenum">
              <a:rPr lang="en-US" smtClean="0"/>
              <a:t>10</a:t>
            </a:fld>
            <a:endParaRPr lang="en-US"/>
          </a:p>
        </p:txBody>
      </p:sp>
      <p:sp>
        <p:nvSpPr>
          <p:cNvPr id="9" name="TextBox 8">
            <a:extLst>
              <a:ext uri="{FF2B5EF4-FFF2-40B4-BE49-F238E27FC236}">
                <a16:creationId xmlns:a16="http://schemas.microsoft.com/office/drawing/2014/main" id="{F4F2F139-7B4F-0C41-8C8E-DBC3A7629199}"/>
              </a:ext>
            </a:extLst>
          </p:cNvPr>
          <p:cNvSpPr txBox="1"/>
          <p:nvPr/>
        </p:nvSpPr>
        <p:spPr>
          <a:xfrm>
            <a:off x="1555539" y="1289459"/>
            <a:ext cx="2085277" cy="584775"/>
          </a:xfrm>
          <a:prstGeom prst="rect">
            <a:avLst/>
          </a:prstGeom>
          <a:noFill/>
        </p:spPr>
        <p:txBody>
          <a:bodyPr wrap="square" rtlCol="0">
            <a:spAutoFit/>
          </a:bodyPr>
          <a:lstStyle/>
          <a:p>
            <a:r>
              <a:rPr lang="en-US" sz="3200" b="1" u="sng" dirty="0">
                <a:solidFill>
                  <a:schemeClr val="accent3"/>
                </a:solidFill>
              </a:rPr>
              <a:t>X-ray</a:t>
            </a:r>
          </a:p>
        </p:txBody>
      </p:sp>
      <p:grpSp>
        <p:nvGrpSpPr>
          <p:cNvPr id="37" name="Group 36">
            <a:extLst>
              <a:ext uri="{FF2B5EF4-FFF2-40B4-BE49-F238E27FC236}">
                <a16:creationId xmlns:a16="http://schemas.microsoft.com/office/drawing/2014/main" id="{6A023955-9695-2144-A4DC-FEA868B12264}"/>
              </a:ext>
            </a:extLst>
          </p:cNvPr>
          <p:cNvGrpSpPr/>
          <p:nvPr/>
        </p:nvGrpSpPr>
        <p:grpSpPr>
          <a:xfrm>
            <a:off x="0" y="2009095"/>
            <a:ext cx="4484475" cy="3646550"/>
            <a:chOff x="-189841" y="1985032"/>
            <a:chExt cx="5078663" cy="4129714"/>
          </a:xfrm>
        </p:grpSpPr>
        <p:sp>
          <p:nvSpPr>
            <p:cNvPr id="39" name="TextBox 38">
              <a:extLst>
                <a:ext uri="{FF2B5EF4-FFF2-40B4-BE49-F238E27FC236}">
                  <a16:creationId xmlns:a16="http://schemas.microsoft.com/office/drawing/2014/main" id="{B6B90C4E-815F-9C4E-A96A-47BC11D1FA5A}"/>
                </a:ext>
              </a:extLst>
            </p:cNvPr>
            <p:cNvSpPr txBox="1"/>
            <p:nvPr/>
          </p:nvSpPr>
          <p:spPr>
            <a:xfrm>
              <a:off x="-189841" y="2180182"/>
              <a:ext cx="799440" cy="369332"/>
            </a:xfrm>
            <a:prstGeom prst="rect">
              <a:avLst/>
            </a:prstGeom>
            <a:noFill/>
          </p:spPr>
          <p:txBody>
            <a:bodyPr wrap="square" rtlCol="0">
              <a:spAutoFit/>
            </a:bodyPr>
            <a:lstStyle/>
            <a:p>
              <a:r>
                <a:rPr lang="en-US" dirty="0"/>
                <a:t>F(</a:t>
              </a:r>
              <a:r>
                <a:rPr lang="en-US" i="1" dirty="0"/>
                <a:t>Q</a:t>
              </a:r>
              <a:r>
                <a:rPr lang="en-US" dirty="0"/>
                <a:t>)</a:t>
              </a:r>
            </a:p>
          </p:txBody>
        </p:sp>
        <p:sp>
          <p:nvSpPr>
            <p:cNvPr id="40" name="TextBox 39">
              <a:extLst>
                <a:ext uri="{FF2B5EF4-FFF2-40B4-BE49-F238E27FC236}">
                  <a16:creationId xmlns:a16="http://schemas.microsoft.com/office/drawing/2014/main" id="{76E60B57-0409-5A44-8BBB-493802894C6E}"/>
                </a:ext>
              </a:extLst>
            </p:cNvPr>
            <p:cNvSpPr txBox="1"/>
            <p:nvPr/>
          </p:nvSpPr>
          <p:spPr>
            <a:xfrm>
              <a:off x="4089382" y="5745414"/>
              <a:ext cx="799440" cy="369332"/>
            </a:xfrm>
            <a:prstGeom prst="rect">
              <a:avLst/>
            </a:prstGeom>
            <a:noFill/>
          </p:spPr>
          <p:txBody>
            <a:bodyPr wrap="square" rtlCol="0">
              <a:spAutoFit/>
            </a:bodyPr>
            <a:lstStyle/>
            <a:p>
              <a:r>
                <a:rPr lang="en-US" i="1" dirty="0"/>
                <a:t>Q</a:t>
              </a:r>
              <a:endParaRPr lang="en-US" dirty="0"/>
            </a:p>
          </p:txBody>
        </p:sp>
        <p:cxnSp>
          <p:nvCxnSpPr>
            <p:cNvPr id="41" name="Straight Arrow Connector 40">
              <a:extLst>
                <a:ext uri="{FF2B5EF4-FFF2-40B4-BE49-F238E27FC236}">
                  <a16:creationId xmlns:a16="http://schemas.microsoft.com/office/drawing/2014/main" id="{AE346C49-A668-9747-B5EB-7E931E304D84}"/>
                </a:ext>
              </a:extLst>
            </p:cNvPr>
            <p:cNvCxnSpPr>
              <a:cxnSpLocks/>
            </p:cNvCxnSpPr>
            <p:nvPr/>
          </p:nvCxnSpPr>
          <p:spPr>
            <a:xfrm flipV="1">
              <a:off x="609600" y="1985032"/>
              <a:ext cx="0" cy="376899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D4DBC93-8A9D-0B41-9E02-BE6F551E0738}"/>
                </a:ext>
              </a:extLst>
            </p:cNvPr>
            <p:cNvCxnSpPr>
              <a:cxnSpLocks/>
            </p:cNvCxnSpPr>
            <p:nvPr/>
          </p:nvCxnSpPr>
          <p:spPr>
            <a:xfrm>
              <a:off x="609600" y="5754028"/>
              <a:ext cx="3895389"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EFBEA91-2304-4146-BBAF-8041ED92C155}"/>
                </a:ext>
              </a:extLst>
            </p:cNvPr>
            <p:cNvSpPr txBox="1"/>
            <p:nvPr/>
          </p:nvSpPr>
          <p:spPr>
            <a:xfrm>
              <a:off x="3107979" y="5108665"/>
              <a:ext cx="1115438" cy="418268"/>
            </a:xfrm>
            <a:prstGeom prst="rect">
              <a:avLst/>
            </a:prstGeom>
            <a:noFill/>
          </p:spPr>
          <p:txBody>
            <a:bodyPr wrap="square" rtlCol="0">
              <a:spAutoFit/>
            </a:bodyPr>
            <a:lstStyle/>
            <a:p>
              <a:r>
                <a:rPr lang="en-US" dirty="0"/>
                <a:t>X-ray</a:t>
              </a:r>
            </a:p>
          </p:txBody>
        </p:sp>
      </p:grpSp>
      <p:sp>
        <p:nvSpPr>
          <p:cNvPr id="52" name="Freeform 51">
            <a:extLst>
              <a:ext uri="{FF2B5EF4-FFF2-40B4-BE49-F238E27FC236}">
                <a16:creationId xmlns:a16="http://schemas.microsoft.com/office/drawing/2014/main" id="{F8F901AD-5F8B-6946-B3DB-7DF60F09741B}"/>
              </a:ext>
            </a:extLst>
          </p:cNvPr>
          <p:cNvSpPr/>
          <p:nvPr/>
        </p:nvSpPr>
        <p:spPr>
          <a:xfrm>
            <a:off x="715457" y="2323372"/>
            <a:ext cx="3181463" cy="2257562"/>
          </a:xfrm>
          <a:custGeom>
            <a:avLst/>
            <a:gdLst>
              <a:gd name="connsiteX0" fmla="*/ 0 w 3181463"/>
              <a:gd name="connsiteY0" fmla="*/ 0 h 2256242"/>
              <a:gd name="connsiteX1" fmla="*/ 611404 w 3181463"/>
              <a:gd name="connsiteY1" fmla="*/ 389567 h 2256242"/>
              <a:gd name="connsiteX2" fmla="*/ 838651 w 3181463"/>
              <a:gd name="connsiteY2" fmla="*/ 1103773 h 2256242"/>
              <a:gd name="connsiteX3" fmla="*/ 1693534 w 3181463"/>
              <a:gd name="connsiteY3" fmla="*/ 1861264 h 2256242"/>
              <a:gd name="connsiteX4" fmla="*/ 3181463 w 3181463"/>
              <a:gd name="connsiteY4" fmla="*/ 2256242 h 2256242"/>
              <a:gd name="connsiteX5" fmla="*/ 3181463 w 3181463"/>
              <a:gd name="connsiteY5" fmla="*/ 2256242 h 2256242"/>
              <a:gd name="connsiteX0" fmla="*/ 0 w 3181463"/>
              <a:gd name="connsiteY0" fmla="*/ 0 h 2256242"/>
              <a:gd name="connsiteX1" fmla="*/ 481549 w 3181463"/>
              <a:gd name="connsiteY1" fmla="*/ 438263 h 2256242"/>
              <a:gd name="connsiteX2" fmla="*/ 838651 w 3181463"/>
              <a:gd name="connsiteY2" fmla="*/ 1103773 h 2256242"/>
              <a:gd name="connsiteX3" fmla="*/ 1693534 w 3181463"/>
              <a:gd name="connsiteY3" fmla="*/ 1861264 h 2256242"/>
              <a:gd name="connsiteX4" fmla="*/ 3181463 w 3181463"/>
              <a:gd name="connsiteY4" fmla="*/ 2256242 h 2256242"/>
              <a:gd name="connsiteX5" fmla="*/ 3181463 w 3181463"/>
              <a:gd name="connsiteY5" fmla="*/ 2256242 h 2256242"/>
              <a:gd name="connsiteX0" fmla="*/ 0 w 3181463"/>
              <a:gd name="connsiteY0" fmla="*/ 0 h 2256242"/>
              <a:gd name="connsiteX1" fmla="*/ 481549 w 3181463"/>
              <a:gd name="connsiteY1" fmla="*/ 438263 h 2256242"/>
              <a:gd name="connsiteX2" fmla="*/ 838651 w 3181463"/>
              <a:gd name="connsiteY2" fmla="*/ 1103773 h 2256242"/>
              <a:gd name="connsiteX3" fmla="*/ 1693534 w 3181463"/>
              <a:gd name="connsiteY3" fmla="*/ 1861264 h 2256242"/>
              <a:gd name="connsiteX4" fmla="*/ 3181463 w 3181463"/>
              <a:gd name="connsiteY4" fmla="*/ 2256242 h 2256242"/>
              <a:gd name="connsiteX5" fmla="*/ 3181463 w 3181463"/>
              <a:gd name="connsiteY5" fmla="*/ 2256242 h 2256242"/>
              <a:gd name="connsiteX0" fmla="*/ 0 w 3181463"/>
              <a:gd name="connsiteY0" fmla="*/ 0 h 2256242"/>
              <a:gd name="connsiteX1" fmla="*/ 481549 w 3181463"/>
              <a:gd name="connsiteY1" fmla="*/ 438263 h 2256242"/>
              <a:gd name="connsiteX2" fmla="*/ 838651 w 3181463"/>
              <a:gd name="connsiteY2" fmla="*/ 1103773 h 2256242"/>
              <a:gd name="connsiteX3" fmla="*/ 1693534 w 3181463"/>
              <a:gd name="connsiteY3" fmla="*/ 1861264 h 2256242"/>
              <a:gd name="connsiteX4" fmla="*/ 3181463 w 3181463"/>
              <a:gd name="connsiteY4" fmla="*/ 2256242 h 2256242"/>
              <a:gd name="connsiteX5" fmla="*/ 3181463 w 3181463"/>
              <a:gd name="connsiteY5" fmla="*/ 2256242 h 2256242"/>
              <a:gd name="connsiteX0" fmla="*/ 0 w 3181463"/>
              <a:gd name="connsiteY0" fmla="*/ 0 h 2256242"/>
              <a:gd name="connsiteX1" fmla="*/ 481549 w 3181463"/>
              <a:gd name="connsiteY1" fmla="*/ 438263 h 2256242"/>
              <a:gd name="connsiteX2" fmla="*/ 838651 w 3181463"/>
              <a:gd name="connsiteY2" fmla="*/ 1103773 h 2256242"/>
              <a:gd name="connsiteX3" fmla="*/ 1693534 w 3181463"/>
              <a:gd name="connsiteY3" fmla="*/ 1861264 h 2256242"/>
              <a:gd name="connsiteX4" fmla="*/ 3181463 w 3181463"/>
              <a:gd name="connsiteY4" fmla="*/ 2256242 h 2256242"/>
              <a:gd name="connsiteX5" fmla="*/ 3181463 w 3181463"/>
              <a:gd name="connsiteY5" fmla="*/ 2256242 h 2256242"/>
              <a:gd name="connsiteX0" fmla="*/ 0 w 3181463"/>
              <a:gd name="connsiteY0" fmla="*/ 0 h 2256242"/>
              <a:gd name="connsiteX1" fmla="*/ 481549 w 3181463"/>
              <a:gd name="connsiteY1" fmla="*/ 438263 h 2256242"/>
              <a:gd name="connsiteX2" fmla="*/ 898168 w 3181463"/>
              <a:gd name="connsiteY2" fmla="*/ 1157880 h 2256242"/>
              <a:gd name="connsiteX3" fmla="*/ 1693534 w 3181463"/>
              <a:gd name="connsiteY3" fmla="*/ 1861264 h 2256242"/>
              <a:gd name="connsiteX4" fmla="*/ 3181463 w 3181463"/>
              <a:gd name="connsiteY4" fmla="*/ 2256242 h 2256242"/>
              <a:gd name="connsiteX5" fmla="*/ 3181463 w 3181463"/>
              <a:gd name="connsiteY5" fmla="*/ 2256242 h 2256242"/>
              <a:gd name="connsiteX0" fmla="*/ 0 w 3181463"/>
              <a:gd name="connsiteY0" fmla="*/ 0 h 2256242"/>
              <a:gd name="connsiteX1" fmla="*/ 481549 w 3181463"/>
              <a:gd name="connsiteY1" fmla="*/ 438263 h 2256242"/>
              <a:gd name="connsiteX2" fmla="*/ 898168 w 3181463"/>
              <a:gd name="connsiteY2" fmla="*/ 1157880 h 2256242"/>
              <a:gd name="connsiteX3" fmla="*/ 1693534 w 3181463"/>
              <a:gd name="connsiteY3" fmla="*/ 1861264 h 2256242"/>
              <a:gd name="connsiteX4" fmla="*/ 3181463 w 3181463"/>
              <a:gd name="connsiteY4" fmla="*/ 2256242 h 2256242"/>
              <a:gd name="connsiteX5" fmla="*/ 3181463 w 3181463"/>
              <a:gd name="connsiteY5" fmla="*/ 2256242 h 2256242"/>
              <a:gd name="connsiteX0" fmla="*/ 0 w 3181463"/>
              <a:gd name="connsiteY0" fmla="*/ 0 h 2256242"/>
              <a:gd name="connsiteX1" fmla="*/ 481549 w 3181463"/>
              <a:gd name="connsiteY1" fmla="*/ 438263 h 2256242"/>
              <a:gd name="connsiteX2" fmla="*/ 898168 w 3181463"/>
              <a:gd name="connsiteY2" fmla="*/ 1157880 h 2256242"/>
              <a:gd name="connsiteX3" fmla="*/ 1693534 w 3181463"/>
              <a:gd name="connsiteY3" fmla="*/ 1861264 h 2256242"/>
              <a:gd name="connsiteX4" fmla="*/ 3181463 w 3181463"/>
              <a:gd name="connsiteY4" fmla="*/ 2256242 h 2256242"/>
              <a:gd name="connsiteX5" fmla="*/ 3181463 w 3181463"/>
              <a:gd name="connsiteY5" fmla="*/ 2256242 h 2256242"/>
              <a:gd name="connsiteX0" fmla="*/ 0 w 3181463"/>
              <a:gd name="connsiteY0" fmla="*/ 0 h 2256242"/>
              <a:gd name="connsiteX1" fmla="*/ 481549 w 3181463"/>
              <a:gd name="connsiteY1" fmla="*/ 438263 h 2256242"/>
              <a:gd name="connsiteX2" fmla="*/ 898168 w 3181463"/>
              <a:gd name="connsiteY2" fmla="*/ 1157880 h 2256242"/>
              <a:gd name="connsiteX3" fmla="*/ 1693534 w 3181463"/>
              <a:gd name="connsiteY3" fmla="*/ 1861264 h 2256242"/>
              <a:gd name="connsiteX4" fmla="*/ 3181463 w 3181463"/>
              <a:gd name="connsiteY4" fmla="*/ 2256242 h 2256242"/>
              <a:gd name="connsiteX5" fmla="*/ 3181463 w 3181463"/>
              <a:gd name="connsiteY5" fmla="*/ 2256242 h 2256242"/>
              <a:gd name="connsiteX0" fmla="*/ 0 w 3181463"/>
              <a:gd name="connsiteY0" fmla="*/ 0 h 2256242"/>
              <a:gd name="connsiteX1" fmla="*/ 481549 w 3181463"/>
              <a:gd name="connsiteY1" fmla="*/ 438263 h 2256242"/>
              <a:gd name="connsiteX2" fmla="*/ 898168 w 3181463"/>
              <a:gd name="connsiteY2" fmla="*/ 1157880 h 2256242"/>
              <a:gd name="connsiteX3" fmla="*/ 1693534 w 3181463"/>
              <a:gd name="connsiteY3" fmla="*/ 1828800 h 2256242"/>
              <a:gd name="connsiteX4" fmla="*/ 3181463 w 3181463"/>
              <a:gd name="connsiteY4" fmla="*/ 2256242 h 2256242"/>
              <a:gd name="connsiteX5" fmla="*/ 3181463 w 3181463"/>
              <a:gd name="connsiteY5" fmla="*/ 2256242 h 2256242"/>
              <a:gd name="connsiteX0" fmla="*/ 0 w 3181463"/>
              <a:gd name="connsiteY0" fmla="*/ 0 h 2256242"/>
              <a:gd name="connsiteX1" fmla="*/ 481549 w 3181463"/>
              <a:gd name="connsiteY1" fmla="*/ 438263 h 2256242"/>
              <a:gd name="connsiteX2" fmla="*/ 898168 w 3181463"/>
              <a:gd name="connsiteY2" fmla="*/ 1157880 h 2256242"/>
              <a:gd name="connsiteX3" fmla="*/ 1693534 w 3181463"/>
              <a:gd name="connsiteY3" fmla="*/ 1828800 h 2256242"/>
              <a:gd name="connsiteX4" fmla="*/ 3181463 w 3181463"/>
              <a:gd name="connsiteY4" fmla="*/ 2256242 h 2256242"/>
              <a:gd name="connsiteX5" fmla="*/ 3181463 w 3181463"/>
              <a:gd name="connsiteY5" fmla="*/ 2256242 h 2256242"/>
              <a:gd name="connsiteX0" fmla="*/ 0 w 3181463"/>
              <a:gd name="connsiteY0" fmla="*/ 0 h 2257562"/>
              <a:gd name="connsiteX1" fmla="*/ 481549 w 3181463"/>
              <a:gd name="connsiteY1" fmla="*/ 438263 h 2257562"/>
              <a:gd name="connsiteX2" fmla="*/ 898168 w 3181463"/>
              <a:gd name="connsiteY2" fmla="*/ 1157880 h 2257562"/>
              <a:gd name="connsiteX3" fmla="*/ 1693534 w 3181463"/>
              <a:gd name="connsiteY3" fmla="*/ 1828800 h 2257562"/>
              <a:gd name="connsiteX4" fmla="*/ 3181463 w 3181463"/>
              <a:gd name="connsiteY4" fmla="*/ 2256242 h 2257562"/>
              <a:gd name="connsiteX5" fmla="*/ 3181463 w 3181463"/>
              <a:gd name="connsiteY5" fmla="*/ 2256242 h 225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463" h="2257562">
                <a:moveTo>
                  <a:pt x="0" y="0"/>
                </a:moveTo>
                <a:cubicBezTo>
                  <a:pt x="235814" y="102802"/>
                  <a:pt x="331854" y="245283"/>
                  <a:pt x="481549" y="438263"/>
                </a:cubicBezTo>
                <a:cubicBezTo>
                  <a:pt x="631244" y="631243"/>
                  <a:pt x="696170" y="926124"/>
                  <a:pt x="898168" y="1157880"/>
                </a:cubicBezTo>
                <a:cubicBezTo>
                  <a:pt x="1100166" y="1389636"/>
                  <a:pt x="1345449" y="1607866"/>
                  <a:pt x="1693534" y="1828800"/>
                </a:cubicBezTo>
                <a:cubicBezTo>
                  <a:pt x="2041619" y="2049734"/>
                  <a:pt x="2917243" y="2276983"/>
                  <a:pt x="3181463" y="2256242"/>
                </a:cubicBezTo>
                <a:lnTo>
                  <a:pt x="3181463" y="2256242"/>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DB15A0E1-7A6F-0C4E-B597-2405B1FCC151}"/>
              </a:ext>
            </a:extLst>
          </p:cNvPr>
          <p:cNvGrpSpPr/>
          <p:nvPr/>
        </p:nvGrpSpPr>
        <p:grpSpPr>
          <a:xfrm>
            <a:off x="3778567" y="1295088"/>
            <a:ext cx="8418847" cy="4360557"/>
            <a:chOff x="27244" y="1271025"/>
            <a:chExt cx="8418847" cy="4360557"/>
          </a:xfrm>
        </p:grpSpPr>
        <p:sp>
          <p:nvSpPr>
            <p:cNvPr id="7" name="TextBox 6">
              <a:extLst>
                <a:ext uri="{FF2B5EF4-FFF2-40B4-BE49-F238E27FC236}">
                  <a16:creationId xmlns:a16="http://schemas.microsoft.com/office/drawing/2014/main" id="{75375F7E-B402-7A41-9074-18CC67344B4C}"/>
                </a:ext>
              </a:extLst>
            </p:cNvPr>
            <p:cNvSpPr txBox="1"/>
            <p:nvPr/>
          </p:nvSpPr>
          <p:spPr>
            <a:xfrm>
              <a:off x="223024" y="1271025"/>
              <a:ext cx="2085277" cy="584775"/>
            </a:xfrm>
            <a:prstGeom prst="rect">
              <a:avLst/>
            </a:prstGeom>
            <a:noFill/>
          </p:spPr>
          <p:txBody>
            <a:bodyPr wrap="square" rtlCol="0">
              <a:spAutoFit/>
            </a:bodyPr>
            <a:lstStyle/>
            <a:p>
              <a:r>
                <a:rPr lang="en-US" sz="3200" b="1" u="sng" dirty="0">
                  <a:solidFill>
                    <a:schemeClr val="accent3"/>
                  </a:solidFill>
                </a:rPr>
                <a:t>Neutrons</a:t>
              </a:r>
            </a:p>
          </p:txBody>
        </p:sp>
        <p:sp>
          <p:nvSpPr>
            <p:cNvPr id="8" name="TextBox 7">
              <a:extLst>
                <a:ext uri="{FF2B5EF4-FFF2-40B4-BE49-F238E27FC236}">
                  <a16:creationId xmlns:a16="http://schemas.microsoft.com/office/drawing/2014/main" id="{71445A01-CDB6-0446-ADE5-EC7744EAEB3C}"/>
                </a:ext>
              </a:extLst>
            </p:cNvPr>
            <p:cNvSpPr txBox="1"/>
            <p:nvPr/>
          </p:nvSpPr>
          <p:spPr>
            <a:xfrm>
              <a:off x="4860074" y="1271025"/>
              <a:ext cx="2085277" cy="584775"/>
            </a:xfrm>
            <a:prstGeom prst="rect">
              <a:avLst/>
            </a:prstGeom>
            <a:noFill/>
          </p:spPr>
          <p:txBody>
            <a:bodyPr wrap="square" rtlCol="0">
              <a:spAutoFit/>
            </a:bodyPr>
            <a:lstStyle/>
            <a:p>
              <a:r>
                <a:rPr lang="en-US" sz="3200" b="1" u="sng" dirty="0">
                  <a:solidFill>
                    <a:schemeClr val="accent3"/>
                  </a:solidFill>
                </a:rPr>
                <a:t>Neutrons</a:t>
              </a:r>
            </a:p>
          </p:txBody>
        </p:sp>
        <p:grpSp>
          <p:nvGrpSpPr>
            <p:cNvPr id="29" name="Group 28">
              <a:extLst>
                <a:ext uri="{FF2B5EF4-FFF2-40B4-BE49-F238E27FC236}">
                  <a16:creationId xmlns:a16="http://schemas.microsoft.com/office/drawing/2014/main" id="{40560821-A8D4-2F44-B337-904C0E78CCB7}"/>
                </a:ext>
              </a:extLst>
            </p:cNvPr>
            <p:cNvGrpSpPr/>
            <p:nvPr/>
          </p:nvGrpSpPr>
          <p:grpSpPr>
            <a:xfrm>
              <a:off x="27244" y="1985032"/>
              <a:ext cx="4391498" cy="3646550"/>
              <a:chOff x="-84544" y="1985032"/>
              <a:chExt cx="4973366" cy="4129714"/>
            </a:xfrm>
          </p:grpSpPr>
          <p:cxnSp>
            <p:nvCxnSpPr>
              <p:cNvPr id="19" name="Straight Connector 18">
                <a:extLst>
                  <a:ext uri="{FF2B5EF4-FFF2-40B4-BE49-F238E27FC236}">
                    <a16:creationId xmlns:a16="http://schemas.microsoft.com/office/drawing/2014/main" id="{3185DB4E-BCB8-D24C-A5C4-57DA77A360DA}"/>
                  </a:ext>
                </a:extLst>
              </p:cNvPr>
              <p:cNvCxnSpPr/>
              <p:nvPr/>
            </p:nvCxnSpPr>
            <p:spPr>
              <a:xfrm>
                <a:off x="609600" y="2364848"/>
                <a:ext cx="35862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0EC7626-E9FC-E942-86EA-676CD931EB01}"/>
                  </a:ext>
                </a:extLst>
              </p:cNvPr>
              <p:cNvSpPr txBox="1"/>
              <p:nvPr/>
            </p:nvSpPr>
            <p:spPr>
              <a:xfrm>
                <a:off x="-84544" y="2118855"/>
                <a:ext cx="799440" cy="369332"/>
              </a:xfrm>
              <a:prstGeom prst="rect">
                <a:avLst/>
              </a:prstGeom>
              <a:noFill/>
            </p:spPr>
            <p:txBody>
              <a:bodyPr wrap="square" rtlCol="0">
                <a:spAutoFit/>
              </a:bodyPr>
              <a:lstStyle/>
              <a:p>
                <a:r>
                  <a:rPr lang="en-US" dirty="0"/>
                  <a:t>F(</a:t>
                </a:r>
                <a:r>
                  <a:rPr lang="en-US" i="1" dirty="0"/>
                  <a:t>Q</a:t>
                </a:r>
                <a:r>
                  <a:rPr lang="en-US" dirty="0"/>
                  <a:t>)</a:t>
                </a:r>
              </a:p>
            </p:txBody>
          </p:sp>
          <p:sp>
            <p:nvSpPr>
              <p:cNvPr id="21" name="TextBox 20">
                <a:extLst>
                  <a:ext uri="{FF2B5EF4-FFF2-40B4-BE49-F238E27FC236}">
                    <a16:creationId xmlns:a16="http://schemas.microsoft.com/office/drawing/2014/main" id="{A1162F99-A2FC-4245-9819-F21E6E16084B}"/>
                  </a:ext>
                </a:extLst>
              </p:cNvPr>
              <p:cNvSpPr txBox="1"/>
              <p:nvPr/>
            </p:nvSpPr>
            <p:spPr>
              <a:xfrm>
                <a:off x="4089382" y="5745414"/>
                <a:ext cx="799440" cy="369332"/>
              </a:xfrm>
              <a:prstGeom prst="rect">
                <a:avLst/>
              </a:prstGeom>
              <a:noFill/>
            </p:spPr>
            <p:txBody>
              <a:bodyPr wrap="square" rtlCol="0">
                <a:spAutoFit/>
              </a:bodyPr>
              <a:lstStyle/>
              <a:p>
                <a:r>
                  <a:rPr lang="en-US" i="1" dirty="0"/>
                  <a:t>Q</a:t>
                </a:r>
                <a:endParaRPr lang="en-US" dirty="0"/>
              </a:p>
            </p:txBody>
          </p:sp>
          <p:cxnSp>
            <p:nvCxnSpPr>
              <p:cNvPr id="23" name="Straight Arrow Connector 22">
                <a:extLst>
                  <a:ext uri="{FF2B5EF4-FFF2-40B4-BE49-F238E27FC236}">
                    <a16:creationId xmlns:a16="http://schemas.microsoft.com/office/drawing/2014/main" id="{E5C0FD8C-D228-FF49-85BE-CE7EB6FD5AB4}"/>
                  </a:ext>
                </a:extLst>
              </p:cNvPr>
              <p:cNvCxnSpPr>
                <a:cxnSpLocks/>
              </p:cNvCxnSpPr>
              <p:nvPr/>
            </p:nvCxnSpPr>
            <p:spPr>
              <a:xfrm flipV="1">
                <a:off x="609600" y="1985032"/>
                <a:ext cx="0" cy="376899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93CCC14-8518-254B-BD53-185F6BD0EA8E}"/>
                  </a:ext>
                </a:extLst>
              </p:cNvPr>
              <p:cNvCxnSpPr>
                <a:cxnSpLocks/>
              </p:cNvCxnSpPr>
              <p:nvPr/>
            </p:nvCxnSpPr>
            <p:spPr>
              <a:xfrm>
                <a:off x="609600" y="5754028"/>
                <a:ext cx="3895389"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51C94D2-A0B2-CC4F-AFDB-E5407F49B9EC}"/>
                  </a:ext>
                </a:extLst>
              </p:cNvPr>
              <p:cNvSpPr txBox="1"/>
              <p:nvPr/>
            </p:nvSpPr>
            <p:spPr>
              <a:xfrm>
                <a:off x="2814537" y="2504565"/>
                <a:ext cx="1115438" cy="418268"/>
              </a:xfrm>
              <a:prstGeom prst="rect">
                <a:avLst/>
              </a:prstGeom>
              <a:noFill/>
            </p:spPr>
            <p:txBody>
              <a:bodyPr wrap="square" rtlCol="0">
                <a:spAutoFit/>
              </a:bodyPr>
              <a:lstStyle/>
              <a:p>
                <a:r>
                  <a:rPr lang="en-US" dirty="0">
                    <a:solidFill>
                      <a:srgbClr val="FF0000"/>
                    </a:solidFill>
                  </a:rPr>
                  <a:t>Nuclear</a:t>
                </a:r>
              </a:p>
            </p:txBody>
          </p:sp>
        </p:grpSp>
        <p:grpSp>
          <p:nvGrpSpPr>
            <p:cNvPr id="30" name="Group 29">
              <a:extLst>
                <a:ext uri="{FF2B5EF4-FFF2-40B4-BE49-F238E27FC236}">
                  <a16:creationId xmlns:a16="http://schemas.microsoft.com/office/drawing/2014/main" id="{E733E12D-CA11-584E-9CED-9A5BA226CF12}"/>
                </a:ext>
              </a:extLst>
            </p:cNvPr>
            <p:cNvGrpSpPr/>
            <p:nvPr/>
          </p:nvGrpSpPr>
          <p:grpSpPr>
            <a:xfrm>
              <a:off x="3961616" y="1985032"/>
              <a:ext cx="4484475" cy="3646550"/>
              <a:chOff x="-189841" y="1985032"/>
              <a:chExt cx="5078663" cy="4129714"/>
            </a:xfrm>
          </p:grpSpPr>
          <p:sp>
            <p:nvSpPr>
              <p:cNvPr id="32" name="TextBox 31">
                <a:extLst>
                  <a:ext uri="{FF2B5EF4-FFF2-40B4-BE49-F238E27FC236}">
                    <a16:creationId xmlns:a16="http://schemas.microsoft.com/office/drawing/2014/main" id="{3F309F63-9967-0E40-B2B9-F4C57495BE5C}"/>
                  </a:ext>
                </a:extLst>
              </p:cNvPr>
              <p:cNvSpPr txBox="1"/>
              <p:nvPr/>
            </p:nvSpPr>
            <p:spPr>
              <a:xfrm>
                <a:off x="-189841" y="2180182"/>
                <a:ext cx="799440" cy="369332"/>
              </a:xfrm>
              <a:prstGeom prst="rect">
                <a:avLst/>
              </a:prstGeom>
              <a:noFill/>
            </p:spPr>
            <p:txBody>
              <a:bodyPr wrap="square" rtlCol="0">
                <a:spAutoFit/>
              </a:bodyPr>
              <a:lstStyle/>
              <a:p>
                <a:r>
                  <a:rPr lang="en-US" dirty="0"/>
                  <a:t>F(</a:t>
                </a:r>
                <a:r>
                  <a:rPr lang="en-US" i="1" dirty="0"/>
                  <a:t>Q</a:t>
                </a:r>
                <a:r>
                  <a:rPr lang="en-US" dirty="0"/>
                  <a:t>)</a:t>
                </a:r>
              </a:p>
            </p:txBody>
          </p:sp>
          <p:sp>
            <p:nvSpPr>
              <p:cNvPr id="33" name="TextBox 32">
                <a:extLst>
                  <a:ext uri="{FF2B5EF4-FFF2-40B4-BE49-F238E27FC236}">
                    <a16:creationId xmlns:a16="http://schemas.microsoft.com/office/drawing/2014/main" id="{D1902DD1-8E0B-D542-90EB-CE27261906ED}"/>
                  </a:ext>
                </a:extLst>
              </p:cNvPr>
              <p:cNvSpPr txBox="1"/>
              <p:nvPr/>
            </p:nvSpPr>
            <p:spPr>
              <a:xfrm>
                <a:off x="4089382" y="5745414"/>
                <a:ext cx="799440" cy="369332"/>
              </a:xfrm>
              <a:prstGeom prst="rect">
                <a:avLst/>
              </a:prstGeom>
              <a:noFill/>
            </p:spPr>
            <p:txBody>
              <a:bodyPr wrap="square" rtlCol="0">
                <a:spAutoFit/>
              </a:bodyPr>
              <a:lstStyle/>
              <a:p>
                <a:r>
                  <a:rPr lang="en-US" i="1" dirty="0"/>
                  <a:t>Q</a:t>
                </a:r>
                <a:endParaRPr lang="en-US" dirty="0"/>
              </a:p>
            </p:txBody>
          </p:sp>
          <p:cxnSp>
            <p:nvCxnSpPr>
              <p:cNvPr id="34" name="Straight Arrow Connector 33">
                <a:extLst>
                  <a:ext uri="{FF2B5EF4-FFF2-40B4-BE49-F238E27FC236}">
                    <a16:creationId xmlns:a16="http://schemas.microsoft.com/office/drawing/2014/main" id="{4109F36D-6CBA-7441-A0DB-746A7B9BC5E7}"/>
                  </a:ext>
                </a:extLst>
              </p:cNvPr>
              <p:cNvCxnSpPr>
                <a:cxnSpLocks/>
              </p:cNvCxnSpPr>
              <p:nvPr/>
            </p:nvCxnSpPr>
            <p:spPr>
              <a:xfrm flipV="1">
                <a:off x="609600" y="1985032"/>
                <a:ext cx="0" cy="376899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05AC198-F58D-854A-970F-DE141A4E0418}"/>
                  </a:ext>
                </a:extLst>
              </p:cNvPr>
              <p:cNvCxnSpPr>
                <a:cxnSpLocks/>
              </p:cNvCxnSpPr>
              <p:nvPr/>
            </p:nvCxnSpPr>
            <p:spPr>
              <a:xfrm>
                <a:off x="609600" y="5754028"/>
                <a:ext cx="3895389"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14E3712-248C-BE46-B653-C94C585013F2}"/>
                  </a:ext>
                </a:extLst>
              </p:cNvPr>
              <p:cNvSpPr txBox="1"/>
              <p:nvPr/>
            </p:nvSpPr>
            <p:spPr>
              <a:xfrm>
                <a:off x="2451139" y="4694877"/>
                <a:ext cx="1115438" cy="418268"/>
              </a:xfrm>
              <a:prstGeom prst="rect">
                <a:avLst/>
              </a:prstGeom>
              <a:noFill/>
            </p:spPr>
            <p:txBody>
              <a:bodyPr wrap="square" rtlCol="0">
                <a:spAutoFit/>
              </a:bodyPr>
              <a:lstStyle/>
              <a:p>
                <a:r>
                  <a:rPr lang="en-US" dirty="0">
                    <a:solidFill>
                      <a:srgbClr val="0432FF"/>
                    </a:solidFill>
                  </a:rPr>
                  <a:t>Spin</a:t>
                </a:r>
              </a:p>
            </p:txBody>
          </p:sp>
        </p:grpSp>
        <p:sp>
          <p:nvSpPr>
            <p:cNvPr id="47" name="Freeform 46">
              <a:extLst>
                <a:ext uri="{FF2B5EF4-FFF2-40B4-BE49-F238E27FC236}">
                  <a16:creationId xmlns:a16="http://schemas.microsoft.com/office/drawing/2014/main" id="{2A362D6E-33A5-3B4D-A887-DEE6737464DF}"/>
                </a:ext>
              </a:extLst>
            </p:cNvPr>
            <p:cNvSpPr/>
            <p:nvPr/>
          </p:nvSpPr>
          <p:spPr>
            <a:xfrm>
              <a:off x="4665306" y="2313992"/>
              <a:ext cx="2935133" cy="2977694"/>
            </a:xfrm>
            <a:custGeom>
              <a:avLst/>
              <a:gdLst>
                <a:gd name="connsiteX0" fmla="*/ 0 w 2939143"/>
                <a:gd name="connsiteY0" fmla="*/ 0 h 3013788"/>
                <a:gd name="connsiteX1" fmla="*/ 755780 w 2939143"/>
                <a:gd name="connsiteY1" fmla="*/ 550506 h 3013788"/>
                <a:gd name="connsiteX2" fmla="*/ 783772 w 2939143"/>
                <a:gd name="connsiteY2" fmla="*/ 1632857 h 3013788"/>
                <a:gd name="connsiteX3" fmla="*/ 1539551 w 2939143"/>
                <a:gd name="connsiteY3" fmla="*/ 2705877 h 3013788"/>
                <a:gd name="connsiteX4" fmla="*/ 2939143 w 2939143"/>
                <a:gd name="connsiteY4" fmla="*/ 3013788 h 3013788"/>
                <a:gd name="connsiteX0" fmla="*/ 0 w 2939143"/>
                <a:gd name="connsiteY0" fmla="*/ 0 h 3013788"/>
                <a:gd name="connsiteX1" fmla="*/ 475862 w 2939143"/>
                <a:gd name="connsiteY1" fmla="*/ 690466 h 3013788"/>
                <a:gd name="connsiteX2" fmla="*/ 783772 w 2939143"/>
                <a:gd name="connsiteY2" fmla="*/ 1632857 h 3013788"/>
                <a:gd name="connsiteX3" fmla="*/ 1539551 w 2939143"/>
                <a:gd name="connsiteY3" fmla="*/ 2705877 h 3013788"/>
                <a:gd name="connsiteX4" fmla="*/ 2939143 w 2939143"/>
                <a:gd name="connsiteY4" fmla="*/ 3013788 h 3013788"/>
                <a:gd name="connsiteX0" fmla="*/ 0 w 2939143"/>
                <a:gd name="connsiteY0" fmla="*/ 0 h 3013788"/>
                <a:gd name="connsiteX1" fmla="*/ 475862 w 2939143"/>
                <a:gd name="connsiteY1" fmla="*/ 690466 h 3013788"/>
                <a:gd name="connsiteX2" fmla="*/ 821094 w 2939143"/>
                <a:gd name="connsiteY2" fmla="*/ 1632857 h 3013788"/>
                <a:gd name="connsiteX3" fmla="*/ 1539551 w 2939143"/>
                <a:gd name="connsiteY3" fmla="*/ 2705877 h 3013788"/>
                <a:gd name="connsiteX4" fmla="*/ 2939143 w 2939143"/>
                <a:gd name="connsiteY4" fmla="*/ 3013788 h 3013788"/>
                <a:gd name="connsiteX0" fmla="*/ 0 w 2939143"/>
                <a:gd name="connsiteY0" fmla="*/ 0 h 3013788"/>
                <a:gd name="connsiteX1" fmla="*/ 475862 w 2939143"/>
                <a:gd name="connsiteY1" fmla="*/ 690466 h 3013788"/>
                <a:gd name="connsiteX2" fmla="*/ 821094 w 2939143"/>
                <a:gd name="connsiteY2" fmla="*/ 1632857 h 3013788"/>
                <a:gd name="connsiteX3" fmla="*/ 1539551 w 2939143"/>
                <a:gd name="connsiteY3" fmla="*/ 2705877 h 3013788"/>
                <a:gd name="connsiteX4" fmla="*/ 2939143 w 2939143"/>
                <a:gd name="connsiteY4" fmla="*/ 3013788 h 3013788"/>
                <a:gd name="connsiteX0" fmla="*/ 0 w 2939143"/>
                <a:gd name="connsiteY0" fmla="*/ 0 h 3013788"/>
                <a:gd name="connsiteX1" fmla="*/ 475862 w 2939143"/>
                <a:gd name="connsiteY1" fmla="*/ 690466 h 3013788"/>
                <a:gd name="connsiteX2" fmla="*/ 821094 w 2939143"/>
                <a:gd name="connsiteY2" fmla="*/ 1632857 h 3013788"/>
                <a:gd name="connsiteX3" fmla="*/ 1539551 w 2939143"/>
                <a:gd name="connsiteY3" fmla="*/ 2705877 h 3013788"/>
                <a:gd name="connsiteX4" fmla="*/ 2939143 w 2939143"/>
                <a:gd name="connsiteY4" fmla="*/ 3013788 h 3013788"/>
                <a:gd name="connsiteX0" fmla="*/ 0 w 2935133"/>
                <a:gd name="connsiteY0" fmla="*/ 0 h 2977694"/>
                <a:gd name="connsiteX1" fmla="*/ 475862 w 2935133"/>
                <a:gd name="connsiteY1" fmla="*/ 690466 h 2977694"/>
                <a:gd name="connsiteX2" fmla="*/ 821094 w 2935133"/>
                <a:gd name="connsiteY2" fmla="*/ 1632857 h 2977694"/>
                <a:gd name="connsiteX3" fmla="*/ 1539551 w 2935133"/>
                <a:gd name="connsiteY3" fmla="*/ 2705877 h 2977694"/>
                <a:gd name="connsiteX4" fmla="*/ 2935133 w 2935133"/>
                <a:gd name="connsiteY4" fmla="*/ 2977694 h 297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133" h="2977694">
                  <a:moveTo>
                    <a:pt x="0" y="0"/>
                  </a:moveTo>
                  <a:cubicBezTo>
                    <a:pt x="312575" y="139181"/>
                    <a:pt x="357674" y="408992"/>
                    <a:pt x="475862" y="690466"/>
                  </a:cubicBezTo>
                  <a:cubicBezTo>
                    <a:pt x="594050" y="971940"/>
                    <a:pt x="662474" y="1250302"/>
                    <a:pt x="821094" y="1632857"/>
                  </a:cubicBezTo>
                  <a:cubicBezTo>
                    <a:pt x="979714" y="2015412"/>
                    <a:pt x="1187211" y="2481738"/>
                    <a:pt x="1539551" y="2705877"/>
                  </a:cubicBezTo>
                  <a:cubicBezTo>
                    <a:pt x="1891891" y="2930016"/>
                    <a:pt x="2414951" y="2938816"/>
                    <a:pt x="2935133" y="297769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08220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4E9AA9D-7EE2-B44C-936F-EB72E5537E38}"/>
              </a:ext>
            </a:extLst>
          </p:cNvPr>
          <p:cNvPicPr>
            <a:picLocks noChangeAspect="1"/>
          </p:cNvPicPr>
          <p:nvPr/>
        </p:nvPicPr>
        <p:blipFill>
          <a:blip r:embed="rId2"/>
          <a:stretch>
            <a:fillRect/>
          </a:stretch>
        </p:blipFill>
        <p:spPr>
          <a:xfrm>
            <a:off x="7012043" y="1284968"/>
            <a:ext cx="5048650" cy="2465546"/>
          </a:xfrm>
          <a:prstGeom prst="rect">
            <a:avLst/>
          </a:prstGeom>
        </p:spPr>
      </p:pic>
      <p:pic>
        <p:nvPicPr>
          <p:cNvPr id="16" name="Picture 15">
            <a:extLst>
              <a:ext uri="{FF2B5EF4-FFF2-40B4-BE49-F238E27FC236}">
                <a16:creationId xmlns:a16="http://schemas.microsoft.com/office/drawing/2014/main" id="{79CE0512-45DB-1949-BCF7-74E50E19B0D4}"/>
              </a:ext>
            </a:extLst>
          </p:cNvPr>
          <p:cNvPicPr>
            <a:picLocks noChangeAspect="1"/>
          </p:cNvPicPr>
          <p:nvPr/>
        </p:nvPicPr>
        <p:blipFill>
          <a:blip r:embed="rId3"/>
          <a:stretch>
            <a:fillRect/>
          </a:stretch>
        </p:blipFill>
        <p:spPr>
          <a:xfrm>
            <a:off x="7012044" y="3719390"/>
            <a:ext cx="5088773" cy="2560289"/>
          </a:xfrm>
          <a:prstGeom prst="rect">
            <a:avLst/>
          </a:prstGeom>
        </p:spPr>
      </p:pic>
      <p:sp>
        <p:nvSpPr>
          <p:cNvPr id="2" name="Title 1">
            <a:extLst>
              <a:ext uri="{FF2B5EF4-FFF2-40B4-BE49-F238E27FC236}">
                <a16:creationId xmlns:a16="http://schemas.microsoft.com/office/drawing/2014/main" id="{3D4A6981-BB9B-5E4E-B213-246CF146F80A}"/>
              </a:ext>
            </a:extLst>
          </p:cNvPr>
          <p:cNvSpPr>
            <a:spLocks noGrp="1"/>
          </p:cNvSpPr>
          <p:nvPr>
            <p:ph type="title"/>
          </p:nvPr>
        </p:nvSpPr>
        <p:spPr/>
        <p:txBody>
          <a:bodyPr/>
          <a:lstStyle/>
          <a:p>
            <a:r>
              <a:rPr lang="en-US" dirty="0"/>
              <a:t>How different?: Example:Mn</a:t>
            </a:r>
            <a:r>
              <a:rPr lang="en-US" baseline="-25000" dirty="0"/>
              <a:t>0.3</a:t>
            </a:r>
            <a:r>
              <a:rPr lang="en-US" dirty="0"/>
              <a:t>Fe</a:t>
            </a:r>
            <a:r>
              <a:rPr lang="en-US" baseline="-25000" dirty="0"/>
              <a:t>0.7</a:t>
            </a:r>
            <a:r>
              <a:rPr lang="en-US" dirty="0"/>
              <a:t> </a:t>
            </a:r>
          </a:p>
        </p:txBody>
      </p:sp>
      <p:sp>
        <p:nvSpPr>
          <p:cNvPr id="4" name="Date Placeholder 3">
            <a:extLst>
              <a:ext uri="{FF2B5EF4-FFF2-40B4-BE49-F238E27FC236}">
                <a16:creationId xmlns:a16="http://schemas.microsoft.com/office/drawing/2014/main" id="{E6DDC13D-31ED-A542-9D5C-16930F5118BC}"/>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2D4B1519-38F2-9344-B612-96DBFACBF6F4}"/>
              </a:ext>
            </a:extLst>
          </p:cNvPr>
          <p:cNvSpPr>
            <a:spLocks noGrp="1"/>
          </p:cNvSpPr>
          <p:nvPr>
            <p:ph type="sldNum" sz="quarter" idx="12"/>
          </p:nvPr>
        </p:nvSpPr>
        <p:spPr/>
        <p:txBody>
          <a:bodyPr/>
          <a:lstStyle/>
          <a:p>
            <a:fld id="{ED1A6700-4B8E-C940-9C38-BD3ABD7F9838}" type="slidenum">
              <a:rPr lang="en-US" smtClean="0"/>
              <a:t>11</a:t>
            </a:fld>
            <a:endParaRPr lang="en-US"/>
          </a:p>
        </p:txBody>
      </p:sp>
      <p:sp>
        <p:nvSpPr>
          <p:cNvPr id="6" name="TextBox 5">
            <a:extLst>
              <a:ext uri="{FF2B5EF4-FFF2-40B4-BE49-F238E27FC236}">
                <a16:creationId xmlns:a16="http://schemas.microsoft.com/office/drawing/2014/main" id="{E4510D6D-DD2D-A941-A0B6-742D383DFE7F}"/>
              </a:ext>
            </a:extLst>
          </p:cNvPr>
          <p:cNvSpPr txBox="1"/>
          <p:nvPr/>
        </p:nvSpPr>
        <p:spPr>
          <a:xfrm>
            <a:off x="1122741" y="1304216"/>
            <a:ext cx="2018923" cy="584775"/>
          </a:xfrm>
          <a:prstGeom prst="rect">
            <a:avLst/>
          </a:prstGeom>
          <a:noFill/>
        </p:spPr>
        <p:txBody>
          <a:bodyPr wrap="square" rtlCol="0">
            <a:spAutoFit/>
          </a:bodyPr>
          <a:lstStyle/>
          <a:p>
            <a:r>
              <a:rPr lang="en-US" sz="3200" dirty="0"/>
              <a:t>Mn</a:t>
            </a:r>
            <a:r>
              <a:rPr lang="en-US" sz="3200" baseline="-25000" dirty="0"/>
              <a:t>0.3</a:t>
            </a:r>
            <a:r>
              <a:rPr lang="en-US" sz="3200" dirty="0"/>
              <a:t>Fe</a:t>
            </a:r>
            <a:r>
              <a:rPr lang="en-US" sz="3200" baseline="-25000" dirty="0"/>
              <a:t>0.7</a:t>
            </a:r>
          </a:p>
        </p:txBody>
      </p:sp>
      <p:graphicFrame>
        <p:nvGraphicFramePr>
          <p:cNvPr id="7" name="Table 6">
            <a:extLst>
              <a:ext uri="{FF2B5EF4-FFF2-40B4-BE49-F238E27FC236}">
                <a16:creationId xmlns:a16="http://schemas.microsoft.com/office/drawing/2014/main" id="{584806A7-FF63-4443-A020-00BE55F68468}"/>
              </a:ext>
            </a:extLst>
          </p:cNvPr>
          <p:cNvGraphicFramePr>
            <a:graphicFrameLocks noGrp="1"/>
          </p:cNvGraphicFramePr>
          <p:nvPr>
            <p:extLst/>
          </p:nvPr>
        </p:nvGraphicFramePr>
        <p:xfrm>
          <a:off x="425516" y="2050031"/>
          <a:ext cx="3037840" cy="1381760"/>
        </p:xfrm>
        <a:graphic>
          <a:graphicData uri="http://schemas.openxmlformats.org/drawingml/2006/table">
            <a:tbl>
              <a:tblPr firstRow="1" bandRow="1">
                <a:tableStyleId>{5940675A-B579-460E-94D1-54222C63F5DA}</a:tableStyleId>
              </a:tblPr>
              <a:tblGrid>
                <a:gridCol w="1452880">
                  <a:extLst>
                    <a:ext uri="{9D8B030D-6E8A-4147-A177-3AD203B41FA5}">
                      <a16:colId xmlns:a16="http://schemas.microsoft.com/office/drawing/2014/main" val="1682778141"/>
                    </a:ext>
                  </a:extLst>
                </a:gridCol>
                <a:gridCol w="817880">
                  <a:extLst>
                    <a:ext uri="{9D8B030D-6E8A-4147-A177-3AD203B41FA5}">
                      <a16:colId xmlns:a16="http://schemas.microsoft.com/office/drawing/2014/main" val="3363366365"/>
                    </a:ext>
                  </a:extLst>
                </a:gridCol>
                <a:gridCol w="767080">
                  <a:extLst>
                    <a:ext uri="{9D8B030D-6E8A-4147-A177-3AD203B41FA5}">
                      <a16:colId xmlns:a16="http://schemas.microsoft.com/office/drawing/2014/main" val="227551254"/>
                    </a:ext>
                  </a:extLst>
                </a:gridCol>
              </a:tblGrid>
              <a:tr h="370840">
                <a:tc>
                  <a:txBody>
                    <a:bodyPr/>
                    <a:lstStyle/>
                    <a:p>
                      <a:pPr algn="ctr"/>
                      <a:endParaRPr lang="en-US" dirty="0"/>
                    </a:p>
                  </a:txBody>
                  <a:tcPr anchor="ctr"/>
                </a:tc>
                <a:tc>
                  <a:txBody>
                    <a:bodyPr/>
                    <a:lstStyle/>
                    <a:p>
                      <a:pPr algn="ctr"/>
                      <a:r>
                        <a:rPr lang="en-US" dirty="0"/>
                        <a:t>Fe</a:t>
                      </a:r>
                    </a:p>
                  </a:txBody>
                  <a:tcPr anchor="ctr"/>
                </a:tc>
                <a:tc>
                  <a:txBody>
                    <a:bodyPr/>
                    <a:lstStyle/>
                    <a:p>
                      <a:pPr algn="ctr"/>
                      <a:r>
                        <a:rPr lang="en-US" dirty="0"/>
                        <a:t>Mn</a:t>
                      </a:r>
                    </a:p>
                  </a:txBody>
                  <a:tcPr anchor="ctr"/>
                </a:tc>
                <a:extLst>
                  <a:ext uri="{0D108BD9-81ED-4DB2-BD59-A6C34878D82A}">
                    <a16:rowId xmlns:a16="http://schemas.microsoft.com/office/drawing/2014/main" val="2871317935"/>
                  </a:ext>
                </a:extLst>
              </a:tr>
              <a:tr h="370840">
                <a:tc>
                  <a:txBody>
                    <a:bodyPr/>
                    <a:lstStyle/>
                    <a:p>
                      <a:pPr algn="ctr"/>
                      <a:r>
                        <a:rPr lang="en-US" dirty="0"/>
                        <a:t>Neutron</a:t>
                      </a:r>
                    </a:p>
                  </a:txBody>
                  <a:tcPr anchor="ctr"/>
                </a:tc>
                <a:tc>
                  <a:txBody>
                    <a:bodyPr/>
                    <a:lstStyle/>
                    <a:p>
                      <a:pPr algn="ctr"/>
                      <a:r>
                        <a:rPr lang="sv-SE" sz="1800" b="0" i="0" u="none" strike="noStrike" kern="1200" dirty="0">
                          <a:solidFill>
                            <a:schemeClr val="tx1"/>
                          </a:solidFill>
                          <a:effectLst/>
                          <a:latin typeface="+mn-lt"/>
                          <a:ea typeface="+mn-ea"/>
                          <a:cs typeface="+mn-cs"/>
                        </a:rPr>
                        <a:t>9.45</a:t>
                      </a:r>
                      <a:endParaRPr lang="en-US" dirty="0"/>
                    </a:p>
                  </a:txBody>
                  <a:tcPr anchor="ctr"/>
                </a:tc>
                <a:tc>
                  <a:txBody>
                    <a:bodyPr/>
                    <a:lstStyle/>
                    <a:p>
                      <a:pPr algn="ctr"/>
                      <a:r>
                        <a:rPr lang="en-US" dirty="0"/>
                        <a:t>-3.73</a:t>
                      </a:r>
                    </a:p>
                  </a:txBody>
                  <a:tcPr anchor="ctr"/>
                </a:tc>
                <a:extLst>
                  <a:ext uri="{0D108BD9-81ED-4DB2-BD59-A6C34878D82A}">
                    <a16:rowId xmlns:a16="http://schemas.microsoft.com/office/drawing/2014/main" val="1736348636"/>
                  </a:ext>
                </a:extLst>
              </a:tr>
              <a:tr h="370840">
                <a:tc>
                  <a:txBody>
                    <a:bodyPr/>
                    <a:lstStyle/>
                    <a:p>
                      <a:pPr algn="ctr"/>
                      <a:r>
                        <a:rPr lang="en-US" dirty="0"/>
                        <a:t>X-ray </a:t>
                      </a:r>
                    </a:p>
                    <a:p>
                      <a:pPr algn="ctr"/>
                      <a:r>
                        <a:rPr lang="en-US" dirty="0"/>
                        <a:t>(Z- number)</a:t>
                      </a:r>
                    </a:p>
                  </a:txBody>
                  <a:tcPr anchor="ctr"/>
                </a:tc>
                <a:tc>
                  <a:txBody>
                    <a:bodyPr/>
                    <a:lstStyle/>
                    <a:p>
                      <a:pPr algn="ctr"/>
                      <a:r>
                        <a:rPr lang="en-US" dirty="0"/>
                        <a:t>26</a:t>
                      </a:r>
                    </a:p>
                  </a:txBody>
                  <a:tcPr anchor="ctr"/>
                </a:tc>
                <a:tc>
                  <a:txBody>
                    <a:bodyPr/>
                    <a:lstStyle/>
                    <a:p>
                      <a:pPr algn="ctr"/>
                      <a:r>
                        <a:rPr lang="en-US" dirty="0"/>
                        <a:t>25</a:t>
                      </a:r>
                    </a:p>
                  </a:txBody>
                  <a:tcPr anchor="ctr"/>
                </a:tc>
                <a:extLst>
                  <a:ext uri="{0D108BD9-81ED-4DB2-BD59-A6C34878D82A}">
                    <a16:rowId xmlns:a16="http://schemas.microsoft.com/office/drawing/2014/main" val="4270921660"/>
                  </a:ext>
                </a:extLst>
              </a:tr>
            </a:tbl>
          </a:graphicData>
        </a:graphic>
      </p:graphicFrame>
      <p:sp>
        <p:nvSpPr>
          <p:cNvPr id="8" name="TextBox 7">
            <a:extLst>
              <a:ext uri="{FF2B5EF4-FFF2-40B4-BE49-F238E27FC236}">
                <a16:creationId xmlns:a16="http://schemas.microsoft.com/office/drawing/2014/main" id="{B300CA5D-EC07-3641-9FA0-9519EF3F0D51}"/>
              </a:ext>
            </a:extLst>
          </p:cNvPr>
          <p:cNvSpPr txBox="1"/>
          <p:nvPr/>
        </p:nvSpPr>
        <p:spPr>
          <a:xfrm>
            <a:off x="159559" y="3730023"/>
            <a:ext cx="6092154" cy="1569660"/>
          </a:xfrm>
          <a:prstGeom prst="rect">
            <a:avLst/>
          </a:prstGeom>
          <a:noFill/>
        </p:spPr>
        <p:txBody>
          <a:bodyPr wrap="square" rtlCol="0">
            <a:spAutoFit/>
          </a:bodyPr>
          <a:lstStyle/>
          <a:p>
            <a:pPr marL="342900" indent="-342900">
              <a:buFont typeface=".Hiragino Kaku Gothic Interface W3"/>
              <a:buChar char="☞"/>
            </a:pPr>
            <a:r>
              <a:rPr lang="en-US" sz="2400" dirty="0"/>
              <a:t>More information at high-Q </a:t>
            </a:r>
          </a:p>
          <a:p>
            <a:pPr marL="342900" indent="-342900">
              <a:buFont typeface=".Hiragino Kaku Gothic Interface W3"/>
              <a:buChar char="☞"/>
            </a:pPr>
            <a:r>
              <a:rPr lang="en-US" sz="2400" dirty="0"/>
              <a:t>The profile is simpler </a:t>
            </a:r>
          </a:p>
          <a:p>
            <a:pPr marL="342900" indent="-342900">
              <a:buFont typeface=".Hiragino Kaku Gothic Interface W3"/>
              <a:buChar char="☞"/>
            </a:pPr>
            <a:r>
              <a:rPr lang="en-US" sz="2400" dirty="0"/>
              <a:t>The different scattering contrast among the elements </a:t>
            </a:r>
          </a:p>
        </p:txBody>
      </p:sp>
      <p:sp>
        <p:nvSpPr>
          <p:cNvPr id="11" name="TextBox 10">
            <a:extLst>
              <a:ext uri="{FF2B5EF4-FFF2-40B4-BE49-F238E27FC236}">
                <a16:creationId xmlns:a16="http://schemas.microsoft.com/office/drawing/2014/main" id="{C03F2C98-94D3-794E-BB12-64F252D32B7A}"/>
              </a:ext>
            </a:extLst>
          </p:cNvPr>
          <p:cNvSpPr txBox="1"/>
          <p:nvPr/>
        </p:nvSpPr>
        <p:spPr>
          <a:xfrm>
            <a:off x="10021139" y="1414699"/>
            <a:ext cx="2007704" cy="646331"/>
          </a:xfrm>
          <a:prstGeom prst="rect">
            <a:avLst/>
          </a:prstGeom>
          <a:noFill/>
        </p:spPr>
        <p:txBody>
          <a:bodyPr wrap="square" rtlCol="0">
            <a:spAutoFit/>
          </a:bodyPr>
          <a:lstStyle/>
          <a:p>
            <a:r>
              <a:rPr lang="en-US" dirty="0"/>
              <a:t>Simulated pattern</a:t>
            </a:r>
          </a:p>
          <a:p>
            <a:r>
              <a:rPr lang="en-US" dirty="0"/>
              <a:t>X-ray </a:t>
            </a:r>
          </a:p>
        </p:txBody>
      </p:sp>
      <p:sp>
        <p:nvSpPr>
          <p:cNvPr id="12" name="TextBox 11">
            <a:extLst>
              <a:ext uri="{FF2B5EF4-FFF2-40B4-BE49-F238E27FC236}">
                <a16:creationId xmlns:a16="http://schemas.microsoft.com/office/drawing/2014/main" id="{D6F999BF-2A7D-2D42-A91D-BDA47FB1E7E5}"/>
              </a:ext>
            </a:extLst>
          </p:cNvPr>
          <p:cNvSpPr txBox="1"/>
          <p:nvPr/>
        </p:nvSpPr>
        <p:spPr>
          <a:xfrm>
            <a:off x="10021139" y="3829162"/>
            <a:ext cx="2007704" cy="369332"/>
          </a:xfrm>
          <a:prstGeom prst="rect">
            <a:avLst/>
          </a:prstGeom>
          <a:noFill/>
        </p:spPr>
        <p:txBody>
          <a:bodyPr wrap="square" rtlCol="0">
            <a:spAutoFit/>
          </a:bodyPr>
          <a:lstStyle/>
          <a:p>
            <a:r>
              <a:rPr lang="en-US" dirty="0"/>
              <a:t>Neutron</a:t>
            </a:r>
          </a:p>
        </p:txBody>
      </p:sp>
      <p:pic>
        <p:nvPicPr>
          <p:cNvPr id="13" name="Picture 12">
            <a:extLst>
              <a:ext uri="{FF2B5EF4-FFF2-40B4-BE49-F238E27FC236}">
                <a16:creationId xmlns:a16="http://schemas.microsoft.com/office/drawing/2014/main" id="{91DBFAB0-454F-084F-B80B-0CBB473C1F28}"/>
              </a:ext>
            </a:extLst>
          </p:cNvPr>
          <p:cNvPicPr>
            <a:picLocks noChangeAspect="1"/>
          </p:cNvPicPr>
          <p:nvPr/>
        </p:nvPicPr>
        <p:blipFill>
          <a:blip r:embed="rId4"/>
          <a:stretch>
            <a:fillRect/>
          </a:stretch>
        </p:blipFill>
        <p:spPr>
          <a:xfrm>
            <a:off x="3728706" y="1271459"/>
            <a:ext cx="3283339" cy="2458564"/>
          </a:xfrm>
          <a:prstGeom prst="rect">
            <a:avLst/>
          </a:prstGeom>
        </p:spPr>
      </p:pic>
    </p:spTree>
    <p:extLst>
      <p:ext uri="{BB962C8B-B14F-4D97-AF65-F5344CB8AC3E}">
        <p14:creationId xmlns:p14="http://schemas.microsoft.com/office/powerpoint/2010/main" val="382552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05D77-6FE9-E54E-94B1-092675B53467}"/>
              </a:ext>
            </a:extLst>
          </p:cNvPr>
          <p:cNvSpPr>
            <a:spLocks noGrp="1"/>
          </p:cNvSpPr>
          <p:nvPr>
            <p:ph type="title"/>
          </p:nvPr>
        </p:nvSpPr>
        <p:spPr/>
        <p:txBody>
          <a:bodyPr>
            <a:normAutofit/>
          </a:bodyPr>
          <a:lstStyle/>
          <a:p>
            <a:r>
              <a:rPr lang="en-US" dirty="0"/>
              <a:t>How different?: Example:BiMnTeO</a:t>
            </a:r>
            <a:r>
              <a:rPr lang="en-US" baseline="-25000" dirty="0"/>
              <a:t>6</a:t>
            </a:r>
            <a:r>
              <a:rPr lang="en-US" dirty="0"/>
              <a:t>  </a:t>
            </a:r>
          </a:p>
        </p:txBody>
      </p:sp>
      <p:sp>
        <p:nvSpPr>
          <p:cNvPr id="4" name="Date Placeholder 3">
            <a:extLst>
              <a:ext uri="{FF2B5EF4-FFF2-40B4-BE49-F238E27FC236}">
                <a16:creationId xmlns:a16="http://schemas.microsoft.com/office/drawing/2014/main" id="{A4727BD1-68BC-724D-B675-E8A00C01228A}"/>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BA74602D-712F-0B4F-9A64-A2D3CCCE9FF5}"/>
              </a:ext>
            </a:extLst>
          </p:cNvPr>
          <p:cNvSpPr>
            <a:spLocks noGrp="1"/>
          </p:cNvSpPr>
          <p:nvPr>
            <p:ph type="sldNum" sz="quarter" idx="12"/>
          </p:nvPr>
        </p:nvSpPr>
        <p:spPr/>
        <p:txBody>
          <a:bodyPr/>
          <a:lstStyle/>
          <a:p>
            <a:fld id="{ED1A6700-4B8E-C940-9C38-BD3ABD7F9838}" type="slidenum">
              <a:rPr lang="en-US" smtClean="0"/>
              <a:t>12</a:t>
            </a:fld>
            <a:endParaRPr lang="en-US"/>
          </a:p>
        </p:txBody>
      </p:sp>
      <p:pic>
        <p:nvPicPr>
          <p:cNvPr id="6" name="Image 3" descr="D:\Matsubara\Matsubara\CRISMAT\2018\ALBA-022018\NamiFeb2018\refine\MN096A\dual\MN096ADUAL.jpg">
            <a:extLst>
              <a:ext uri="{FF2B5EF4-FFF2-40B4-BE49-F238E27FC236}">
                <a16:creationId xmlns:a16="http://schemas.microsoft.com/office/drawing/2014/main" id="{1A7B7EED-6996-0C41-B173-D9B0B8DF335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47851" y="1347639"/>
            <a:ext cx="7169900" cy="5081065"/>
          </a:xfrm>
          <a:prstGeom prst="rect">
            <a:avLst/>
          </a:prstGeom>
          <a:noFill/>
          <a:ln>
            <a:noFill/>
          </a:ln>
        </p:spPr>
      </p:pic>
      <p:sp>
        <p:nvSpPr>
          <p:cNvPr id="7" name="TextBox 6">
            <a:extLst>
              <a:ext uri="{FF2B5EF4-FFF2-40B4-BE49-F238E27FC236}">
                <a16:creationId xmlns:a16="http://schemas.microsoft.com/office/drawing/2014/main" id="{F678324F-2277-664F-A639-D60A02B7C8B6}"/>
              </a:ext>
            </a:extLst>
          </p:cNvPr>
          <p:cNvSpPr txBox="1"/>
          <p:nvPr/>
        </p:nvSpPr>
        <p:spPr>
          <a:xfrm>
            <a:off x="1122741" y="1304216"/>
            <a:ext cx="2018923" cy="584775"/>
          </a:xfrm>
          <a:prstGeom prst="rect">
            <a:avLst/>
          </a:prstGeom>
          <a:noFill/>
        </p:spPr>
        <p:txBody>
          <a:bodyPr wrap="square" rtlCol="0">
            <a:spAutoFit/>
          </a:bodyPr>
          <a:lstStyle/>
          <a:p>
            <a:r>
              <a:rPr lang="en-US" sz="3200" dirty="0"/>
              <a:t>BiMnTeO</a:t>
            </a:r>
            <a:r>
              <a:rPr lang="en-US" sz="3200" baseline="-25000" dirty="0"/>
              <a:t>6</a:t>
            </a:r>
          </a:p>
        </p:txBody>
      </p:sp>
      <p:graphicFrame>
        <p:nvGraphicFramePr>
          <p:cNvPr id="8" name="Table 7">
            <a:extLst>
              <a:ext uri="{FF2B5EF4-FFF2-40B4-BE49-F238E27FC236}">
                <a16:creationId xmlns:a16="http://schemas.microsoft.com/office/drawing/2014/main" id="{42350B73-B21C-AD45-98AA-478CB19807D3}"/>
              </a:ext>
            </a:extLst>
          </p:cNvPr>
          <p:cNvGraphicFramePr>
            <a:graphicFrameLocks noGrp="1"/>
          </p:cNvGraphicFramePr>
          <p:nvPr>
            <p:extLst>
              <p:ext uri="{D42A27DB-BD31-4B8C-83A1-F6EECF244321}">
                <p14:modId xmlns:p14="http://schemas.microsoft.com/office/powerpoint/2010/main" val="3816622744"/>
              </p:ext>
            </p:extLst>
          </p:nvPr>
        </p:nvGraphicFramePr>
        <p:xfrm>
          <a:off x="425516" y="2050031"/>
          <a:ext cx="4165600" cy="1381760"/>
        </p:xfrm>
        <a:graphic>
          <a:graphicData uri="http://schemas.openxmlformats.org/drawingml/2006/table">
            <a:tbl>
              <a:tblPr firstRow="1" bandRow="1">
                <a:tableStyleId>{5940675A-B579-460E-94D1-54222C63F5DA}</a:tableStyleId>
              </a:tblPr>
              <a:tblGrid>
                <a:gridCol w="1452880">
                  <a:extLst>
                    <a:ext uri="{9D8B030D-6E8A-4147-A177-3AD203B41FA5}">
                      <a16:colId xmlns:a16="http://schemas.microsoft.com/office/drawing/2014/main" val="1682778141"/>
                    </a:ext>
                  </a:extLst>
                </a:gridCol>
                <a:gridCol w="817880">
                  <a:extLst>
                    <a:ext uri="{9D8B030D-6E8A-4147-A177-3AD203B41FA5}">
                      <a16:colId xmlns:a16="http://schemas.microsoft.com/office/drawing/2014/main" val="3363366365"/>
                    </a:ext>
                  </a:extLst>
                </a:gridCol>
                <a:gridCol w="767080">
                  <a:extLst>
                    <a:ext uri="{9D8B030D-6E8A-4147-A177-3AD203B41FA5}">
                      <a16:colId xmlns:a16="http://schemas.microsoft.com/office/drawing/2014/main" val="227551254"/>
                    </a:ext>
                  </a:extLst>
                </a:gridCol>
                <a:gridCol w="563880">
                  <a:extLst>
                    <a:ext uri="{9D8B030D-6E8A-4147-A177-3AD203B41FA5}">
                      <a16:colId xmlns:a16="http://schemas.microsoft.com/office/drawing/2014/main" val="526993233"/>
                    </a:ext>
                  </a:extLst>
                </a:gridCol>
                <a:gridCol w="563880">
                  <a:extLst>
                    <a:ext uri="{9D8B030D-6E8A-4147-A177-3AD203B41FA5}">
                      <a16:colId xmlns:a16="http://schemas.microsoft.com/office/drawing/2014/main" val="2851548007"/>
                    </a:ext>
                  </a:extLst>
                </a:gridCol>
              </a:tblGrid>
              <a:tr h="370840">
                <a:tc>
                  <a:txBody>
                    <a:bodyPr/>
                    <a:lstStyle/>
                    <a:p>
                      <a:pPr algn="ctr"/>
                      <a:endParaRPr lang="en-US" dirty="0"/>
                    </a:p>
                  </a:txBody>
                  <a:tcPr anchor="ctr"/>
                </a:tc>
                <a:tc>
                  <a:txBody>
                    <a:bodyPr/>
                    <a:lstStyle/>
                    <a:p>
                      <a:pPr algn="ctr"/>
                      <a:r>
                        <a:rPr lang="en-US" dirty="0"/>
                        <a:t>Bi</a:t>
                      </a:r>
                    </a:p>
                  </a:txBody>
                  <a:tcPr anchor="ctr"/>
                </a:tc>
                <a:tc>
                  <a:txBody>
                    <a:bodyPr/>
                    <a:lstStyle/>
                    <a:p>
                      <a:pPr algn="ctr"/>
                      <a:r>
                        <a:rPr lang="en-US" dirty="0"/>
                        <a:t>Mn</a:t>
                      </a:r>
                    </a:p>
                  </a:txBody>
                  <a:tcPr anchor="ctr"/>
                </a:tc>
                <a:tc>
                  <a:txBody>
                    <a:bodyPr/>
                    <a:lstStyle/>
                    <a:p>
                      <a:pPr algn="ctr"/>
                      <a:r>
                        <a:rPr lang="en-US" dirty="0" err="1"/>
                        <a:t>Te</a:t>
                      </a:r>
                      <a:endParaRPr lang="en-US" dirty="0"/>
                    </a:p>
                  </a:txBody>
                  <a:tcPr anchor="ctr"/>
                </a:tc>
                <a:tc>
                  <a:txBody>
                    <a:bodyPr/>
                    <a:lstStyle/>
                    <a:p>
                      <a:pPr algn="ctr"/>
                      <a:r>
                        <a:rPr lang="en-US" dirty="0"/>
                        <a:t>O</a:t>
                      </a:r>
                    </a:p>
                  </a:txBody>
                  <a:tcPr anchor="ctr"/>
                </a:tc>
                <a:extLst>
                  <a:ext uri="{0D108BD9-81ED-4DB2-BD59-A6C34878D82A}">
                    <a16:rowId xmlns:a16="http://schemas.microsoft.com/office/drawing/2014/main" val="2871317935"/>
                  </a:ext>
                </a:extLst>
              </a:tr>
              <a:tr h="370840">
                <a:tc>
                  <a:txBody>
                    <a:bodyPr/>
                    <a:lstStyle/>
                    <a:p>
                      <a:pPr algn="ctr"/>
                      <a:r>
                        <a:rPr lang="en-US" dirty="0"/>
                        <a:t>Neutron</a:t>
                      </a:r>
                    </a:p>
                  </a:txBody>
                  <a:tcPr anchor="ctr"/>
                </a:tc>
                <a:tc>
                  <a:txBody>
                    <a:bodyPr/>
                    <a:lstStyle/>
                    <a:p>
                      <a:pPr algn="ctr"/>
                      <a:r>
                        <a:rPr lang="en-US" dirty="0"/>
                        <a:t>8.532</a:t>
                      </a:r>
                    </a:p>
                  </a:txBody>
                  <a:tcPr anchor="ctr"/>
                </a:tc>
                <a:tc>
                  <a:txBody>
                    <a:bodyPr/>
                    <a:lstStyle/>
                    <a:p>
                      <a:pPr algn="ctr"/>
                      <a:r>
                        <a:rPr lang="en-US" dirty="0"/>
                        <a:t>-3.73</a:t>
                      </a:r>
                    </a:p>
                  </a:txBody>
                  <a:tcPr anchor="ctr"/>
                </a:tc>
                <a:tc>
                  <a:txBody>
                    <a:bodyPr/>
                    <a:lstStyle/>
                    <a:p>
                      <a:pPr algn="ctr"/>
                      <a:r>
                        <a:rPr lang="en-US" dirty="0"/>
                        <a:t>5.8</a:t>
                      </a:r>
                    </a:p>
                  </a:txBody>
                  <a:tcPr anchor="ctr"/>
                </a:tc>
                <a:tc>
                  <a:txBody>
                    <a:bodyPr/>
                    <a:lstStyle/>
                    <a:p>
                      <a:pPr algn="ctr"/>
                      <a:r>
                        <a:rPr lang="en-US" dirty="0"/>
                        <a:t>5.8</a:t>
                      </a:r>
                    </a:p>
                  </a:txBody>
                  <a:tcPr anchor="ctr"/>
                </a:tc>
                <a:extLst>
                  <a:ext uri="{0D108BD9-81ED-4DB2-BD59-A6C34878D82A}">
                    <a16:rowId xmlns:a16="http://schemas.microsoft.com/office/drawing/2014/main" val="1736348636"/>
                  </a:ext>
                </a:extLst>
              </a:tr>
              <a:tr h="370840">
                <a:tc>
                  <a:txBody>
                    <a:bodyPr/>
                    <a:lstStyle/>
                    <a:p>
                      <a:pPr algn="ctr"/>
                      <a:r>
                        <a:rPr lang="en-US" dirty="0"/>
                        <a:t>X-ray </a:t>
                      </a:r>
                    </a:p>
                    <a:p>
                      <a:pPr algn="ctr"/>
                      <a:r>
                        <a:rPr lang="en-US" dirty="0"/>
                        <a:t>(Z- number)</a:t>
                      </a:r>
                    </a:p>
                  </a:txBody>
                  <a:tcPr anchor="ctr"/>
                </a:tc>
                <a:tc>
                  <a:txBody>
                    <a:bodyPr/>
                    <a:lstStyle/>
                    <a:p>
                      <a:pPr algn="ctr"/>
                      <a:r>
                        <a:rPr lang="en-US" dirty="0"/>
                        <a:t>83</a:t>
                      </a:r>
                    </a:p>
                  </a:txBody>
                  <a:tcPr anchor="ctr"/>
                </a:tc>
                <a:tc>
                  <a:txBody>
                    <a:bodyPr/>
                    <a:lstStyle/>
                    <a:p>
                      <a:pPr algn="ctr"/>
                      <a:r>
                        <a:rPr lang="en-US" dirty="0"/>
                        <a:t>25</a:t>
                      </a:r>
                    </a:p>
                  </a:txBody>
                  <a:tcPr anchor="ctr"/>
                </a:tc>
                <a:tc>
                  <a:txBody>
                    <a:bodyPr/>
                    <a:lstStyle/>
                    <a:p>
                      <a:pPr algn="ctr"/>
                      <a:r>
                        <a:rPr lang="en-US" dirty="0"/>
                        <a:t>52</a:t>
                      </a:r>
                    </a:p>
                  </a:txBody>
                  <a:tcPr anchor="ctr"/>
                </a:tc>
                <a:tc>
                  <a:txBody>
                    <a:bodyPr/>
                    <a:lstStyle/>
                    <a:p>
                      <a:pPr algn="ctr"/>
                      <a:r>
                        <a:rPr lang="en-US" dirty="0"/>
                        <a:t>6</a:t>
                      </a:r>
                    </a:p>
                  </a:txBody>
                  <a:tcPr anchor="ctr"/>
                </a:tc>
                <a:extLst>
                  <a:ext uri="{0D108BD9-81ED-4DB2-BD59-A6C34878D82A}">
                    <a16:rowId xmlns:a16="http://schemas.microsoft.com/office/drawing/2014/main" val="4270921660"/>
                  </a:ext>
                </a:extLst>
              </a:tr>
            </a:tbl>
          </a:graphicData>
        </a:graphic>
      </p:graphicFrame>
      <p:sp>
        <p:nvSpPr>
          <p:cNvPr id="9" name="TextBox 8">
            <a:extLst>
              <a:ext uri="{FF2B5EF4-FFF2-40B4-BE49-F238E27FC236}">
                <a16:creationId xmlns:a16="http://schemas.microsoft.com/office/drawing/2014/main" id="{35C92E84-9886-984C-8595-2445C14B766C}"/>
              </a:ext>
            </a:extLst>
          </p:cNvPr>
          <p:cNvSpPr txBox="1"/>
          <p:nvPr/>
        </p:nvSpPr>
        <p:spPr>
          <a:xfrm>
            <a:off x="10692142" y="1498369"/>
            <a:ext cx="1158844" cy="369332"/>
          </a:xfrm>
          <a:prstGeom prst="rect">
            <a:avLst/>
          </a:prstGeom>
          <a:noFill/>
        </p:spPr>
        <p:txBody>
          <a:bodyPr wrap="square" rtlCol="0">
            <a:spAutoFit/>
          </a:bodyPr>
          <a:lstStyle/>
          <a:p>
            <a:r>
              <a:rPr lang="en-US" dirty="0"/>
              <a:t>D2B, ILL</a:t>
            </a:r>
          </a:p>
        </p:txBody>
      </p:sp>
      <p:sp>
        <p:nvSpPr>
          <p:cNvPr id="10" name="TextBox 9">
            <a:extLst>
              <a:ext uri="{FF2B5EF4-FFF2-40B4-BE49-F238E27FC236}">
                <a16:creationId xmlns:a16="http://schemas.microsoft.com/office/drawing/2014/main" id="{A44631E4-E669-A04F-84D9-6D9AE3993417}"/>
              </a:ext>
            </a:extLst>
          </p:cNvPr>
          <p:cNvSpPr txBox="1"/>
          <p:nvPr/>
        </p:nvSpPr>
        <p:spPr>
          <a:xfrm>
            <a:off x="5367195" y="3703505"/>
            <a:ext cx="993481" cy="646331"/>
          </a:xfrm>
          <a:prstGeom prst="rect">
            <a:avLst/>
          </a:prstGeom>
          <a:noFill/>
        </p:spPr>
        <p:txBody>
          <a:bodyPr wrap="square" rtlCol="0">
            <a:spAutoFit/>
          </a:bodyPr>
          <a:lstStyle/>
          <a:p>
            <a:r>
              <a:rPr lang="en-US" dirty="0"/>
              <a:t>BL04, ALBA</a:t>
            </a:r>
          </a:p>
        </p:txBody>
      </p:sp>
      <p:sp>
        <p:nvSpPr>
          <p:cNvPr id="11" name="TextBox 10">
            <a:extLst>
              <a:ext uri="{FF2B5EF4-FFF2-40B4-BE49-F238E27FC236}">
                <a16:creationId xmlns:a16="http://schemas.microsoft.com/office/drawing/2014/main" id="{196EEE1D-CEEA-3D46-B92D-31F3E677512D}"/>
              </a:ext>
            </a:extLst>
          </p:cNvPr>
          <p:cNvSpPr txBox="1"/>
          <p:nvPr/>
        </p:nvSpPr>
        <p:spPr>
          <a:xfrm>
            <a:off x="159559" y="3730023"/>
            <a:ext cx="4947964" cy="1569660"/>
          </a:xfrm>
          <a:prstGeom prst="rect">
            <a:avLst/>
          </a:prstGeom>
          <a:noFill/>
        </p:spPr>
        <p:txBody>
          <a:bodyPr wrap="square" rtlCol="0">
            <a:spAutoFit/>
          </a:bodyPr>
          <a:lstStyle/>
          <a:p>
            <a:pPr marL="342900" indent="-342900">
              <a:buFont typeface=".Hiragino Kaku Gothic Interface W3"/>
              <a:buChar char="☞"/>
            </a:pPr>
            <a:r>
              <a:rPr lang="en-US" sz="2400" dirty="0"/>
              <a:t>More information at high-Q </a:t>
            </a:r>
          </a:p>
          <a:p>
            <a:pPr marL="342900" indent="-342900">
              <a:buFont typeface=".Hiragino Kaku Gothic Interface W3"/>
              <a:buChar char="☞"/>
            </a:pPr>
            <a:r>
              <a:rPr lang="en-US" sz="2400" dirty="0"/>
              <a:t>The profile is simpler </a:t>
            </a:r>
          </a:p>
          <a:p>
            <a:pPr marL="342900" indent="-342900">
              <a:buFont typeface=".Hiragino Kaku Gothic Interface W3"/>
              <a:buChar char="☞"/>
            </a:pPr>
            <a:r>
              <a:rPr lang="en-US" sz="2400" dirty="0"/>
              <a:t>The different scattering contrast among the elements </a:t>
            </a:r>
          </a:p>
        </p:txBody>
      </p:sp>
    </p:spTree>
    <p:extLst>
      <p:ext uri="{BB962C8B-B14F-4D97-AF65-F5344CB8AC3E}">
        <p14:creationId xmlns:p14="http://schemas.microsoft.com/office/powerpoint/2010/main" val="606565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6AF6-92A6-954F-BF21-554DA9F2E9D0}"/>
              </a:ext>
            </a:extLst>
          </p:cNvPr>
          <p:cNvSpPr>
            <a:spLocks noGrp="1"/>
          </p:cNvSpPr>
          <p:nvPr>
            <p:ph type="title"/>
          </p:nvPr>
        </p:nvSpPr>
        <p:spPr/>
        <p:txBody>
          <a:bodyPr/>
          <a:lstStyle/>
          <a:p>
            <a:r>
              <a:rPr lang="en-US" dirty="0"/>
              <a:t>Neutron vs X-ray: Practical </a:t>
            </a:r>
          </a:p>
        </p:txBody>
      </p:sp>
      <p:sp>
        <p:nvSpPr>
          <p:cNvPr id="4" name="Date Placeholder 3">
            <a:extLst>
              <a:ext uri="{FF2B5EF4-FFF2-40B4-BE49-F238E27FC236}">
                <a16:creationId xmlns:a16="http://schemas.microsoft.com/office/drawing/2014/main" id="{99058631-BA58-F343-88C9-CFD17297C700}"/>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80681D5A-DDED-0C4B-9E38-EF1B37EEEC68}"/>
              </a:ext>
            </a:extLst>
          </p:cNvPr>
          <p:cNvSpPr>
            <a:spLocks noGrp="1"/>
          </p:cNvSpPr>
          <p:nvPr>
            <p:ph type="sldNum" sz="quarter" idx="12"/>
          </p:nvPr>
        </p:nvSpPr>
        <p:spPr/>
        <p:txBody>
          <a:bodyPr/>
          <a:lstStyle/>
          <a:p>
            <a:fld id="{ED1A6700-4B8E-C940-9C38-BD3ABD7F9838}" type="slidenum">
              <a:rPr lang="en-US" smtClean="0"/>
              <a:t>13</a:t>
            </a:fld>
            <a:endParaRPr lang="en-US"/>
          </a:p>
        </p:txBody>
      </p:sp>
      <p:sp>
        <p:nvSpPr>
          <p:cNvPr id="6" name="TextBox 5">
            <a:extLst>
              <a:ext uri="{FF2B5EF4-FFF2-40B4-BE49-F238E27FC236}">
                <a16:creationId xmlns:a16="http://schemas.microsoft.com/office/drawing/2014/main" id="{5BEA9057-E145-B445-9A79-5BD379392F48}"/>
              </a:ext>
            </a:extLst>
          </p:cNvPr>
          <p:cNvSpPr txBox="1"/>
          <p:nvPr/>
        </p:nvSpPr>
        <p:spPr>
          <a:xfrm>
            <a:off x="520414" y="1256709"/>
            <a:ext cx="8367108" cy="2308324"/>
          </a:xfrm>
          <a:prstGeom prst="rect">
            <a:avLst/>
          </a:prstGeom>
          <a:noFill/>
        </p:spPr>
        <p:txBody>
          <a:bodyPr wrap="square" rtlCol="0">
            <a:spAutoFit/>
          </a:bodyPr>
          <a:lstStyle/>
          <a:p>
            <a:r>
              <a:rPr lang="en-US" sz="2400" b="1" u="sng" dirty="0">
                <a:solidFill>
                  <a:schemeClr val="accent3"/>
                </a:solidFill>
              </a:rPr>
              <a:t>X-ray </a:t>
            </a:r>
          </a:p>
          <a:p>
            <a:pPr marL="742950" lvl="1" indent="-285750">
              <a:buFont typeface="Arial" panose="020B0604020202020204" pitchFamily="34" charset="0"/>
              <a:buChar char="•"/>
            </a:pPr>
            <a:r>
              <a:rPr lang="en-US" sz="2400" dirty="0"/>
              <a:t>Daily used to provide structural information on compounds, identify samples and check the quality of sample </a:t>
            </a:r>
          </a:p>
          <a:p>
            <a:pPr marL="742950" lvl="1" indent="-285750">
              <a:buFont typeface="Arial" panose="020B0604020202020204" pitchFamily="34" charset="0"/>
              <a:buChar char="•"/>
            </a:pPr>
            <a:r>
              <a:rPr lang="en-US" sz="2400" dirty="0"/>
              <a:t>Both powder and single crystal, Both inhouse and synchrotron</a:t>
            </a:r>
          </a:p>
        </p:txBody>
      </p:sp>
      <p:sp>
        <p:nvSpPr>
          <p:cNvPr id="7" name="TextBox 6">
            <a:extLst>
              <a:ext uri="{FF2B5EF4-FFF2-40B4-BE49-F238E27FC236}">
                <a16:creationId xmlns:a16="http://schemas.microsoft.com/office/drawing/2014/main" id="{3B1430C9-93ED-9E42-9E26-DE5401BBAB51}"/>
              </a:ext>
            </a:extLst>
          </p:cNvPr>
          <p:cNvSpPr txBox="1"/>
          <p:nvPr/>
        </p:nvSpPr>
        <p:spPr>
          <a:xfrm>
            <a:off x="520414" y="3594233"/>
            <a:ext cx="7983762" cy="3046988"/>
          </a:xfrm>
          <a:prstGeom prst="rect">
            <a:avLst/>
          </a:prstGeom>
          <a:noFill/>
        </p:spPr>
        <p:txBody>
          <a:bodyPr wrap="square" rtlCol="0">
            <a:spAutoFit/>
          </a:bodyPr>
          <a:lstStyle/>
          <a:p>
            <a:r>
              <a:rPr lang="en-US" sz="2400" b="1" u="sng" dirty="0">
                <a:solidFill>
                  <a:schemeClr val="accent3"/>
                </a:solidFill>
              </a:rPr>
              <a:t>Neutron diffraction</a:t>
            </a:r>
          </a:p>
          <a:p>
            <a:pPr marL="742950" lvl="1" indent="-285750">
              <a:buFont typeface="Arial" panose="020B0604020202020204" pitchFamily="34" charset="0"/>
              <a:buChar char="•"/>
            </a:pPr>
            <a:r>
              <a:rPr lang="en-US" sz="2400" dirty="0"/>
              <a:t>Combining with X-ray, it is good complimentary techniques to determine crystal structure </a:t>
            </a:r>
          </a:p>
          <a:p>
            <a:pPr marL="742950" lvl="1" indent="-285750">
              <a:buFont typeface="Arial" panose="020B0604020202020204" pitchFamily="34" charset="0"/>
              <a:buChar char="•"/>
            </a:pPr>
            <a:r>
              <a:rPr lang="en-US" sz="2400" dirty="0"/>
              <a:t>Also possible to see magnetic ordering</a:t>
            </a:r>
          </a:p>
          <a:p>
            <a:pPr marL="742950" lvl="1" indent="-285750">
              <a:buFont typeface="Arial" panose="020B0604020202020204" pitchFamily="34" charset="0"/>
              <a:buChar char="•"/>
            </a:pPr>
            <a:r>
              <a:rPr lang="en-US" sz="2400" dirty="0"/>
              <a:t>Need to be performed at large scale facilities </a:t>
            </a:r>
          </a:p>
          <a:p>
            <a:pPr marL="742950" lvl="1" indent="-285750">
              <a:buFont typeface="Arial" panose="020B0604020202020204" pitchFamily="34" charset="0"/>
              <a:buChar char="•"/>
            </a:pPr>
            <a:r>
              <a:rPr lang="en-US" sz="2400" dirty="0"/>
              <a:t>Required large volume of samples (powder and single crystal)</a:t>
            </a:r>
          </a:p>
          <a:p>
            <a:pPr marL="742950" lvl="1" indent="-285750">
              <a:buFont typeface="Arial" panose="020B0604020202020204" pitchFamily="34" charset="0"/>
              <a:buChar char="•"/>
            </a:pPr>
            <a:endParaRPr lang="en-US" sz="2400" dirty="0"/>
          </a:p>
        </p:txBody>
      </p:sp>
      <p:pic>
        <p:nvPicPr>
          <p:cNvPr id="8" name="Picture 7">
            <a:extLst>
              <a:ext uri="{FF2B5EF4-FFF2-40B4-BE49-F238E27FC236}">
                <a16:creationId xmlns:a16="http://schemas.microsoft.com/office/drawing/2014/main" id="{0C49AA28-AB8B-A949-873A-353F403A821C}"/>
              </a:ext>
            </a:extLst>
          </p:cNvPr>
          <p:cNvPicPr>
            <a:picLocks noChangeAspect="1"/>
          </p:cNvPicPr>
          <p:nvPr/>
        </p:nvPicPr>
        <p:blipFill>
          <a:blip r:embed="rId3"/>
          <a:stretch>
            <a:fillRect/>
          </a:stretch>
        </p:blipFill>
        <p:spPr>
          <a:xfrm>
            <a:off x="10160000" y="1256709"/>
            <a:ext cx="1914326" cy="2545857"/>
          </a:xfrm>
          <a:prstGeom prst="rect">
            <a:avLst/>
          </a:prstGeom>
        </p:spPr>
      </p:pic>
      <p:pic>
        <p:nvPicPr>
          <p:cNvPr id="3" name="Picture 2">
            <a:extLst>
              <a:ext uri="{FF2B5EF4-FFF2-40B4-BE49-F238E27FC236}">
                <a16:creationId xmlns:a16="http://schemas.microsoft.com/office/drawing/2014/main" id="{30AA0455-A988-6342-AD7B-324CBA26FCFF}"/>
              </a:ext>
            </a:extLst>
          </p:cNvPr>
          <p:cNvPicPr>
            <a:picLocks noChangeAspect="1"/>
          </p:cNvPicPr>
          <p:nvPr/>
        </p:nvPicPr>
        <p:blipFill>
          <a:blip r:embed="rId4"/>
          <a:stretch>
            <a:fillRect/>
          </a:stretch>
        </p:blipFill>
        <p:spPr>
          <a:xfrm>
            <a:off x="8504176" y="4406387"/>
            <a:ext cx="3438399" cy="1949964"/>
          </a:xfrm>
          <a:prstGeom prst="rect">
            <a:avLst/>
          </a:prstGeom>
        </p:spPr>
      </p:pic>
      <p:pic>
        <p:nvPicPr>
          <p:cNvPr id="11" name="Picture 10">
            <a:extLst>
              <a:ext uri="{FF2B5EF4-FFF2-40B4-BE49-F238E27FC236}">
                <a16:creationId xmlns:a16="http://schemas.microsoft.com/office/drawing/2014/main" id="{E731B91D-644E-6D49-A0C0-95FDAE070DA3}"/>
              </a:ext>
            </a:extLst>
          </p:cNvPr>
          <p:cNvPicPr>
            <a:picLocks noChangeAspect="1"/>
          </p:cNvPicPr>
          <p:nvPr/>
        </p:nvPicPr>
        <p:blipFill>
          <a:blip r:embed="rId5"/>
          <a:stretch>
            <a:fillRect/>
          </a:stretch>
        </p:blipFill>
        <p:spPr>
          <a:xfrm>
            <a:off x="7625237" y="4488863"/>
            <a:ext cx="1520409" cy="819828"/>
          </a:xfrm>
          <a:prstGeom prst="rect">
            <a:avLst/>
          </a:prstGeom>
        </p:spPr>
      </p:pic>
      <p:pic>
        <p:nvPicPr>
          <p:cNvPr id="12" name="Picture 11">
            <a:extLst>
              <a:ext uri="{FF2B5EF4-FFF2-40B4-BE49-F238E27FC236}">
                <a16:creationId xmlns:a16="http://schemas.microsoft.com/office/drawing/2014/main" id="{1630A3F5-48FC-9A48-AB15-076ECB70F998}"/>
              </a:ext>
            </a:extLst>
          </p:cNvPr>
          <p:cNvPicPr>
            <a:picLocks noChangeAspect="1"/>
          </p:cNvPicPr>
          <p:nvPr/>
        </p:nvPicPr>
        <p:blipFill>
          <a:blip r:embed="rId6"/>
          <a:stretch>
            <a:fillRect/>
          </a:stretch>
        </p:blipFill>
        <p:spPr>
          <a:xfrm>
            <a:off x="8504176" y="2614978"/>
            <a:ext cx="1881368" cy="1251965"/>
          </a:xfrm>
          <a:prstGeom prst="rect">
            <a:avLst/>
          </a:prstGeom>
        </p:spPr>
      </p:pic>
      <p:pic>
        <p:nvPicPr>
          <p:cNvPr id="13" name="Picture 12">
            <a:extLst>
              <a:ext uri="{FF2B5EF4-FFF2-40B4-BE49-F238E27FC236}">
                <a16:creationId xmlns:a16="http://schemas.microsoft.com/office/drawing/2014/main" id="{C158E7C1-6751-CE45-9386-7B9D1510C64D}"/>
              </a:ext>
            </a:extLst>
          </p:cNvPr>
          <p:cNvPicPr>
            <a:picLocks noChangeAspect="1"/>
          </p:cNvPicPr>
          <p:nvPr/>
        </p:nvPicPr>
        <p:blipFill>
          <a:blip r:embed="rId7"/>
          <a:stretch>
            <a:fillRect/>
          </a:stretch>
        </p:blipFill>
        <p:spPr>
          <a:xfrm>
            <a:off x="8656353" y="2066193"/>
            <a:ext cx="1503647" cy="519585"/>
          </a:xfrm>
          <a:prstGeom prst="rect">
            <a:avLst/>
          </a:prstGeom>
        </p:spPr>
      </p:pic>
    </p:spTree>
    <p:extLst>
      <p:ext uri="{BB962C8B-B14F-4D97-AF65-F5344CB8AC3E}">
        <p14:creationId xmlns:p14="http://schemas.microsoft.com/office/powerpoint/2010/main" val="2107580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35BA-B9F3-794D-8B07-DC0258F43224}"/>
              </a:ext>
            </a:extLst>
          </p:cNvPr>
          <p:cNvSpPr>
            <a:spLocks noGrp="1"/>
          </p:cNvSpPr>
          <p:nvPr>
            <p:ph type="title"/>
          </p:nvPr>
        </p:nvSpPr>
        <p:spPr/>
        <p:txBody>
          <a:bodyPr/>
          <a:lstStyle/>
          <a:p>
            <a:r>
              <a:rPr lang="en-US" dirty="0"/>
              <a:t>Before… Writing the proposal </a:t>
            </a:r>
            <a:endParaRPr lang="en-US" dirty="0">
              <a:effectLst/>
            </a:endParaRPr>
          </a:p>
        </p:txBody>
      </p:sp>
      <p:sp>
        <p:nvSpPr>
          <p:cNvPr id="5" name="Content Placeholder 4">
            <a:extLst>
              <a:ext uri="{FF2B5EF4-FFF2-40B4-BE49-F238E27FC236}">
                <a16:creationId xmlns:a16="http://schemas.microsoft.com/office/drawing/2014/main" id="{B63ACB1B-024D-9E4E-9506-CF34D5925C64}"/>
              </a:ext>
            </a:extLst>
          </p:cNvPr>
          <p:cNvSpPr>
            <a:spLocks noGrp="1"/>
          </p:cNvSpPr>
          <p:nvPr>
            <p:ph idx="1"/>
          </p:nvPr>
        </p:nvSpPr>
        <p:spPr/>
        <p:txBody>
          <a:bodyPr/>
          <a:lstStyle/>
          <a:p>
            <a:r>
              <a:rPr lang="en-US" dirty="0"/>
              <a:t>Good sample – single phase, good crystallinity</a:t>
            </a:r>
          </a:p>
          <a:p>
            <a:r>
              <a:rPr lang="en-US" dirty="0"/>
              <a:t>Basic characterization</a:t>
            </a:r>
          </a:p>
          <a:p>
            <a:pPr lvl="1"/>
            <a:r>
              <a:rPr lang="en-US" sz="2400" dirty="0"/>
              <a:t>XRD in the laboratory</a:t>
            </a:r>
          </a:p>
          <a:p>
            <a:pPr lvl="1"/>
            <a:r>
              <a:rPr lang="en-US" sz="2400" dirty="0"/>
              <a:t>Crystal structure </a:t>
            </a:r>
          </a:p>
          <a:p>
            <a:pPr lvl="1"/>
            <a:r>
              <a:rPr lang="en-US" sz="2400" dirty="0"/>
              <a:t>Chemical compositions</a:t>
            </a:r>
          </a:p>
          <a:p>
            <a:pPr lvl="1"/>
            <a:r>
              <a:rPr lang="en-US" sz="2400" dirty="0"/>
              <a:t>Physical properties</a:t>
            </a:r>
          </a:p>
          <a:p>
            <a:r>
              <a:rPr lang="en-US" b="1" dirty="0"/>
              <a:t>Choose best techniques and beamline</a:t>
            </a:r>
          </a:p>
          <a:p>
            <a:pPr marL="0" indent="0">
              <a:buNone/>
            </a:pPr>
            <a:endParaRPr lang="en-US" sz="1400" b="1" dirty="0"/>
          </a:p>
          <a:p>
            <a:pPr marL="457200" lvl="1" indent="0" algn="ctr">
              <a:buNone/>
            </a:pPr>
            <a:r>
              <a:rPr lang="en-US" sz="3200" b="1" dirty="0">
                <a:solidFill>
                  <a:srgbClr val="FF0000"/>
                </a:solidFill>
              </a:rPr>
              <a:t>What do you want to know from the diffractions????</a:t>
            </a:r>
          </a:p>
        </p:txBody>
      </p:sp>
      <p:pic>
        <p:nvPicPr>
          <p:cNvPr id="6" name="Picture 5">
            <a:extLst>
              <a:ext uri="{FF2B5EF4-FFF2-40B4-BE49-F238E27FC236}">
                <a16:creationId xmlns:a16="http://schemas.microsoft.com/office/drawing/2014/main" id="{39EEBA85-84AC-9F4F-A745-4CC755538010}"/>
              </a:ext>
            </a:extLst>
          </p:cNvPr>
          <p:cNvPicPr>
            <a:picLocks noChangeAspect="1"/>
          </p:cNvPicPr>
          <p:nvPr/>
        </p:nvPicPr>
        <p:blipFill>
          <a:blip r:embed="rId3"/>
          <a:stretch>
            <a:fillRect/>
          </a:stretch>
        </p:blipFill>
        <p:spPr>
          <a:xfrm>
            <a:off x="609600" y="6951663"/>
            <a:ext cx="9311573" cy="6858000"/>
          </a:xfrm>
          <a:prstGeom prst="rect">
            <a:avLst/>
          </a:prstGeom>
        </p:spPr>
      </p:pic>
      <p:sp>
        <p:nvSpPr>
          <p:cNvPr id="3" name="Date Placeholder 2">
            <a:extLst>
              <a:ext uri="{FF2B5EF4-FFF2-40B4-BE49-F238E27FC236}">
                <a16:creationId xmlns:a16="http://schemas.microsoft.com/office/drawing/2014/main" id="{77B028C8-3085-A044-A132-001ADC3B8430}"/>
              </a:ext>
            </a:extLst>
          </p:cNvPr>
          <p:cNvSpPr>
            <a:spLocks noGrp="1"/>
          </p:cNvSpPr>
          <p:nvPr>
            <p:ph type="dt" sz="half" idx="10"/>
          </p:nvPr>
        </p:nvSpPr>
        <p:spPr/>
        <p:txBody>
          <a:bodyPr/>
          <a:lstStyle/>
          <a:p>
            <a:fld id="{DB8AD812-622A-7E42-8B15-37CB516C82BF}" type="datetime1">
              <a:rPr lang="sv-SE" smtClean="0"/>
              <a:t>2019-09-11</a:t>
            </a:fld>
            <a:endParaRPr lang="en-US"/>
          </a:p>
        </p:txBody>
      </p:sp>
      <p:sp>
        <p:nvSpPr>
          <p:cNvPr id="4" name="Slide Number Placeholder 3">
            <a:extLst>
              <a:ext uri="{FF2B5EF4-FFF2-40B4-BE49-F238E27FC236}">
                <a16:creationId xmlns:a16="http://schemas.microsoft.com/office/drawing/2014/main" id="{7D19617E-6CAA-EC4C-9AEA-C56E5FE70B75}"/>
              </a:ext>
            </a:extLst>
          </p:cNvPr>
          <p:cNvSpPr>
            <a:spLocks noGrp="1"/>
          </p:cNvSpPr>
          <p:nvPr>
            <p:ph type="sldNum" sz="quarter" idx="12"/>
          </p:nvPr>
        </p:nvSpPr>
        <p:spPr/>
        <p:txBody>
          <a:bodyPr/>
          <a:lstStyle/>
          <a:p>
            <a:fld id="{ED1A6700-4B8E-C940-9C38-BD3ABD7F9838}" type="slidenum">
              <a:rPr lang="en-US" smtClean="0"/>
              <a:t>14</a:t>
            </a:fld>
            <a:endParaRPr lang="en-US"/>
          </a:p>
        </p:txBody>
      </p:sp>
    </p:spTree>
    <p:extLst>
      <p:ext uri="{BB962C8B-B14F-4D97-AF65-F5344CB8AC3E}">
        <p14:creationId xmlns:p14="http://schemas.microsoft.com/office/powerpoint/2010/main" val="2185028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F18C1-03B1-FA49-92A6-929EC4E68077}"/>
              </a:ext>
            </a:extLst>
          </p:cNvPr>
          <p:cNvSpPr>
            <a:spLocks noGrp="1"/>
          </p:cNvSpPr>
          <p:nvPr>
            <p:ph type="title"/>
          </p:nvPr>
        </p:nvSpPr>
        <p:spPr/>
        <p:txBody>
          <a:bodyPr/>
          <a:lstStyle/>
          <a:p>
            <a:r>
              <a:rPr lang="en-US" dirty="0"/>
              <a:t>Current sources</a:t>
            </a:r>
          </a:p>
        </p:txBody>
      </p:sp>
      <p:sp>
        <p:nvSpPr>
          <p:cNvPr id="5" name="Content Placeholder 4">
            <a:extLst>
              <a:ext uri="{FF2B5EF4-FFF2-40B4-BE49-F238E27FC236}">
                <a16:creationId xmlns:a16="http://schemas.microsoft.com/office/drawing/2014/main" id="{B1D4CA2E-A8AC-8747-A014-1DD06022DDB6}"/>
              </a:ext>
            </a:extLst>
          </p:cNvPr>
          <p:cNvSpPr>
            <a:spLocks noGrp="1"/>
          </p:cNvSpPr>
          <p:nvPr>
            <p:ph sz="half" idx="1"/>
          </p:nvPr>
        </p:nvSpPr>
        <p:spPr>
          <a:xfrm>
            <a:off x="297368" y="1635293"/>
            <a:ext cx="5384800" cy="4837717"/>
          </a:xfrm>
        </p:spPr>
        <p:txBody>
          <a:bodyPr>
            <a:normAutofit/>
          </a:bodyPr>
          <a:lstStyle/>
          <a:p>
            <a:pPr marL="0" indent="0">
              <a:buNone/>
            </a:pPr>
            <a:r>
              <a:rPr lang="en-US" sz="3200" b="1" u="sng" dirty="0">
                <a:solidFill>
                  <a:schemeClr val="accent3">
                    <a:lumMod val="75000"/>
                  </a:schemeClr>
                </a:solidFill>
              </a:rPr>
              <a:t>Main reactors in Europe</a:t>
            </a:r>
          </a:p>
          <a:p>
            <a:pPr marL="0" indent="0">
              <a:buNone/>
            </a:pPr>
            <a:r>
              <a:rPr lang="en-US" sz="2400" dirty="0"/>
              <a:t>ILL – Grenoble</a:t>
            </a:r>
          </a:p>
          <a:p>
            <a:pPr marL="0" indent="0">
              <a:buNone/>
            </a:pPr>
            <a:r>
              <a:rPr lang="en-US" sz="2400" dirty="0"/>
              <a:t>FRM II – Munich</a:t>
            </a:r>
          </a:p>
          <a:p>
            <a:pPr marL="0" indent="0">
              <a:buNone/>
            </a:pPr>
            <a:r>
              <a:rPr lang="en-US" sz="2400" dirty="0" err="1"/>
              <a:t>Orphee</a:t>
            </a:r>
            <a:r>
              <a:rPr lang="en-US" sz="2400" dirty="0"/>
              <a:t>-LLB – </a:t>
            </a:r>
            <a:r>
              <a:rPr lang="en-US" sz="2400" dirty="0" err="1"/>
              <a:t>Saclay</a:t>
            </a:r>
            <a:r>
              <a:rPr lang="en-US" sz="2400" dirty="0"/>
              <a:t> (end ~ 2020)</a:t>
            </a:r>
          </a:p>
          <a:p>
            <a:pPr marL="0" indent="0">
              <a:buNone/>
            </a:pPr>
            <a:r>
              <a:rPr lang="en-US" sz="2400" dirty="0"/>
              <a:t>BERII-HZB (end ~ 2020)</a:t>
            </a:r>
          </a:p>
          <a:p>
            <a:pPr marL="0" indent="0">
              <a:buNone/>
            </a:pPr>
            <a:r>
              <a:rPr lang="en-US" sz="2400" dirty="0"/>
              <a:t>BNC – Budapest </a:t>
            </a:r>
          </a:p>
          <a:p>
            <a:pPr marL="0" indent="0">
              <a:buNone/>
            </a:pPr>
            <a:r>
              <a:rPr lang="en-US" sz="2400" dirty="0"/>
              <a:t>IRI – Delft </a:t>
            </a:r>
          </a:p>
          <a:p>
            <a:pPr marL="0" indent="0">
              <a:buNone/>
            </a:pPr>
            <a:r>
              <a:rPr lang="en-US" sz="2400" dirty="0" err="1"/>
              <a:t>Gatchina</a:t>
            </a:r>
            <a:r>
              <a:rPr lang="en-US" sz="2400" dirty="0"/>
              <a:t> – Russia</a:t>
            </a:r>
          </a:p>
          <a:p>
            <a:pPr marL="0" indent="0">
              <a:buNone/>
            </a:pPr>
            <a:r>
              <a:rPr lang="en-US" sz="2400" dirty="0"/>
              <a:t>NPL – Prague</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6" name="Content Placeholder 5">
            <a:extLst>
              <a:ext uri="{FF2B5EF4-FFF2-40B4-BE49-F238E27FC236}">
                <a16:creationId xmlns:a16="http://schemas.microsoft.com/office/drawing/2014/main" id="{8D66A3B8-C424-C04D-8250-A2D85465098A}"/>
              </a:ext>
            </a:extLst>
          </p:cNvPr>
          <p:cNvSpPr>
            <a:spLocks noGrp="1"/>
          </p:cNvSpPr>
          <p:nvPr>
            <p:ph sz="half" idx="2"/>
          </p:nvPr>
        </p:nvSpPr>
        <p:spPr>
          <a:xfrm>
            <a:off x="5525653" y="1635293"/>
            <a:ext cx="6406151" cy="4837717"/>
          </a:xfrm>
        </p:spPr>
        <p:txBody>
          <a:bodyPr>
            <a:normAutofit/>
          </a:bodyPr>
          <a:lstStyle/>
          <a:p>
            <a:pPr marL="0" indent="0">
              <a:buNone/>
            </a:pPr>
            <a:r>
              <a:rPr lang="en-US" sz="3200" b="1" u="sng" dirty="0">
                <a:solidFill>
                  <a:schemeClr val="accent3">
                    <a:lumMod val="75000"/>
                  </a:schemeClr>
                </a:solidFill>
              </a:rPr>
              <a:t>Spallation sources in the world</a:t>
            </a:r>
          </a:p>
          <a:p>
            <a:pPr marL="0" indent="0">
              <a:buNone/>
            </a:pPr>
            <a:r>
              <a:rPr lang="en-US" sz="2400" dirty="0"/>
              <a:t>SNS – Oakridge </a:t>
            </a:r>
          </a:p>
          <a:p>
            <a:pPr marL="0" indent="0">
              <a:buNone/>
            </a:pPr>
            <a:r>
              <a:rPr lang="en-US" sz="2400" dirty="0"/>
              <a:t>J-PARK – Japan </a:t>
            </a:r>
          </a:p>
          <a:p>
            <a:pPr marL="0" indent="0">
              <a:buNone/>
            </a:pPr>
            <a:r>
              <a:rPr lang="en-US" sz="2400" dirty="0"/>
              <a:t>C-SNS – China</a:t>
            </a:r>
          </a:p>
          <a:p>
            <a:pPr marL="0" indent="0">
              <a:buNone/>
            </a:pPr>
            <a:r>
              <a:rPr lang="en-US" sz="2400" dirty="0"/>
              <a:t>ISIS – Oxford </a:t>
            </a:r>
          </a:p>
          <a:p>
            <a:pPr marL="0" indent="0">
              <a:buNone/>
            </a:pPr>
            <a:r>
              <a:rPr lang="en-US" sz="2400" dirty="0"/>
              <a:t>LANSCE – USA</a:t>
            </a:r>
          </a:p>
          <a:p>
            <a:pPr marL="0" indent="0">
              <a:buNone/>
            </a:pPr>
            <a:r>
              <a:rPr lang="en-US" sz="2400" dirty="0"/>
              <a:t>SINQ-PSI – Switzerland </a:t>
            </a:r>
          </a:p>
          <a:p>
            <a:pPr marL="0" indent="0">
              <a:buNone/>
            </a:pPr>
            <a:endParaRPr lang="en-US" sz="2400" dirty="0"/>
          </a:p>
          <a:p>
            <a:pPr marL="0" indent="0">
              <a:buNone/>
            </a:pPr>
            <a:r>
              <a:rPr lang="en-US" dirty="0"/>
              <a:t>ESS – Lund  </a:t>
            </a:r>
          </a:p>
        </p:txBody>
      </p:sp>
      <p:sp>
        <p:nvSpPr>
          <p:cNvPr id="7" name="Date Placeholder 6">
            <a:extLst>
              <a:ext uri="{FF2B5EF4-FFF2-40B4-BE49-F238E27FC236}">
                <a16:creationId xmlns:a16="http://schemas.microsoft.com/office/drawing/2014/main" id="{E78ACB83-F0F5-7E44-9242-7605EB398E65}"/>
              </a:ext>
            </a:extLst>
          </p:cNvPr>
          <p:cNvSpPr>
            <a:spLocks noGrp="1"/>
          </p:cNvSpPr>
          <p:nvPr>
            <p:ph type="dt" sz="half" idx="10"/>
          </p:nvPr>
        </p:nvSpPr>
        <p:spPr/>
        <p:txBody>
          <a:bodyPr/>
          <a:lstStyle/>
          <a:p>
            <a:fld id="{263E3291-789A-7343-9136-78726A65C682}" type="datetime1">
              <a:rPr lang="sv-SE" smtClean="0"/>
              <a:t>2019-09-11</a:t>
            </a:fld>
            <a:endParaRPr lang="en-US"/>
          </a:p>
        </p:txBody>
      </p:sp>
      <p:sp>
        <p:nvSpPr>
          <p:cNvPr id="8" name="Slide Number Placeholder 7">
            <a:extLst>
              <a:ext uri="{FF2B5EF4-FFF2-40B4-BE49-F238E27FC236}">
                <a16:creationId xmlns:a16="http://schemas.microsoft.com/office/drawing/2014/main" id="{9183479A-5850-864D-9162-38D506EBB3DE}"/>
              </a:ext>
            </a:extLst>
          </p:cNvPr>
          <p:cNvSpPr>
            <a:spLocks noGrp="1"/>
          </p:cNvSpPr>
          <p:nvPr>
            <p:ph type="sldNum" sz="quarter" idx="12"/>
          </p:nvPr>
        </p:nvSpPr>
        <p:spPr/>
        <p:txBody>
          <a:bodyPr/>
          <a:lstStyle/>
          <a:p>
            <a:fld id="{ED1A6700-4B8E-C940-9C38-BD3ABD7F9838}" type="slidenum">
              <a:rPr lang="en-US" smtClean="0"/>
              <a:t>15</a:t>
            </a:fld>
            <a:endParaRPr lang="en-US"/>
          </a:p>
        </p:txBody>
      </p:sp>
      <p:pic>
        <p:nvPicPr>
          <p:cNvPr id="3" name="Picture 2">
            <a:extLst>
              <a:ext uri="{FF2B5EF4-FFF2-40B4-BE49-F238E27FC236}">
                <a16:creationId xmlns:a16="http://schemas.microsoft.com/office/drawing/2014/main" id="{9D3E3771-2CC9-EB44-A2CD-AA81948156CC}"/>
              </a:ext>
            </a:extLst>
          </p:cNvPr>
          <p:cNvPicPr>
            <a:picLocks noChangeAspect="1"/>
          </p:cNvPicPr>
          <p:nvPr/>
        </p:nvPicPr>
        <p:blipFill>
          <a:blip r:embed="rId2"/>
          <a:stretch>
            <a:fillRect/>
          </a:stretch>
        </p:blipFill>
        <p:spPr>
          <a:xfrm>
            <a:off x="8355584" y="5035143"/>
            <a:ext cx="2465181" cy="1321208"/>
          </a:xfrm>
          <a:prstGeom prst="rect">
            <a:avLst/>
          </a:prstGeom>
        </p:spPr>
      </p:pic>
    </p:spTree>
    <p:extLst>
      <p:ext uri="{BB962C8B-B14F-4D97-AF65-F5344CB8AC3E}">
        <p14:creationId xmlns:p14="http://schemas.microsoft.com/office/powerpoint/2010/main" val="111092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5">
                                            <p:txEl>
                                              <p:pRg st="3" end="3"/>
                                            </p:txEl>
                                          </p:spTgt>
                                        </p:tgtEl>
                                        <p:attrNameLst>
                                          <p:attrName>style.color</p:attrName>
                                        </p:attrNameLst>
                                      </p:cBhvr>
                                      <p:to>
                                        <a:srgbClr val="7F7F7F"/>
                                      </p:to>
                                    </p:animClr>
                                  </p:childTnLst>
                                </p:cTn>
                              </p:par>
                              <p:par>
                                <p:cTn id="7" presetID="3" presetClass="emph" presetSubtype="2" fill="hold" nodeType="withEffect">
                                  <p:stCondLst>
                                    <p:cond delay="0"/>
                                  </p:stCondLst>
                                  <p:childTnLst>
                                    <p:animClr clrSpc="rgb" dir="cw">
                                      <p:cBhvr override="childStyle">
                                        <p:cTn id="8" dur="10" fill="hold"/>
                                        <p:tgtEl>
                                          <p:spTgt spid="5">
                                            <p:txEl>
                                              <p:pRg st="4" end="4"/>
                                            </p:txEl>
                                          </p:spTgt>
                                        </p:tgtEl>
                                        <p:attrNameLst>
                                          <p:attrName>style.color</p:attrName>
                                        </p:attrNameLst>
                                      </p:cBhvr>
                                      <p:to>
                                        <a:srgbClr val="7F7F7F"/>
                                      </p:to>
                                    </p:animClr>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10" fill="hold"/>
                                        <p:tgtEl>
                                          <p:spTgt spid="6">
                                            <p:txEl>
                                              <p:pRg st="8" end="8"/>
                                            </p:txEl>
                                          </p:spTgt>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18F09-33D2-3D43-B8CB-16BBE9CF8DD6}"/>
              </a:ext>
            </a:extLst>
          </p:cNvPr>
          <p:cNvSpPr>
            <a:spLocks noGrp="1"/>
          </p:cNvSpPr>
          <p:nvPr>
            <p:ph type="title"/>
          </p:nvPr>
        </p:nvSpPr>
        <p:spPr/>
        <p:txBody>
          <a:bodyPr/>
          <a:lstStyle/>
          <a:p>
            <a:r>
              <a:rPr lang="en-US" dirty="0"/>
              <a:t>Neutron source</a:t>
            </a:r>
          </a:p>
        </p:txBody>
      </p:sp>
      <p:sp>
        <p:nvSpPr>
          <p:cNvPr id="3" name="Content Placeholder 2">
            <a:extLst>
              <a:ext uri="{FF2B5EF4-FFF2-40B4-BE49-F238E27FC236}">
                <a16:creationId xmlns:a16="http://schemas.microsoft.com/office/drawing/2014/main" id="{236CFECC-C4D6-F24B-A2ED-CB7A6D78C896}"/>
              </a:ext>
            </a:extLst>
          </p:cNvPr>
          <p:cNvSpPr>
            <a:spLocks noGrp="1"/>
          </p:cNvSpPr>
          <p:nvPr>
            <p:ph sz="half" idx="1"/>
          </p:nvPr>
        </p:nvSpPr>
        <p:spPr/>
        <p:txBody>
          <a:bodyPr>
            <a:normAutofit fontScale="92500" lnSpcReduction="20000"/>
          </a:bodyPr>
          <a:lstStyle/>
          <a:p>
            <a:r>
              <a:rPr lang="en-US" sz="3500" dirty="0"/>
              <a:t>Reactor : Continues </a:t>
            </a:r>
          </a:p>
          <a:p>
            <a:pPr lvl="1"/>
            <a:r>
              <a:rPr lang="en-US" sz="2600" dirty="0"/>
              <a:t>High energy is rather difficult</a:t>
            </a:r>
          </a:p>
          <a:p>
            <a:pPr lvl="1"/>
            <a:r>
              <a:rPr lang="en-US" sz="2600" dirty="0"/>
              <a:t>High average flux  </a:t>
            </a:r>
          </a:p>
        </p:txBody>
      </p:sp>
      <p:sp>
        <p:nvSpPr>
          <p:cNvPr id="4" name="Content Placeholder 3">
            <a:extLst>
              <a:ext uri="{FF2B5EF4-FFF2-40B4-BE49-F238E27FC236}">
                <a16:creationId xmlns:a16="http://schemas.microsoft.com/office/drawing/2014/main" id="{B744DE39-5465-0D4E-A3CE-2E899AAAD16B}"/>
              </a:ext>
            </a:extLst>
          </p:cNvPr>
          <p:cNvSpPr>
            <a:spLocks noGrp="1"/>
          </p:cNvSpPr>
          <p:nvPr>
            <p:ph sz="half" idx="2"/>
          </p:nvPr>
        </p:nvSpPr>
        <p:spPr>
          <a:xfrm>
            <a:off x="6197599" y="1288448"/>
            <a:ext cx="5883809" cy="2302246"/>
          </a:xfrm>
        </p:spPr>
        <p:txBody>
          <a:bodyPr>
            <a:normAutofit fontScale="92500" lnSpcReduction="20000"/>
          </a:bodyPr>
          <a:lstStyle/>
          <a:p>
            <a:r>
              <a:rPr lang="en-US" sz="3500" dirty="0"/>
              <a:t>Spallation: Pulsed</a:t>
            </a:r>
          </a:p>
          <a:p>
            <a:pPr lvl="1"/>
            <a:r>
              <a:rPr lang="en-US" sz="2600" dirty="0"/>
              <a:t>High energy is good but low energy is difficult</a:t>
            </a:r>
          </a:p>
          <a:p>
            <a:pPr lvl="1"/>
            <a:r>
              <a:rPr lang="en-US" sz="2600" dirty="0"/>
              <a:t>Very high flux in pulse, but rather low average flux</a:t>
            </a:r>
          </a:p>
          <a:p>
            <a:pPr lvl="1"/>
            <a:r>
              <a:rPr lang="en-US" sz="2600" dirty="0"/>
              <a:t>Diffraction: T.O.F method</a:t>
            </a:r>
          </a:p>
        </p:txBody>
      </p:sp>
      <p:sp>
        <p:nvSpPr>
          <p:cNvPr id="5" name="Date Placeholder 4">
            <a:extLst>
              <a:ext uri="{FF2B5EF4-FFF2-40B4-BE49-F238E27FC236}">
                <a16:creationId xmlns:a16="http://schemas.microsoft.com/office/drawing/2014/main" id="{B72793F9-0383-E746-BF84-3F739F4C0672}"/>
              </a:ext>
            </a:extLst>
          </p:cNvPr>
          <p:cNvSpPr>
            <a:spLocks noGrp="1"/>
          </p:cNvSpPr>
          <p:nvPr>
            <p:ph type="dt" sz="half" idx="10"/>
          </p:nvPr>
        </p:nvSpPr>
        <p:spPr/>
        <p:txBody>
          <a:bodyPr/>
          <a:lstStyle/>
          <a:p>
            <a:fld id="{EFFFC61C-A733-C343-940D-4464FB56A41F}" type="datetime1">
              <a:rPr lang="sv-SE" smtClean="0"/>
              <a:t>2019-09-11</a:t>
            </a:fld>
            <a:endParaRPr lang="en-US"/>
          </a:p>
        </p:txBody>
      </p:sp>
      <p:sp>
        <p:nvSpPr>
          <p:cNvPr id="6" name="Slide Number Placeholder 5">
            <a:extLst>
              <a:ext uri="{FF2B5EF4-FFF2-40B4-BE49-F238E27FC236}">
                <a16:creationId xmlns:a16="http://schemas.microsoft.com/office/drawing/2014/main" id="{A7EF4AEB-3D7D-394E-A55C-F4051E0BFF72}"/>
              </a:ext>
            </a:extLst>
          </p:cNvPr>
          <p:cNvSpPr>
            <a:spLocks noGrp="1"/>
          </p:cNvSpPr>
          <p:nvPr>
            <p:ph type="sldNum" sz="quarter" idx="12"/>
          </p:nvPr>
        </p:nvSpPr>
        <p:spPr/>
        <p:txBody>
          <a:bodyPr/>
          <a:lstStyle/>
          <a:p>
            <a:fld id="{ED1A6700-4B8E-C940-9C38-BD3ABD7F9838}" type="slidenum">
              <a:rPr lang="en-US" smtClean="0"/>
              <a:t>16</a:t>
            </a:fld>
            <a:endParaRPr lang="en-US"/>
          </a:p>
        </p:txBody>
      </p:sp>
      <p:pic>
        <p:nvPicPr>
          <p:cNvPr id="7" name="Picture 6">
            <a:extLst>
              <a:ext uri="{FF2B5EF4-FFF2-40B4-BE49-F238E27FC236}">
                <a16:creationId xmlns:a16="http://schemas.microsoft.com/office/drawing/2014/main" id="{EDD80D5D-66BD-4547-93D3-32B05EDDBE56}"/>
              </a:ext>
            </a:extLst>
          </p:cNvPr>
          <p:cNvPicPr>
            <a:picLocks noChangeAspect="1"/>
          </p:cNvPicPr>
          <p:nvPr/>
        </p:nvPicPr>
        <p:blipFill>
          <a:blip r:embed="rId2"/>
          <a:stretch>
            <a:fillRect/>
          </a:stretch>
        </p:blipFill>
        <p:spPr>
          <a:xfrm>
            <a:off x="227240" y="3030638"/>
            <a:ext cx="5600123" cy="3325713"/>
          </a:xfrm>
          <a:prstGeom prst="rect">
            <a:avLst/>
          </a:prstGeom>
        </p:spPr>
      </p:pic>
      <p:sp>
        <p:nvSpPr>
          <p:cNvPr id="8" name="TextBox 7">
            <a:extLst>
              <a:ext uri="{FF2B5EF4-FFF2-40B4-BE49-F238E27FC236}">
                <a16:creationId xmlns:a16="http://schemas.microsoft.com/office/drawing/2014/main" id="{01D5F5EE-2097-FE4B-8129-23C644C144F2}"/>
              </a:ext>
            </a:extLst>
          </p:cNvPr>
          <p:cNvSpPr txBox="1"/>
          <p:nvPr/>
        </p:nvSpPr>
        <p:spPr>
          <a:xfrm>
            <a:off x="2911959" y="6278761"/>
            <a:ext cx="3876298" cy="307777"/>
          </a:xfrm>
          <a:prstGeom prst="rect">
            <a:avLst/>
          </a:prstGeom>
          <a:noFill/>
        </p:spPr>
        <p:txBody>
          <a:bodyPr wrap="square" rtlCol="0">
            <a:spAutoFit/>
          </a:bodyPr>
          <a:lstStyle/>
          <a:p>
            <a:r>
              <a:rPr lang="en-US" sz="1400" dirty="0">
                <a:solidFill>
                  <a:schemeClr val="bg1">
                    <a:lumMod val="50000"/>
                  </a:schemeClr>
                </a:solidFill>
              </a:rPr>
              <a:t>https://</a:t>
            </a:r>
            <a:r>
              <a:rPr lang="en-US" sz="1400" dirty="0" err="1">
                <a:solidFill>
                  <a:schemeClr val="bg1">
                    <a:lumMod val="50000"/>
                  </a:schemeClr>
                </a:solidFill>
              </a:rPr>
              <a:t>europeanspallationsource.se</a:t>
            </a:r>
            <a:endParaRPr lang="en-US" sz="1400" dirty="0">
              <a:solidFill>
                <a:schemeClr val="bg1">
                  <a:lumMod val="50000"/>
                </a:schemeClr>
              </a:solidFill>
            </a:endParaRPr>
          </a:p>
        </p:txBody>
      </p:sp>
    </p:spTree>
    <p:extLst>
      <p:ext uri="{BB962C8B-B14F-4D97-AF65-F5344CB8AC3E}">
        <p14:creationId xmlns:p14="http://schemas.microsoft.com/office/powerpoint/2010/main" val="2753637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F6ACB-89C0-CE4E-95D4-87395E596E24}"/>
              </a:ext>
            </a:extLst>
          </p:cNvPr>
          <p:cNvSpPr>
            <a:spLocks noGrp="1"/>
          </p:cNvSpPr>
          <p:nvPr>
            <p:ph type="title"/>
          </p:nvPr>
        </p:nvSpPr>
        <p:spPr/>
        <p:txBody>
          <a:bodyPr/>
          <a:lstStyle/>
          <a:p>
            <a:r>
              <a:rPr lang="en-US" dirty="0"/>
              <a:t>Constant wavelength </a:t>
            </a:r>
            <a:r>
              <a:rPr lang="en-US" dirty="0" err="1"/>
              <a:t>v.s</a:t>
            </a:r>
            <a:r>
              <a:rPr lang="en-US" dirty="0"/>
              <a:t>. TOF</a:t>
            </a:r>
          </a:p>
        </p:txBody>
      </p:sp>
      <p:sp>
        <p:nvSpPr>
          <p:cNvPr id="4" name="Content Placeholder 3">
            <a:extLst>
              <a:ext uri="{FF2B5EF4-FFF2-40B4-BE49-F238E27FC236}">
                <a16:creationId xmlns:a16="http://schemas.microsoft.com/office/drawing/2014/main" id="{B4270F07-FF88-CA4C-B87E-A8995A83D803}"/>
              </a:ext>
            </a:extLst>
          </p:cNvPr>
          <p:cNvSpPr>
            <a:spLocks noGrp="1"/>
          </p:cNvSpPr>
          <p:nvPr>
            <p:ph sz="half" idx="1"/>
          </p:nvPr>
        </p:nvSpPr>
        <p:spPr>
          <a:xfrm>
            <a:off x="620231" y="1288447"/>
            <a:ext cx="5384800" cy="5257799"/>
          </a:xfrm>
        </p:spPr>
        <p:txBody>
          <a:bodyPr>
            <a:noAutofit/>
          </a:bodyPr>
          <a:lstStyle/>
          <a:p>
            <a:r>
              <a:rPr lang="en-US" sz="2400" dirty="0"/>
              <a:t>Constant wavelength</a:t>
            </a:r>
          </a:p>
          <a:p>
            <a:pPr lvl="1"/>
            <a:r>
              <a:rPr lang="en-US" dirty="0"/>
              <a:t>Higher Flux</a:t>
            </a:r>
          </a:p>
          <a:p>
            <a:pPr lvl="1"/>
            <a:r>
              <a:rPr lang="en-US" dirty="0" err="1"/>
              <a:t>Monochomater</a:t>
            </a:r>
            <a:r>
              <a:rPr lang="en-US" dirty="0"/>
              <a:t> (resolution) </a:t>
            </a:r>
          </a:p>
          <a:p>
            <a:pPr marL="0" indent="0">
              <a:buNone/>
            </a:pPr>
            <a:r>
              <a:rPr lang="en-US" sz="2400" u="sng" dirty="0"/>
              <a:t>ILL </a:t>
            </a:r>
          </a:p>
          <a:p>
            <a:pPr marL="0" indent="0">
              <a:buNone/>
            </a:pPr>
            <a:r>
              <a:rPr lang="en-US" sz="2400" dirty="0"/>
              <a:t>D1A, D1B, D2B, </a:t>
            </a:r>
            <a:r>
              <a:rPr lang="en-US" sz="2400" dirty="0">
                <a:solidFill>
                  <a:schemeClr val="accent5"/>
                </a:solidFill>
              </a:rPr>
              <a:t>D9</a:t>
            </a:r>
            <a:r>
              <a:rPr lang="en-US" sz="2400" dirty="0"/>
              <a:t>, </a:t>
            </a:r>
            <a:r>
              <a:rPr lang="en-US" sz="2400" dirty="0">
                <a:solidFill>
                  <a:schemeClr val="accent5"/>
                </a:solidFill>
              </a:rPr>
              <a:t>D10</a:t>
            </a:r>
            <a:r>
              <a:rPr lang="en-US" sz="2400" dirty="0"/>
              <a:t>, </a:t>
            </a:r>
            <a:r>
              <a:rPr lang="en-US" sz="2400" dirty="0">
                <a:solidFill>
                  <a:schemeClr val="accent5"/>
                </a:solidFill>
              </a:rPr>
              <a:t>D19</a:t>
            </a:r>
            <a:r>
              <a:rPr lang="en-US" sz="2400" dirty="0"/>
              <a:t>, D20, </a:t>
            </a:r>
            <a:r>
              <a:rPr lang="en-US" dirty="0"/>
              <a:t>…</a:t>
            </a:r>
          </a:p>
          <a:p>
            <a:pPr marL="0" indent="0">
              <a:buNone/>
            </a:pPr>
            <a:r>
              <a:rPr lang="en-US" sz="2400" u="sng" dirty="0"/>
              <a:t>LLB</a:t>
            </a:r>
          </a:p>
          <a:p>
            <a:pPr marL="0" indent="0">
              <a:buNone/>
            </a:pPr>
            <a:r>
              <a:rPr lang="en-US" sz="2400" dirty="0"/>
              <a:t>3T2, G4.1, G4.2, </a:t>
            </a:r>
            <a:r>
              <a:rPr lang="en-US" sz="2400" dirty="0">
                <a:solidFill>
                  <a:schemeClr val="accent5"/>
                </a:solidFill>
              </a:rPr>
              <a:t>5C1</a:t>
            </a:r>
            <a:r>
              <a:rPr lang="en-US" sz="2400" dirty="0"/>
              <a:t>, </a:t>
            </a:r>
            <a:r>
              <a:rPr lang="en-US" sz="2400" dirty="0">
                <a:solidFill>
                  <a:schemeClr val="accent5"/>
                </a:solidFill>
              </a:rPr>
              <a:t>5C2</a:t>
            </a:r>
            <a:r>
              <a:rPr lang="en-US" sz="2400" dirty="0"/>
              <a:t>, </a:t>
            </a:r>
            <a:r>
              <a:rPr lang="en-US" sz="2400" dirty="0">
                <a:solidFill>
                  <a:schemeClr val="accent5"/>
                </a:solidFill>
              </a:rPr>
              <a:t>6T2</a:t>
            </a:r>
            <a:r>
              <a:rPr lang="en-US" sz="2400" dirty="0"/>
              <a:t> …</a:t>
            </a:r>
          </a:p>
          <a:p>
            <a:pPr marL="0" indent="0">
              <a:buNone/>
            </a:pPr>
            <a:r>
              <a:rPr lang="en-US" sz="2400" u="sng" dirty="0"/>
              <a:t>FRMII </a:t>
            </a:r>
          </a:p>
          <a:p>
            <a:pPr marL="0" indent="0">
              <a:buNone/>
            </a:pPr>
            <a:r>
              <a:rPr lang="en-US" sz="2400" dirty="0"/>
              <a:t>SPODI, BIODIFF, </a:t>
            </a:r>
            <a:r>
              <a:rPr lang="en-US" sz="2400" dirty="0">
                <a:solidFill>
                  <a:schemeClr val="accent5"/>
                </a:solidFill>
              </a:rPr>
              <a:t>RESI</a:t>
            </a:r>
            <a:r>
              <a:rPr lang="en-US" sz="2400" dirty="0"/>
              <a:t>, </a:t>
            </a:r>
            <a:r>
              <a:rPr lang="en-US" sz="2400" dirty="0" err="1">
                <a:solidFill>
                  <a:schemeClr val="accent5"/>
                </a:solidFill>
              </a:rPr>
              <a:t>HEiDi</a:t>
            </a:r>
            <a:r>
              <a:rPr lang="en-US" sz="2400" dirty="0"/>
              <a:t> </a:t>
            </a:r>
            <a:r>
              <a:rPr lang="en-US" dirty="0"/>
              <a:t>…</a:t>
            </a:r>
          </a:p>
          <a:p>
            <a:pPr marL="457200" lvl="1" indent="0">
              <a:buNone/>
            </a:pPr>
            <a:endParaRPr lang="en-US" dirty="0"/>
          </a:p>
          <a:p>
            <a:pPr lvl="1"/>
            <a:endParaRPr lang="en-US" dirty="0"/>
          </a:p>
          <a:p>
            <a:pPr lvl="1"/>
            <a:endParaRPr lang="en-US" dirty="0"/>
          </a:p>
          <a:p>
            <a:pPr lvl="1"/>
            <a:endParaRPr lang="en-US" dirty="0"/>
          </a:p>
          <a:p>
            <a:pPr lvl="1"/>
            <a:endParaRPr lang="en-US" dirty="0"/>
          </a:p>
          <a:p>
            <a:endParaRPr lang="en-US" sz="2400" dirty="0"/>
          </a:p>
          <a:p>
            <a:pPr lvl="1"/>
            <a:endParaRPr lang="en-US" dirty="0"/>
          </a:p>
          <a:p>
            <a:pPr lvl="1"/>
            <a:endParaRPr lang="en-US" dirty="0"/>
          </a:p>
          <a:p>
            <a:pPr lvl="1"/>
            <a:endParaRPr lang="en-US" dirty="0"/>
          </a:p>
          <a:p>
            <a:pPr lvl="1"/>
            <a:endParaRPr lang="en-US" dirty="0"/>
          </a:p>
          <a:p>
            <a:pPr lvl="1"/>
            <a:endParaRPr lang="en-US" dirty="0"/>
          </a:p>
        </p:txBody>
      </p:sp>
      <p:sp>
        <p:nvSpPr>
          <p:cNvPr id="5" name="Content Placeholder 4">
            <a:extLst>
              <a:ext uri="{FF2B5EF4-FFF2-40B4-BE49-F238E27FC236}">
                <a16:creationId xmlns:a16="http://schemas.microsoft.com/office/drawing/2014/main" id="{58444B84-97EB-5C48-903A-EB049B50B970}"/>
              </a:ext>
            </a:extLst>
          </p:cNvPr>
          <p:cNvSpPr>
            <a:spLocks noGrp="1"/>
          </p:cNvSpPr>
          <p:nvPr>
            <p:ph sz="half" idx="2"/>
          </p:nvPr>
        </p:nvSpPr>
        <p:spPr>
          <a:xfrm>
            <a:off x="5851918" y="1288447"/>
            <a:ext cx="6492482" cy="4837717"/>
          </a:xfrm>
        </p:spPr>
        <p:txBody>
          <a:bodyPr>
            <a:noAutofit/>
          </a:bodyPr>
          <a:lstStyle/>
          <a:p>
            <a:r>
              <a:rPr lang="en-US" sz="2400" dirty="0"/>
              <a:t>Time of Flight</a:t>
            </a:r>
          </a:p>
          <a:p>
            <a:pPr lvl="1"/>
            <a:r>
              <a:rPr lang="en-US" dirty="0"/>
              <a:t>Wide Q-range (many detector banks)</a:t>
            </a:r>
          </a:p>
          <a:p>
            <a:pPr lvl="1"/>
            <a:r>
              <a:rPr lang="en-US" dirty="0"/>
              <a:t>Pulse-source (Moderator)</a:t>
            </a:r>
          </a:p>
          <a:p>
            <a:pPr marL="0" indent="0">
              <a:buNone/>
            </a:pPr>
            <a:r>
              <a:rPr lang="en-US" sz="2400" u="sng" dirty="0"/>
              <a:t>ISIS</a:t>
            </a:r>
          </a:p>
          <a:p>
            <a:pPr marL="0" indent="0">
              <a:buNone/>
            </a:pPr>
            <a:r>
              <a:rPr lang="en-US" sz="2400" dirty="0"/>
              <a:t>GEM, WISH, POLARIS, HRPD, </a:t>
            </a:r>
            <a:r>
              <a:rPr lang="en-US" sz="2400" dirty="0" err="1"/>
              <a:t>HiPr</a:t>
            </a:r>
            <a:r>
              <a:rPr lang="en-US" sz="2400" dirty="0"/>
              <a:t>, </a:t>
            </a:r>
            <a:r>
              <a:rPr lang="en-US" sz="2400" dirty="0">
                <a:solidFill>
                  <a:schemeClr val="accent5"/>
                </a:solidFill>
              </a:rPr>
              <a:t>SXD</a:t>
            </a:r>
            <a:r>
              <a:rPr lang="en-US" sz="2400" dirty="0"/>
              <a:t> …</a:t>
            </a:r>
          </a:p>
          <a:p>
            <a:pPr marL="0" indent="0">
              <a:buNone/>
            </a:pPr>
            <a:r>
              <a:rPr lang="en-US" sz="2400" u="sng" dirty="0"/>
              <a:t>SNS</a:t>
            </a:r>
          </a:p>
          <a:p>
            <a:pPr marL="0" indent="0">
              <a:buNone/>
            </a:pPr>
            <a:r>
              <a:rPr lang="en-US" sz="2400" dirty="0"/>
              <a:t>POWGEN, SINGLE </a:t>
            </a:r>
            <a:r>
              <a:rPr lang="en-US" sz="2400" dirty="0">
                <a:solidFill>
                  <a:schemeClr val="accent5"/>
                </a:solidFill>
              </a:rPr>
              <a:t>CRYSTAL</a:t>
            </a:r>
            <a:r>
              <a:rPr lang="en-US" sz="2400" dirty="0"/>
              <a:t>, POWDER, SNAP, TOPAZ … </a:t>
            </a:r>
          </a:p>
          <a:p>
            <a:pPr marL="0" indent="0">
              <a:buNone/>
            </a:pPr>
            <a:r>
              <a:rPr lang="en-US" sz="2400" u="sng" dirty="0"/>
              <a:t>J-PARC</a:t>
            </a:r>
          </a:p>
          <a:p>
            <a:pPr marL="0" indent="0">
              <a:buNone/>
            </a:pPr>
            <a:r>
              <a:rPr lang="en-US" sz="2400" dirty="0" err="1"/>
              <a:t>iMATERIA</a:t>
            </a:r>
            <a:r>
              <a:rPr lang="en-US" sz="2400" dirty="0"/>
              <a:t>, SPICA, </a:t>
            </a:r>
            <a:r>
              <a:rPr lang="en-US" sz="2400" dirty="0" err="1"/>
              <a:t>superHRPD</a:t>
            </a:r>
            <a:r>
              <a:rPr lang="en-US" sz="2400" dirty="0"/>
              <a:t>, </a:t>
            </a:r>
            <a:r>
              <a:rPr lang="en-US" sz="2400" dirty="0" err="1">
                <a:solidFill>
                  <a:schemeClr val="accent5"/>
                </a:solidFill>
              </a:rPr>
              <a:t>iBIX</a:t>
            </a:r>
            <a:r>
              <a:rPr lang="en-US" sz="2400" dirty="0"/>
              <a:t>, </a:t>
            </a:r>
            <a:r>
              <a:rPr lang="en-US" sz="2400" dirty="0">
                <a:solidFill>
                  <a:schemeClr val="accent5"/>
                </a:solidFill>
              </a:rPr>
              <a:t>SENJU</a:t>
            </a:r>
            <a:r>
              <a:rPr lang="en-US" sz="2400" dirty="0"/>
              <a:t> </a:t>
            </a:r>
          </a:p>
          <a:p>
            <a:pPr marL="0" indent="0">
              <a:buNone/>
            </a:pPr>
            <a:r>
              <a:rPr lang="en-US" sz="2400" u="sng" dirty="0"/>
              <a:t>ESS </a:t>
            </a:r>
          </a:p>
          <a:p>
            <a:pPr lvl="1"/>
            <a:r>
              <a:rPr lang="en-US" dirty="0"/>
              <a:t>DREAM,</a:t>
            </a:r>
            <a:r>
              <a:rPr lang="en-US" dirty="0">
                <a:solidFill>
                  <a:schemeClr val="accent5"/>
                </a:solidFill>
              </a:rPr>
              <a:t> </a:t>
            </a:r>
            <a:r>
              <a:rPr lang="en-US" dirty="0" err="1">
                <a:solidFill>
                  <a:schemeClr val="accent5"/>
                </a:solidFill>
              </a:rPr>
              <a:t>MAGiC</a:t>
            </a:r>
            <a:endParaRPr lang="en-US" dirty="0">
              <a:solidFill>
                <a:schemeClr val="accent5"/>
              </a:solidFill>
            </a:endParaRPr>
          </a:p>
        </p:txBody>
      </p:sp>
      <p:sp>
        <p:nvSpPr>
          <p:cNvPr id="6" name="TextBox 5">
            <a:extLst>
              <a:ext uri="{FF2B5EF4-FFF2-40B4-BE49-F238E27FC236}">
                <a16:creationId xmlns:a16="http://schemas.microsoft.com/office/drawing/2014/main" id="{7539DDDD-1DE9-4341-9C8C-5D6CF74B497D}"/>
              </a:ext>
            </a:extLst>
          </p:cNvPr>
          <p:cNvSpPr txBox="1"/>
          <p:nvPr/>
        </p:nvSpPr>
        <p:spPr>
          <a:xfrm>
            <a:off x="193488" y="5841572"/>
            <a:ext cx="2084832" cy="400110"/>
          </a:xfrm>
          <a:prstGeom prst="rect">
            <a:avLst/>
          </a:prstGeom>
          <a:noFill/>
        </p:spPr>
        <p:txBody>
          <a:bodyPr wrap="square" rtlCol="0">
            <a:spAutoFit/>
          </a:bodyPr>
          <a:lstStyle/>
          <a:p>
            <a:r>
              <a:rPr lang="en-US" sz="2000" dirty="0">
                <a:solidFill>
                  <a:schemeClr val="accent5"/>
                </a:solidFill>
              </a:rPr>
              <a:t>Single crystal</a:t>
            </a:r>
          </a:p>
        </p:txBody>
      </p:sp>
      <p:sp>
        <p:nvSpPr>
          <p:cNvPr id="3" name="Date Placeholder 2">
            <a:extLst>
              <a:ext uri="{FF2B5EF4-FFF2-40B4-BE49-F238E27FC236}">
                <a16:creationId xmlns:a16="http://schemas.microsoft.com/office/drawing/2014/main" id="{1BA3A001-4C80-7C4F-BC95-E0454E5CA563}"/>
              </a:ext>
            </a:extLst>
          </p:cNvPr>
          <p:cNvSpPr>
            <a:spLocks noGrp="1"/>
          </p:cNvSpPr>
          <p:nvPr>
            <p:ph type="dt" sz="half" idx="10"/>
          </p:nvPr>
        </p:nvSpPr>
        <p:spPr/>
        <p:txBody>
          <a:bodyPr/>
          <a:lstStyle/>
          <a:p>
            <a:fld id="{5BAFFF37-5841-834C-B788-586FB092A4F7}" type="datetime1">
              <a:rPr lang="sv-SE" smtClean="0"/>
              <a:t>2019-09-11</a:t>
            </a:fld>
            <a:endParaRPr lang="en-US"/>
          </a:p>
        </p:txBody>
      </p:sp>
      <p:sp>
        <p:nvSpPr>
          <p:cNvPr id="7" name="Slide Number Placeholder 6">
            <a:extLst>
              <a:ext uri="{FF2B5EF4-FFF2-40B4-BE49-F238E27FC236}">
                <a16:creationId xmlns:a16="http://schemas.microsoft.com/office/drawing/2014/main" id="{ED513570-FD10-4A47-B0FF-018BB95DFF3C}"/>
              </a:ext>
            </a:extLst>
          </p:cNvPr>
          <p:cNvSpPr>
            <a:spLocks noGrp="1"/>
          </p:cNvSpPr>
          <p:nvPr>
            <p:ph type="sldNum" sz="quarter" idx="12"/>
          </p:nvPr>
        </p:nvSpPr>
        <p:spPr/>
        <p:txBody>
          <a:bodyPr/>
          <a:lstStyle/>
          <a:p>
            <a:fld id="{ED1A6700-4B8E-C940-9C38-BD3ABD7F9838}" type="slidenum">
              <a:rPr lang="en-US" smtClean="0"/>
              <a:t>17</a:t>
            </a:fld>
            <a:endParaRPr lang="en-US"/>
          </a:p>
        </p:txBody>
      </p:sp>
    </p:spTree>
    <p:extLst>
      <p:ext uri="{BB962C8B-B14F-4D97-AF65-F5344CB8AC3E}">
        <p14:creationId xmlns:p14="http://schemas.microsoft.com/office/powerpoint/2010/main" val="668410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4ABA367-1E4E-8140-B0E4-23ACCB5F1117}"/>
              </a:ext>
            </a:extLst>
          </p:cNvPr>
          <p:cNvSpPr>
            <a:spLocks noGrp="1"/>
          </p:cNvSpPr>
          <p:nvPr>
            <p:ph type="title"/>
          </p:nvPr>
        </p:nvSpPr>
        <p:spPr/>
        <p:txBody>
          <a:bodyPr/>
          <a:lstStyle/>
          <a:p>
            <a:r>
              <a:rPr lang="en-US" dirty="0"/>
              <a:t>Different techniques</a:t>
            </a:r>
          </a:p>
        </p:txBody>
      </p:sp>
      <p:graphicFrame>
        <p:nvGraphicFramePr>
          <p:cNvPr id="11" name="Content Placeholder 10">
            <a:extLst>
              <a:ext uri="{FF2B5EF4-FFF2-40B4-BE49-F238E27FC236}">
                <a16:creationId xmlns:a16="http://schemas.microsoft.com/office/drawing/2014/main" id="{0AABF9DE-49DC-8142-A6D9-7F00C38C9EE8}"/>
              </a:ext>
            </a:extLst>
          </p:cNvPr>
          <p:cNvGraphicFramePr>
            <a:graphicFrameLocks noGrp="1"/>
          </p:cNvGraphicFramePr>
          <p:nvPr>
            <p:ph idx="1"/>
            <p:extLst>
              <p:ext uri="{D42A27DB-BD31-4B8C-83A1-F6EECF244321}">
                <p14:modId xmlns:p14="http://schemas.microsoft.com/office/powerpoint/2010/main" val="1191868352"/>
              </p:ext>
            </p:extLst>
          </p:nvPr>
        </p:nvGraphicFramePr>
        <p:xfrm>
          <a:off x="609600" y="1312863"/>
          <a:ext cx="10972800" cy="4813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a:extLst>
              <a:ext uri="{FF2B5EF4-FFF2-40B4-BE49-F238E27FC236}">
                <a16:creationId xmlns:a16="http://schemas.microsoft.com/office/drawing/2014/main" id="{72FF349C-C15F-434A-8D4C-3798FC1BE14F}"/>
              </a:ext>
            </a:extLst>
          </p:cNvPr>
          <p:cNvSpPr>
            <a:spLocks noGrp="1"/>
          </p:cNvSpPr>
          <p:nvPr>
            <p:ph type="dt" sz="half" idx="10"/>
          </p:nvPr>
        </p:nvSpPr>
        <p:spPr/>
        <p:txBody>
          <a:bodyPr/>
          <a:lstStyle/>
          <a:p>
            <a:fld id="{EFFFC61C-A733-C343-940D-4464FB56A41F}" type="datetime1">
              <a:rPr lang="sv-SE" smtClean="0"/>
              <a:t>2019-09-11</a:t>
            </a:fld>
            <a:endParaRPr lang="en-US"/>
          </a:p>
        </p:txBody>
      </p:sp>
      <p:sp>
        <p:nvSpPr>
          <p:cNvPr id="6" name="Slide Number Placeholder 5">
            <a:extLst>
              <a:ext uri="{FF2B5EF4-FFF2-40B4-BE49-F238E27FC236}">
                <a16:creationId xmlns:a16="http://schemas.microsoft.com/office/drawing/2014/main" id="{ABB7F394-630A-AA43-B3DD-8A461E4195BE}"/>
              </a:ext>
            </a:extLst>
          </p:cNvPr>
          <p:cNvSpPr>
            <a:spLocks noGrp="1"/>
          </p:cNvSpPr>
          <p:nvPr>
            <p:ph type="sldNum" sz="quarter" idx="12"/>
          </p:nvPr>
        </p:nvSpPr>
        <p:spPr/>
        <p:txBody>
          <a:bodyPr/>
          <a:lstStyle/>
          <a:p>
            <a:fld id="{ED1A6700-4B8E-C940-9C38-BD3ABD7F9838}" type="slidenum">
              <a:rPr lang="en-US" smtClean="0"/>
              <a:t>18</a:t>
            </a:fld>
            <a:endParaRPr lang="en-US"/>
          </a:p>
        </p:txBody>
      </p:sp>
    </p:spTree>
    <p:extLst>
      <p:ext uri="{BB962C8B-B14F-4D97-AF65-F5344CB8AC3E}">
        <p14:creationId xmlns:p14="http://schemas.microsoft.com/office/powerpoint/2010/main" val="4876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4ABA367-1E4E-8140-B0E4-23ACCB5F1117}"/>
              </a:ext>
            </a:extLst>
          </p:cNvPr>
          <p:cNvSpPr>
            <a:spLocks noGrp="1"/>
          </p:cNvSpPr>
          <p:nvPr>
            <p:ph type="title"/>
          </p:nvPr>
        </p:nvSpPr>
        <p:spPr/>
        <p:txBody>
          <a:bodyPr/>
          <a:lstStyle/>
          <a:p>
            <a:r>
              <a:rPr lang="en-US" dirty="0"/>
              <a:t>Different techniques</a:t>
            </a:r>
          </a:p>
        </p:txBody>
      </p:sp>
      <p:graphicFrame>
        <p:nvGraphicFramePr>
          <p:cNvPr id="11" name="Content Placeholder 10">
            <a:extLst>
              <a:ext uri="{FF2B5EF4-FFF2-40B4-BE49-F238E27FC236}">
                <a16:creationId xmlns:a16="http://schemas.microsoft.com/office/drawing/2014/main" id="{0AABF9DE-49DC-8142-A6D9-7F00C38C9EE8}"/>
              </a:ext>
            </a:extLst>
          </p:cNvPr>
          <p:cNvGraphicFramePr>
            <a:graphicFrameLocks noGrp="1"/>
          </p:cNvGraphicFramePr>
          <p:nvPr>
            <p:ph idx="1"/>
            <p:extLst>
              <p:ext uri="{D42A27DB-BD31-4B8C-83A1-F6EECF244321}">
                <p14:modId xmlns:p14="http://schemas.microsoft.com/office/powerpoint/2010/main" val="1259225329"/>
              </p:ext>
            </p:extLst>
          </p:nvPr>
        </p:nvGraphicFramePr>
        <p:xfrm>
          <a:off x="609600" y="1312863"/>
          <a:ext cx="10972800" cy="4813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a:extLst>
              <a:ext uri="{FF2B5EF4-FFF2-40B4-BE49-F238E27FC236}">
                <a16:creationId xmlns:a16="http://schemas.microsoft.com/office/drawing/2014/main" id="{72FF349C-C15F-434A-8D4C-3798FC1BE14F}"/>
              </a:ext>
            </a:extLst>
          </p:cNvPr>
          <p:cNvSpPr>
            <a:spLocks noGrp="1"/>
          </p:cNvSpPr>
          <p:nvPr>
            <p:ph type="dt" sz="half" idx="10"/>
          </p:nvPr>
        </p:nvSpPr>
        <p:spPr/>
        <p:txBody>
          <a:bodyPr/>
          <a:lstStyle/>
          <a:p>
            <a:fld id="{EFFFC61C-A733-C343-940D-4464FB56A41F}" type="datetime1">
              <a:rPr lang="sv-SE" smtClean="0"/>
              <a:t>2019-09-11</a:t>
            </a:fld>
            <a:endParaRPr lang="en-US"/>
          </a:p>
        </p:txBody>
      </p:sp>
      <p:sp>
        <p:nvSpPr>
          <p:cNvPr id="6" name="Slide Number Placeholder 5">
            <a:extLst>
              <a:ext uri="{FF2B5EF4-FFF2-40B4-BE49-F238E27FC236}">
                <a16:creationId xmlns:a16="http://schemas.microsoft.com/office/drawing/2014/main" id="{ABB7F394-630A-AA43-B3DD-8A461E4195BE}"/>
              </a:ext>
            </a:extLst>
          </p:cNvPr>
          <p:cNvSpPr>
            <a:spLocks noGrp="1"/>
          </p:cNvSpPr>
          <p:nvPr>
            <p:ph type="sldNum" sz="quarter" idx="12"/>
          </p:nvPr>
        </p:nvSpPr>
        <p:spPr/>
        <p:txBody>
          <a:bodyPr/>
          <a:lstStyle/>
          <a:p>
            <a:fld id="{ED1A6700-4B8E-C940-9C38-BD3ABD7F9838}" type="slidenum">
              <a:rPr lang="en-US" smtClean="0"/>
              <a:t>19</a:t>
            </a:fld>
            <a:endParaRPr lang="en-US"/>
          </a:p>
        </p:txBody>
      </p:sp>
    </p:spTree>
    <p:extLst>
      <p:ext uri="{BB962C8B-B14F-4D97-AF65-F5344CB8AC3E}">
        <p14:creationId xmlns:p14="http://schemas.microsoft.com/office/powerpoint/2010/main" val="4095603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DAD3E-A075-FB42-9F24-BF1BF4221FF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3960D3-7E61-1C46-8427-E9D5F6DD4AAA}"/>
              </a:ext>
            </a:extLst>
          </p:cNvPr>
          <p:cNvSpPr>
            <a:spLocks noGrp="1"/>
          </p:cNvSpPr>
          <p:nvPr>
            <p:ph idx="1"/>
          </p:nvPr>
        </p:nvSpPr>
        <p:spPr/>
        <p:txBody>
          <a:bodyPr/>
          <a:lstStyle/>
          <a:p>
            <a:r>
              <a:rPr lang="sv-SE" dirty="0"/>
              <a:t>Neutrons vs x-</a:t>
            </a:r>
            <a:r>
              <a:rPr lang="sv-SE" dirty="0" err="1"/>
              <a:t>rays</a:t>
            </a:r>
            <a:endParaRPr lang="sv-SE" dirty="0"/>
          </a:p>
          <a:p>
            <a:r>
              <a:rPr lang="sv-SE" dirty="0"/>
              <a:t>Instrumentation</a:t>
            </a:r>
          </a:p>
          <a:p>
            <a:r>
              <a:rPr lang="sv-SE" dirty="0" err="1"/>
              <a:t>Powder</a:t>
            </a:r>
            <a:r>
              <a:rPr lang="sv-SE" dirty="0"/>
              <a:t> and </a:t>
            </a:r>
            <a:r>
              <a:rPr lang="sv-SE" dirty="0" err="1"/>
              <a:t>single</a:t>
            </a:r>
            <a:r>
              <a:rPr lang="sv-SE" dirty="0"/>
              <a:t> </a:t>
            </a:r>
            <a:r>
              <a:rPr lang="sv-SE" dirty="0" err="1"/>
              <a:t>crystal</a:t>
            </a:r>
            <a:r>
              <a:rPr lang="sv-SE" dirty="0"/>
              <a:t> </a:t>
            </a:r>
            <a:r>
              <a:rPr lang="sv-SE" dirty="0" err="1"/>
              <a:t>diffraction</a:t>
            </a:r>
            <a:endParaRPr lang="sv-SE" dirty="0"/>
          </a:p>
          <a:p>
            <a:r>
              <a:rPr lang="sv-SE" dirty="0"/>
              <a:t>The </a:t>
            </a:r>
            <a:r>
              <a:rPr lang="sv-SE" dirty="0" err="1"/>
              <a:t>Rietveld</a:t>
            </a:r>
            <a:r>
              <a:rPr lang="sv-SE" dirty="0"/>
              <a:t> </a:t>
            </a:r>
            <a:r>
              <a:rPr lang="sv-SE" dirty="0" err="1"/>
              <a:t>method</a:t>
            </a:r>
            <a:endParaRPr lang="sv-SE" dirty="0"/>
          </a:p>
          <a:p>
            <a:r>
              <a:rPr lang="sv-SE" dirty="0"/>
              <a:t>Total </a:t>
            </a:r>
            <a:r>
              <a:rPr lang="sv-SE" dirty="0" err="1"/>
              <a:t>scattering</a:t>
            </a:r>
            <a:endParaRPr lang="sv-SE" dirty="0"/>
          </a:p>
          <a:p>
            <a:r>
              <a:rPr lang="sv-SE" dirty="0"/>
              <a:t>Magnetic </a:t>
            </a:r>
            <a:r>
              <a:rPr lang="sv-SE" dirty="0" err="1"/>
              <a:t>diffraction</a:t>
            </a:r>
            <a:endParaRPr lang="sv-SE" dirty="0"/>
          </a:p>
        </p:txBody>
      </p:sp>
      <p:sp>
        <p:nvSpPr>
          <p:cNvPr id="4" name="Date Placeholder 3">
            <a:extLst>
              <a:ext uri="{FF2B5EF4-FFF2-40B4-BE49-F238E27FC236}">
                <a16:creationId xmlns:a16="http://schemas.microsoft.com/office/drawing/2014/main" id="{29B757FC-0C9D-C44B-8393-59002ED5CA9E}"/>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1DC0FD2F-7332-3340-A50A-5562B1223F63}"/>
              </a:ext>
            </a:extLst>
          </p:cNvPr>
          <p:cNvSpPr>
            <a:spLocks noGrp="1"/>
          </p:cNvSpPr>
          <p:nvPr>
            <p:ph type="sldNum" sz="quarter" idx="12"/>
          </p:nvPr>
        </p:nvSpPr>
        <p:spPr/>
        <p:txBody>
          <a:bodyPr/>
          <a:lstStyle/>
          <a:p>
            <a:fld id="{ED1A6700-4B8E-C940-9C38-BD3ABD7F9838}" type="slidenum">
              <a:rPr lang="en-US" smtClean="0"/>
              <a:t>2</a:t>
            </a:fld>
            <a:endParaRPr lang="en-US"/>
          </a:p>
        </p:txBody>
      </p:sp>
    </p:spTree>
    <p:extLst>
      <p:ext uri="{BB962C8B-B14F-4D97-AF65-F5344CB8AC3E}">
        <p14:creationId xmlns:p14="http://schemas.microsoft.com/office/powerpoint/2010/main" val="1545221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4ABA367-1E4E-8140-B0E4-23ACCB5F1117}"/>
              </a:ext>
            </a:extLst>
          </p:cNvPr>
          <p:cNvSpPr>
            <a:spLocks noGrp="1"/>
          </p:cNvSpPr>
          <p:nvPr>
            <p:ph type="title"/>
          </p:nvPr>
        </p:nvSpPr>
        <p:spPr/>
        <p:txBody>
          <a:bodyPr/>
          <a:lstStyle/>
          <a:p>
            <a:r>
              <a:rPr lang="en-US" dirty="0"/>
              <a:t>Different techniques</a:t>
            </a:r>
          </a:p>
        </p:txBody>
      </p:sp>
      <p:graphicFrame>
        <p:nvGraphicFramePr>
          <p:cNvPr id="11" name="Content Placeholder 10">
            <a:extLst>
              <a:ext uri="{FF2B5EF4-FFF2-40B4-BE49-F238E27FC236}">
                <a16:creationId xmlns:a16="http://schemas.microsoft.com/office/drawing/2014/main" id="{0AABF9DE-49DC-8142-A6D9-7F00C38C9EE8}"/>
              </a:ext>
            </a:extLst>
          </p:cNvPr>
          <p:cNvGraphicFramePr>
            <a:graphicFrameLocks noGrp="1"/>
          </p:cNvGraphicFramePr>
          <p:nvPr>
            <p:ph idx="1"/>
            <p:extLst>
              <p:ext uri="{D42A27DB-BD31-4B8C-83A1-F6EECF244321}">
                <p14:modId xmlns:p14="http://schemas.microsoft.com/office/powerpoint/2010/main" val="2430734992"/>
              </p:ext>
            </p:extLst>
          </p:nvPr>
        </p:nvGraphicFramePr>
        <p:xfrm>
          <a:off x="609600" y="1312863"/>
          <a:ext cx="10972800" cy="4813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a:extLst>
              <a:ext uri="{FF2B5EF4-FFF2-40B4-BE49-F238E27FC236}">
                <a16:creationId xmlns:a16="http://schemas.microsoft.com/office/drawing/2014/main" id="{72FF349C-C15F-434A-8D4C-3798FC1BE14F}"/>
              </a:ext>
            </a:extLst>
          </p:cNvPr>
          <p:cNvSpPr>
            <a:spLocks noGrp="1"/>
          </p:cNvSpPr>
          <p:nvPr>
            <p:ph type="dt" sz="half" idx="10"/>
          </p:nvPr>
        </p:nvSpPr>
        <p:spPr/>
        <p:txBody>
          <a:bodyPr/>
          <a:lstStyle/>
          <a:p>
            <a:fld id="{EFFFC61C-A733-C343-940D-4464FB56A41F}" type="datetime1">
              <a:rPr lang="sv-SE" smtClean="0"/>
              <a:t>2019-09-11</a:t>
            </a:fld>
            <a:endParaRPr lang="en-US"/>
          </a:p>
        </p:txBody>
      </p:sp>
      <p:sp>
        <p:nvSpPr>
          <p:cNvPr id="6" name="Slide Number Placeholder 5">
            <a:extLst>
              <a:ext uri="{FF2B5EF4-FFF2-40B4-BE49-F238E27FC236}">
                <a16:creationId xmlns:a16="http://schemas.microsoft.com/office/drawing/2014/main" id="{ABB7F394-630A-AA43-B3DD-8A461E4195BE}"/>
              </a:ext>
            </a:extLst>
          </p:cNvPr>
          <p:cNvSpPr>
            <a:spLocks noGrp="1"/>
          </p:cNvSpPr>
          <p:nvPr>
            <p:ph type="sldNum" sz="quarter" idx="12"/>
          </p:nvPr>
        </p:nvSpPr>
        <p:spPr/>
        <p:txBody>
          <a:bodyPr/>
          <a:lstStyle/>
          <a:p>
            <a:fld id="{ED1A6700-4B8E-C940-9C38-BD3ABD7F9838}" type="slidenum">
              <a:rPr lang="en-US" smtClean="0"/>
              <a:t>20</a:t>
            </a:fld>
            <a:endParaRPr lang="en-US"/>
          </a:p>
        </p:txBody>
      </p:sp>
    </p:spTree>
    <p:extLst>
      <p:ext uri="{BB962C8B-B14F-4D97-AF65-F5344CB8AC3E}">
        <p14:creationId xmlns:p14="http://schemas.microsoft.com/office/powerpoint/2010/main" val="260989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4270F07-FF88-CA4C-B87E-A8995A83D803}"/>
              </a:ext>
            </a:extLst>
          </p:cNvPr>
          <p:cNvSpPr>
            <a:spLocks noGrp="1"/>
          </p:cNvSpPr>
          <p:nvPr>
            <p:ph sz="half" idx="1"/>
          </p:nvPr>
        </p:nvSpPr>
        <p:spPr>
          <a:xfrm>
            <a:off x="5854453" y="1321459"/>
            <a:ext cx="6248400" cy="695878"/>
          </a:xfrm>
        </p:spPr>
        <p:txBody>
          <a:bodyPr>
            <a:normAutofit/>
          </a:bodyPr>
          <a:lstStyle/>
          <a:p>
            <a:pPr marL="0" indent="0">
              <a:buNone/>
            </a:pPr>
            <a:r>
              <a:rPr lang="en-US" sz="2400" dirty="0">
                <a:solidFill>
                  <a:schemeClr val="accent3"/>
                </a:solidFill>
              </a:rPr>
              <a:t>Crystal monochromator (Bragg diffraction) </a:t>
            </a:r>
            <a:endParaRPr lang="en-US" sz="2400" dirty="0"/>
          </a:p>
          <a:p>
            <a:pPr lvl="1"/>
            <a:endParaRPr lang="en-US" sz="2000" dirty="0"/>
          </a:p>
          <a:p>
            <a:pPr lvl="1"/>
            <a:endParaRPr lang="en-US" sz="2000" dirty="0"/>
          </a:p>
          <a:p>
            <a:pPr lvl="1"/>
            <a:endParaRPr lang="en-US" sz="2000" dirty="0"/>
          </a:p>
          <a:p>
            <a:pPr lvl="1"/>
            <a:endParaRPr lang="en-US" sz="2000" dirty="0"/>
          </a:p>
          <a:p>
            <a:pPr lvl="1"/>
            <a:endParaRPr lang="en-US" sz="2000" dirty="0"/>
          </a:p>
        </p:txBody>
      </p:sp>
      <p:sp>
        <p:nvSpPr>
          <p:cNvPr id="2" name="Title 1">
            <a:extLst>
              <a:ext uri="{FF2B5EF4-FFF2-40B4-BE49-F238E27FC236}">
                <a16:creationId xmlns:a16="http://schemas.microsoft.com/office/drawing/2014/main" id="{DDFF6ACB-89C0-CE4E-95D4-87395E596E24}"/>
              </a:ext>
            </a:extLst>
          </p:cNvPr>
          <p:cNvSpPr>
            <a:spLocks noGrp="1"/>
          </p:cNvSpPr>
          <p:nvPr>
            <p:ph type="title"/>
          </p:nvPr>
        </p:nvSpPr>
        <p:spPr/>
        <p:txBody>
          <a:bodyPr/>
          <a:lstStyle/>
          <a:p>
            <a:r>
              <a:rPr lang="en-US" dirty="0"/>
              <a:t>Determination of wavelength</a:t>
            </a:r>
          </a:p>
        </p:txBody>
      </p:sp>
      <p:sp>
        <p:nvSpPr>
          <p:cNvPr id="3" name="Date Placeholder 2">
            <a:extLst>
              <a:ext uri="{FF2B5EF4-FFF2-40B4-BE49-F238E27FC236}">
                <a16:creationId xmlns:a16="http://schemas.microsoft.com/office/drawing/2014/main" id="{C88CF700-B3C1-2E4D-BD77-40D9E9976B87}"/>
              </a:ext>
            </a:extLst>
          </p:cNvPr>
          <p:cNvSpPr>
            <a:spLocks noGrp="1"/>
          </p:cNvSpPr>
          <p:nvPr>
            <p:ph type="dt" sz="half" idx="10"/>
          </p:nvPr>
        </p:nvSpPr>
        <p:spPr/>
        <p:txBody>
          <a:bodyPr/>
          <a:lstStyle/>
          <a:p>
            <a:fld id="{CF65EF40-688E-2544-912F-FD9F43645F26}" type="datetime1">
              <a:rPr lang="sv-SE" smtClean="0"/>
              <a:t>2019-09-11</a:t>
            </a:fld>
            <a:endParaRPr lang="en-US"/>
          </a:p>
        </p:txBody>
      </p:sp>
      <p:sp>
        <p:nvSpPr>
          <p:cNvPr id="6" name="Slide Number Placeholder 5">
            <a:extLst>
              <a:ext uri="{FF2B5EF4-FFF2-40B4-BE49-F238E27FC236}">
                <a16:creationId xmlns:a16="http://schemas.microsoft.com/office/drawing/2014/main" id="{87A756B2-E729-0D40-A042-0712A3AFA52A}"/>
              </a:ext>
            </a:extLst>
          </p:cNvPr>
          <p:cNvSpPr>
            <a:spLocks noGrp="1"/>
          </p:cNvSpPr>
          <p:nvPr>
            <p:ph type="sldNum" sz="quarter" idx="12"/>
          </p:nvPr>
        </p:nvSpPr>
        <p:spPr/>
        <p:txBody>
          <a:bodyPr/>
          <a:lstStyle/>
          <a:p>
            <a:fld id="{ED1A6700-4B8E-C940-9C38-BD3ABD7F9838}" type="slidenum">
              <a:rPr lang="en-US" smtClean="0"/>
              <a:t>21</a:t>
            </a:fld>
            <a:endParaRPr lang="en-US" dirty="0"/>
          </a:p>
        </p:txBody>
      </p:sp>
      <p:grpSp>
        <p:nvGrpSpPr>
          <p:cNvPr id="51" name="Group 50">
            <a:extLst>
              <a:ext uri="{FF2B5EF4-FFF2-40B4-BE49-F238E27FC236}">
                <a16:creationId xmlns:a16="http://schemas.microsoft.com/office/drawing/2014/main" id="{6AE7FDD7-468B-E446-844E-D9F9F9FFCC43}"/>
              </a:ext>
            </a:extLst>
          </p:cNvPr>
          <p:cNvGrpSpPr/>
          <p:nvPr/>
        </p:nvGrpSpPr>
        <p:grpSpPr>
          <a:xfrm>
            <a:off x="5793832" y="2017337"/>
            <a:ext cx="5692384" cy="2228936"/>
            <a:chOff x="-30437" y="1830301"/>
            <a:chExt cx="5692384" cy="2228936"/>
          </a:xfrm>
        </p:grpSpPr>
        <p:pic>
          <p:nvPicPr>
            <p:cNvPr id="26" name="Picture 25">
              <a:extLst>
                <a:ext uri="{FF2B5EF4-FFF2-40B4-BE49-F238E27FC236}">
                  <a16:creationId xmlns:a16="http://schemas.microsoft.com/office/drawing/2014/main" id="{85C6C0DA-7A57-E047-9FF7-4483B95BEA6B}"/>
                </a:ext>
              </a:extLst>
            </p:cNvPr>
            <p:cNvPicPr>
              <a:picLocks noChangeAspect="1"/>
            </p:cNvPicPr>
            <p:nvPr/>
          </p:nvPicPr>
          <p:blipFill>
            <a:blip r:embed="rId3"/>
            <a:stretch>
              <a:fillRect/>
            </a:stretch>
          </p:blipFill>
          <p:spPr>
            <a:xfrm>
              <a:off x="2209833" y="2443526"/>
              <a:ext cx="691120" cy="691120"/>
            </a:xfrm>
            <a:prstGeom prst="rect">
              <a:avLst/>
            </a:prstGeom>
          </p:spPr>
        </p:pic>
        <p:sp>
          <p:nvSpPr>
            <p:cNvPr id="27" name="Rectangle 26">
              <a:extLst>
                <a:ext uri="{FF2B5EF4-FFF2-40B4-BE49-F238E27FC236}">
                  <a16:creationId xmlns:a16="http://schemas.microsoft.com/office/drawing/2014/main" id="{0A6A0BD8-4EB3-B04A-B121-4B1B071B7B2D}"/>
                </a:ext>
              </a:extLst>
            </p:cNvPr>
            <p:cNvSpPr/>
            <p:nvPr/>
          </p:nvSpPr>
          <p:spPr>
            <a:xfrm>
              <a:off x="299173" y="3559507"/>
              <a:ext cx="180753" cy="499730"/>
            </a:xfrm>
            <a:prstGeom prst="rect">
              <a:avLst/>
            </a:prstGeom>
            <a:solidFill>
              <a:srgbClr val="0432F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9E09047F-1001-9D42-81CB-D64E75C7D7AC}"/>
                </a:ext>
              </a:extLst>
            </p:cNvPr>
            <p:cNvCxnSpPr>
              <a:stCxn id="27" idx="3"/>
            </p:cNvCxnSpPr>
            <p:nvPr/>
          </p:nvCxnSpPr>
          <p:spPr>
            <a:xfrm>
              <a:off x="479926" y="3809372"/>
              <a:ext cx="1403498"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832AC7-BF04-6F4A-9CF3-FB247187FE6E}"/>
                </a:ext>
              </a:extLst>
            </p:cNvPr>
            <p:cNvCxnSpPr>
              <a:cxnSpLocks/>
            </p:cNvCxnSpPr>
            <p:nvPr/>
          </p:nvCxnSpPr>
          <p:spPr>
            <a:xfrm flipV="1">
              <a:off x="2773374" y="2556110"/>
              <a:ext cx="1259012" cy="182533"/>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 name="Can 29">
              <a:extLst>
                <a:ext uri="{FF2B5EF4-FFF2-40B4-BE49-F238E27FC236}">
                  <a16:creationId xmlns:a16="http://schemas.microsoft.com/office/drawing/2014/main" id="{ECD9B775-1A48-264F-9DF1-A7DCC3C4AD2A}"/>
                </a:ext>
              </a:extLst>
            </p:cNvPr>
            <p:cNvSpPr/>
            <p:nvPr/>
          </p:nvSpPr>
          <p:spPr>
            <a:xfrm rot="4689960">
              <a:off x="4056068" y="2284096"/>
              <a:ext cx="350874" cy="435937"/>
            </a:xfrm>
            <a:prstGeom prst="can">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0C498780-119E-9345-955D-0AD5D01B699C}"/>
                </a:ext>
              </a:extLst>
            </p:cNvPr>
            <p:cNvCxnSpPr>
              <a:cxnSpLocks/>
            </p:cNvCxnSpPr>
            <p:nvPr/>
          </p:nvCxnSpPr>
          <p:spPr>
            <a:xfrm flipV="1">
              <a:off x="2650982" y="1830301"/>
              <a:ext cx="543897" cy="725809"/>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3EB6D5E-47C3-7C4D-B6D9-B916E4C6F858}"/>
                </a:ext>
              </a:extLst>
            </p:cNvPr>
            <p:cNvSpPr txBox="1"/>
            <p:nvPr/>
          </p:nvSpPr>
          <p:spPr>
            <a:xfrm>
              <a:off x="1301348" y="2493645"/>
              <a:ext cx="1020726" cy="369332"/>
            </a:xfrm>
            <a:prstGeom prst="rect">
              <a:avLst/>
            </a:prstGeom>
            <a:noFill/>
          </p:spPr>
          <p:txBody>
            <a:bodyPr wrap="square" rtlCol="0">
              <a:spAutoFit/>
            </a:bodyPr>
            <a:lstStyle/>
            <a:p>
              <a:r>
                <a:rPr lang="en-US" dirty="0"/>
                <a:t>Sample</a:t>
              </a:r>
            </a:p>
          </p:txBody>
        </p:sp>
        <p:sp>
          <p:nvSpPr>
            <p:cNvPr id="33" name="TextBox 32">
              <a:extLst>
                <a:ext uri="{FF2B5EF4-FFF2-40B4-BE49-F238E27FC236}">
                  <a16:creationId xmlns:a16="http://schemas.microsoft.com/office/drawing/2014/main" id="{1FD9309F-FFE7-6844-9C6A-B49AF1E5CF9C}"/>
                </a:ext>
              </a:extLst>
            </p:cNvPr>
            <p:cNvSpPr txBox="1"/>
            <p:nvPr/>
          </p:nvSpPr>
          <p:spPr>
            <a:xfrm>
              <a:off x="-30437" y="2863524"/>
              <a:ext cx="1020726" cy="369332"/>
            </a:xfrm>
            <a:prstGeom prst="rect">
              <a:avLst/>
            </a:prstGeom>
            <a:noFill/>
          </p:spPr>
          <p:txBody>
            <a:bodyPr wrap="square" rtlCol="0">
              <a:spAutoFit/>
            </a:bodyPr>
            <a:lstStyle/>
            <a:p>
              <a:r>
                <a:rPr lang="en-US" dirty="0"/>
                <a:t>Source</a:t>
              </a:r>
            </a:p>
          </p:txBody>
        </p:sp>
        <p:sp>
          <p:nvSpPr>
            <p:cNvPr id="34" name="TextBox 33">
              <a:extLst>
                <a:ext uri="{FF2B5EF4-FFF2-40B4-BE49-F238E27FC236}">
                  <a16:creationId xmlns:a16="http://schemas.microsoft.com/office/drawing/2014/main" id="{89305D26-60D3-AF4B-9E36-06218E264A52}"/>
                </a:ext>
              </a:extLst>
            </p:cNvPr>
            <p:cNvSpPr txBox="1"/>
            <p:nvPr/>
          </p:nvSpPr>
          <p:spPr>
            <a:xfrm>
              <a:off x="4484678" y="2260466"/>
              <a:ext cx="1177269" cy="369332"/>
            </a:xfrm>
            <a:prstGeom prst="rect">
              <a:avLst/>
            </a:prstGeom>
            <a:noFill/>
          </p:spPr>
          <p:txBody>
            <a:bodyPr wrap="square" rtlCol="0">
              <a:spAutoFit/>
            </a:bodyPr>
            <a:lstStyle/>
            <a:p>
              <a:r>
                <a:rPr lang="en-US" dirty="0"/>
                <a:t>Detector</a:t>
              </a:r>
            </a:p>
          </p:txBody>
        </p:sp>
        <p:sp>
          <p:nvSpPr>
            <p:cNvPr id="37" name="TextBox 36">
              <a:extLst>
                <a:ext uri="{FF2B5EF4-FFF2-40B4-BE49-F238E27FC236}">
                  <a16:creationId xmlns:a16="http://schemas.microsoft.com/office/drawing/2014/main" id="{B2646312-18ED-0140-8499-2D58754E61C3}"/>
                </a:ext>
              </a:extLst>
            </p:cNvPr>
            <p:cNvSpPr txBox="1"/>
            <p:nvPr/>
          </p:nvSpPr>
          <p:spPr>
            <a:xfrm>
              <a:off x="2812812" y="2197377"/>
              <a:ext cx="1177269" cy="461665"/>
            </a:xfrm>
            <a:prstGeom prst="rect">
              <a:avLst/>
            </a:prstGeom>
            <a:noFill/>
          </p:spPr>
          <p:txBody>
            <a:bodyPr wrap="square" rtlCol="0">
              <a:spAutoFit/>
            </a:bodyPr>
            <a:lstStyle/>
            <a:p>
              <a:r>
                <a:rPr lang="en-US" sz="2400" i="1" dirty="0">
                  <a:latin typeface="Symbol" pitchFamily="2" charset="2"/>
                </a:rPr>
                <a:t>f</a:t>
              </a:r>
              <a:endParaRPr lang="en-US" sz="2400" i="1" baseline="-25000" dirty="0">
                <a:latin typeface="Symbol" pitchFamily="2" charset="2"/>
              </a:endParaRPr>
            </a:p>
          </p:txBody>
        </p:sp>
        <p:sp>
          <p:nvSpPr>
            <p:cNvPr id="38" name="Rectangle 37">
              <a:extLst>
                <a:ext uri="{FF2B5EF4-FFF2-40B4-BE49-F238E27FC236}">
                  <a16:creationId xmlns:a16="http://schemas.microsoft.com/office/drawing/2014/main" id="{4D561655-7209-E449-A68E-6A7A05D1AD20}"/>
                </a:ext>
              </a:extLst>
            </p:cNvPr>
            <p:cNvSpPr/>
            <p:nvPr/>
          </p:nvSpPr>
          <p:spPr>
            <a:xfrm rot="3480955">
              <a:off x="1863103" y="3601949"/>
              <a:ext cx="103864" cy="499730"/>
            </a:xfrm>
            <a:prstGeom prst="rect">
              <a:avLst/>
            </a:prstGeom>
            <a:solidFill>
              <a:schemeClr val="accent3">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133FAF65-045C-4C47-B76B-31100D4BDEC2}"/>
                </a:ext>
              </a:extLst>
            </p:cNvPr>
            <p:cNvCxnSpPr>
              <a:cxnSpLocks/>
            </p:cNvCxnSpPr>
            <p:nvPr/>
          </p:nvCxnSpPr>
          <p:spPr>
            <a:xfrm flipV="1">
              <a:off x="1881650" y="2973310"/>
              <a:ext cx="561456" cy="832778"/>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47460F5-E930-9348-BC77-76578A76658A}"/>
                </a:ext>
              </a:extLst>
            </p:cNvPr>
            <p:cNvCxnSpPr>
              <a:cxnSpLocks/>
            </p:cNvCxnSpPr>
            <p:nvPr/>
          </p:nvCxnSpPr>
          <p:spPr>
            <a:xfrm flipV="1">
              <a:off x="2142432" y="3186494"/>
              <a:ext cx="807840" cy="530334"/>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E69FFF1-0DE2-2946-8E13-D7964D4C88BC}"/>
                </a:ext>
              </a:extLst>
            </p:cNvPr>
            <p:cNvSpPr txBox="1"/>
            <p:nvPr/>
          </p:nvSpPr>
          <p:spPr>
            <a:xfrm>
              <a:off x="2278901" y="2966569"/>
              <a:ext cx="1177269" cy="461665"/>
            </a:xfrm>
            <a:prstGeom prst="rect">
              <a:avLst/>
            </a:prstGeom>
            <a:noFill/>
          </p:spPr>
          <p:txBody>
            <a:bodyPr wrap="square" rtlCol="0">
              <a:spAutoFit/>
            </a:bodyPr>
            <a:lstStyle/>
            <a:p>
              <a:r>
                <a:rPr lang="en-US" sz="2400" i="1" dirty="0" err="1">
                  <a:latin typeface="Symbol" pitchFamily="2" charset="2"/>
                </a:rPr>
                <a:t>q</a:t>
              </a:r>
              <a:r>
                <a:rPr lang="en-US" sz="2400" i="1" baseline="-25000" dirty="0" err="1">
                  <a:latin typeface="Symbol" pitchFamily="2" charset="2"/>
                </a:rPr>
                <a:t>B</a:t>
              </a:r>
              <a:endParaRPr lang="en-US" sz="2400" i="1" baseline="-25000" dirty="0">
                <a:latin typeface="Symbol" pitchFamily="2" charset="2"/>
              </a:endParaRPr>
            </a:p>
          </p:txBody>
        </p:sp>
      </p:gr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1B797393-299B-5A49-9D79-E881487CF2A5}"/>
                  </a:ext>
                </a:extLst>
              </p:cNvPr>
              <p:cNvSpPr txBox="1"/>
              <p:nvPr/>
            </p:nvSpPr>
            <p:spPr>
              <a:xfrm>
                <a:off x="7293677" y="5359911"/>
                <a:ext cx="2363147" cy="8179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𝜆</m:t>
                      </m:r>
                      <m:r>
                        <a:rPr lang="en-US" sz="2800" b="0" i="0" smtClean="0">
                          <a:latin typeface="Cambria Math" panose="02040503050406030204" pitchFamily="18" charset="0"/>
                          <a:ea typeface="Cambria Math" panose="02040503050406030204" pitchFamily="18" charset="0"/>
                        </a:rPr>
                        <m:t>= </m:t>
                      </m:r>
                      <m:f>
                        <m:fPr>
                          <m:ctrlPr>
                            <a:rPr lang="en-US" sz="2800" b="0" i="1" smtClean="0">
                              <a:latin typeface="Cambria Math" panose="02040503050406030204" pitchFamily="18" charset="0"/>
                              <a:ea typeface="Cambria Math" panose="02040503050406030204" pitchFamily="18" charset="0"/>
                            </a:rPr>
                          </m:ctrlPr>
                        </m:fPr>
                        <m:num>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2</m:t>
                              </m:r>
                              <m:r>
                                <a:rPr lang="en-US" sz="2800" b="0" i="1" smtClean="0">
                                  <a:latin typeface="Cambria Math" panose="02040503050406030204" pitchFamily="18" charset="0"/>
                                  <a:ea typeface="Cambria Math" panose="02040503050406030204" pitchFamily="18" charset="0"/>
                                </a:rPr>
                                <m:t>𝑑</m:t>
                              </m:r>
                            </m:e>
                            <m:sub>
                              <m:r>
                                <a:rPr lang="en-US" sz="2800" b="0" i="1" smtClean="0">
                                  <a:latin typeface="Cambria Math" panose="02040503050406030204" pitchFamily="18" charset="0"/>
                                  <a:ea typeface="Cambria Math" panose="02040503050406030204" pitchFamily="18" charset="0"/>
                                </a:rPr>
                                <m:t>𝑐</m:t>
                              </m:r>
                            </m:sub>
                          </m:sSub>
                          <m:func>
                            <m:funcPr>
                              <m:ctrlPr>
                                <a:rPr lang="en-US" sz="2800" b="0" i="1" smtClean="0">
                                  <a:latin typeface="Cambria Math" panose="02040503050406030204" pitchFamily="18" charset="0"/>
                                  <a:ea typeface="Cambria Math" panose="02040503050406030204" pitchFamily="18" charset="0"/>
                                </a:rPr>
                              </m:ctrlPr>
                            </m:funcPr>
                            <m:fName>
                              <m:r>
                                <m:rPr>
                                  <m:sty m:val="p"/>
                                </m:rPr>
                                <a:rPr lang="en-US" sz="2800" b="0" i="0" smtClean="0">
                                  <a:latin typeface="Cambria Math" panose="02040503050406030204" pitchFamily="18" charset="0"/>
                                  <a:ea typeface="Cambria Math" panose="02040503050406030204" pitchFamily="18" charset="0"/>
                                </a:rPr>
                                <m:t>sin</m:t>
                              </m:r>
                            </m:fName>
                            <m:e>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𝜃</m:t>
                                  </m:r>
                                </m:e>
                                <m:sub>
                                  <m:r>
                                    <a:rPr lang="en-US" sz="2800" b="0" i="1" smtClean="0">
                                      <a:latin typeface="Cambria Math" panose="02040503050406030204" pitchFamily="18" charset="0"/>
                                      <a:ea typeface="Cambria Math" panose="02040503050406030204" pitchFamily="18" charset="0"/>
                                    </a:rPr>
                                    <m:t>𝐵</m:t>
                                  </m:r>
                                </m:sub>
                              </m:sSub>
                            </m:e>
                          </m:func>
                        </m:num>
                        <m:den>
                          <m:r>
                            <a:rPr lang="en-US" sz="2800" b="0" i="1" smtClean="0">
                              <a:latin typeface="Cambria Math" panose="02040503050406030204" pitchFamily="18" charset="0"/>
                              <a:ea typeface="Cambria Math" panose="02040503050406030204" pitchFamily="18" charset="0"/>
                            </a:rPr>
                            <m:t>𝑛</m:t>
                          </m:r>
                        </m:den>
                      </m:f>
                    </m:oMath>
                  </m:oMathPara>
                </a14:m>
                <a:endParaRPr lang="en-US" sz="2800" dirty="0"/>
              </a:p>
            </p:txBody>
          </p:sp>
        </mc:Choice>
        <mc:Fallback xmlns="">
          <p:sp>
            <p:nvSpPr>
              <p:cNvPr id="53" name="TextBox 52">
                <a:extLst>
                  <a:ext uri="{FF2B5EF4-FFF2-40B4-BE49-F238E27FC236}">
                    <a16:creationId xmlns:a16="http://schemas.microsoft.com/office/drawing/2014/main" id="{1B797393-299B-5A49-9D79-E881487CF2A5}"/>
                  </a:ext>
                </a:extLst>
              </p:cNvPr>
              <p:cNvSpPr txBox="1">
                <a:spLocks noRot="1" noChangeAspect="1" noMove="1" noResize="1" noEditPoints="1" noAdjustHandles="1" noChangeArrowheads="1" noChangeShapeType="1" noTextEdit="1"/>
              </p:cNvSpPr>
              <p:nvPr/>
            </p:nvSpPr>
            <p:spPr>
              <a:xfrm>
                <a:off x="7293677" y="5359911"/>
                <a:ext cx="2363147" cy="817981"/>
              </a:xfrm>
              <a:prstGeom prst="rect">
                <a:avLst/>
              </a:prstGeom>
              <a:blipFill>
                <a:blip r:embed="rId4"/>
                <a:stretch>
                  <a:fillRect l="-2674" b="-9231"/>
                </a:stretch>
              </a:blipFill>
            </p:spPr>
            <p:txBody>
              <a:bodyPr/>
              <a:lstStyle/>
              <a:p>
                <a:r>
                  <a:rPr lang="en-US">
                    <a:noFill/>
                  </a:rPr>
                  <a:t> </a:t>
                </a:r>
              </a:p>
            </p:txBody>
          </p:sp>
        </mc:Fallback>
      </mc:AlternateContent>
      <p:sp>
        <p:nvSpPr>
          <p:cNvPr id="54" name="TextBox 53">
            <a:extLst>
              <a:ext uri="{FF2B5EF4-FFF2-40B4-BE49-F238E27FC236}">
                <a16:creationId xmlns:a16="http://schemas.microsoft.com/office/drawing/2014/main" id="{2AEDCFAB-0E2C-8B46-9871-DEE90DAE2EC8}"/>
              </a:ext>
            </a:extLst>
          </p:cNvPr>
          <p:cNvSpPr txBox="1"/>
          <p:nvPr/>
        </p:nvSpPr>
        <p:spPr>
          <a:xfrm>
            <a:off x="7739303" y="4081899"/>
            <a:ext cx="3257763" cy="646331"/>
          </a:xfrm>
          <a:prstGeom prst="rect">
            <a:avLst/>
          </a:prstGeom>
          <a:noFill/>
        </p:spPr>
        <p:txBody>
          <a:bodyPr wrap="square" rtlCol="0">
            <a:spAutoFit/>
          </a:bodyPr>
          <a:lstStyle/>
          <a:p>
            <a:r>
              <a:rPr lang="en-US" dirty="0"/>
              <a:t>Monochromator</a:t>
            </a:r>
          </a:p>
          <a:p>
            <a:r>
              <a:rPr lang="en-US" dirty="0"/>
              <a:t>(e.g. Si, Ge , Cu, Graphite..)</a:t>
            </a:r>
          </a:p>
        </p:txBody>
      </p:sp>
      <p:pic>
        <p:nvPicPr>
          <p:cNvPr id="5" name="Picture 4">
            <a:extLst>
              <a:ext uri="{FF2B5EF4-FFF2-40B4-BE49-F238E27FC236}">
                <a16:creationId xmlns:a16="http://schemas.microsoft.com/office/drawing/2014/main" id="{5AD9F95E-EB74-9144-BCD9-7166A6C2C13F}"/>
              </a:ext>
            </a:extLst>
          </p:cNvPr>
          <p:cNvPicPr>
            <a:picLocks noChangeAspect="1"/>
          </p:cNvPicPr>
          <p:nvPr/>
        </p:nvPicPr>
        <p:blipFill>
          <a:blip r:embed="rId5"/>
          <a:stretch>
            <a:fillRect/>
          </a:stretch>
        </p:blipFill>
        <p:spPr>
          <a:xfrm>
            <a:off x="97883" y="2816834"/>
            <a:ext cx="5819473" cy="2543077"/>
          </a:xfrm>
          <a:prstGeom prst="rect">
            <a:avLst/>
          </a:prstGeom>
        </p:spPr>
      </p:pic>
      <p:sp>
        <p:nvSpPr>
          <p:cNvPr id="7" name="Rectangle 6">
            <a:extLst>
              <a:ext uri="{FF2B5EF4-FFF2-40B4-BE49-F238E27FC236}">
                <a16:creationId xmlns:a16="http://schemas.microsoft.com/office/drawing/2014/main" id="{F399AC06-42C3-934E-8DFC-8D523F4BE798}"/>
              </a:ext>
            </a:extLst>
          </p:cNvPr>
          <p:cNvSpPr/>
          <p:nvPr/>
        </p:nvSpPr>
        <p:spPr>
          <a:xfrm>
            <a:off x="27442" y="5409563"/>
            <a:ext cx="6096000" cy="276999"/>
          </a:xfrm>
          <a:prstGeom prst="rect">
            <a:avLst/>
          </a:prstGeom>
        </p:spPr>
        <p:txBody>
          <a:bodyPr>
            <a:spAutoFit/>
          </a:bodyPr>
          <a:lstStyle/>
          <a:p>
            <a:r>
              <a:rPr lang="en-US" sz="1200" dirty="0">
                <a:solidFill>
                  <a:schemeClr val="bg1">
                    <a:lumMod val="50000"/>
                  </a:schemeClr>
                </a:solidFill>
              </a:rPr>
              <a:t>https://</a:t>
            </a:r>
            <a:r>
              <a:rPr lang="en-US" sz="1200" dirty="0" err="1">
                <a:solidFill>
                  <a:schemeClr val="bg1">
                    <a:lumMod val="50000"/>
                  </a:schemeClr>
                </a:solidFill>
              </a:rPr>
              <a:t>www.mlz-garching.de</a:t>
            </a:r>
            <a:r>
              <a:rPr lang="en-US" sz="1200" dirty="0">
                <a:solidFill>
                  <a:schemeClr val="bg1">
                    <a:lumMod val="50000"/>
                  </a:schemeClr>
                </a:solidFill>
              </a:rPr>
              <a:t>/</a:t>
            </a:r>
            <a:r>
              <a:rPr lang="en-US" sz="1200" dirty="0" err="1">
                <a:solidFill>
                  <a:schemeClr val="bg1">
                    <a:lumMod val="50000"/>
                  </a:schemeClr>
                </a:solidFill>
              </a:rPr>
              <a:t>englisch</a:t>
            </a:r>
            <a:r>
              <a:rPr lang="en-US" sz="1200" dirty="0">
                <a:solidFill>
                  <a:schemeClr val="bg1">
                    <a:lumMod val="50000"/>
                  </a:schemeClr>
                </a:solidFill>
              </a:rPr>
              <a:t>/neutron-research/neutron-</a:t>
            </a:r>
            <a:r>
              <a:rPr lang="en-US" sz="1200" dirty="0" err="1">
                <a:solidFill>
                  <a:schemeClr val="bg1">
                    <a:lumMod val="50000"/>
                  </a:schemeClr>
                </a:solidFill>
              </a:rPr>
              <a:t>source.html</a:t>
            </a:r>
            <a:endParaRPr lang="en-US" sz="1200" dirty="0">
              <a:solidFill>
                <a:schemeClr val="bg1">
                  <a:lumMod val="50000"/>
                </a:schemeClr>
              </a:solidFill>
            </a:endParaRPr>
          </a:p>
        </p:txBody>
      </p:sp>
    </p:spTree>
    <p:extLst>
      <p:ext uri="{BB962C8B-B14F-4D97-AF65-F5344CB8AC3E}">
        <p14:creationId xmlns:p14="http://schemas.microsoft.com/office/powerpoint/2010/main" val="3971385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A2EB580-396F-3044-83B8-93C79C4BCFB6}"/>
              </a:ext>
            </a:extLst>
          </p:cNvPr>
          <p:cNvSpPr/>
          <p:nvPr/>
        </p:nvSpPr>
        <p:spPr>
          <a:xfrm>
            <a:off x="3637020" y="3986211"/>
            <a:ext cx="917801" cy="2048744"/>
          </a:xfrm>
          <a:prstGeom prst="rect">
            <a:avLst/>
          </a:prstGeom>
          <a:solidFill>
            <a:srgbClr val="F5D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F57964-23C7-AB49-9DEB-F0D46823183C}"/>
              </a:ext>
            </a:extLst>
          </p:cNvPr>
          <p:cNvSpPr>
            <a:spLocks noGrp="1"/>
          </p:cNvSpPr>
          <p:nvPr>
            <p:ph type="title"/>
          </p:nvPr>
        </p:nvSpPr>
        <p:spPr/>
        <p:txBody>
          <a:bodyPr/>
          <a:lstStyle/>
          <a:p>
            <a:r>
              <a:rPr lang="en-US" dirty="0"/>
              <a:t>Dependence of the resolution on 2</a:t>
            </a:r>
            <a:r>
              <a:rPr lang="en-US" dirty="0">
                <a:latin typeface="Symbol" pitchFamily="2" charset="2"/>
              </a:rPr>
              <a:t>q</a:t>
            </a:r>
          </a:p>
        </p:txBody>
      </p:sp>
      <p:sp>
        <p:nvSpPr>
          <p:cNvPr id="3" name="Date Placeholder 2">
            <a:extLst>
              <a:ext uri="{FF2B5EF4-FFF2-40B4-BE49-F238E27FC236}">
                <a16:creationId xmlns:a16="http://schemas.microsoft.com/office/drawing/2014/main" id="{9BE703CE-FC76-5243-83DB-5FF30460F091}"/>
              </a:ext>
            </a:extLst>
          </p:cNvPr>
          <p:cNvSpPr>
            <a:spLocks noGrp="1"/>
          </p:cNvSpPr>
          <p:nvPr>
            <p:ph type="dt" sz="half" idx="10"/>
          </p:nvPr>
        </p:nvSpPr>
        <p:spPr/>
        <p:txBody>
          <a:bodyPr/>
          <a:lstStyle/>
          <a:p>
            <a:fld id="{28B08AC7-8F36-2E4D-877D-571FEAA5E721}" type="datetime1">
              <a:rPr lang="sv-SE" smtClean="0"/>
              <a:t>2019-09-11</a:t>
            </a:fld>
            <a:endParaRPr lang="en-US"/>
          </a:p>
        </p:txBody>
      </p:sp>
      <p:sp>
        <p:nvSpPr>
          <p:cNvPr id="5" name="Slide Number Placeholder 4">
            <a:extLst>
              <a:ext uri="{FF2B5EF4-FFF2-40B4-BE49-F238E27FC236}">
                <a16:creationId xmlns:a16="http://schemas.microsoft.com/office/drawing/2014/main" id="{46F81B2B-0D42-E041-8407-4BA4A3DD19A9}"/>
              </a:ext>
            </a:extLst>
          </p:cNvPr>
          <p:cNvSpPr>
            <a:spLocks noGrp="1"/>
          </p:cNvSpPr>
          <p:nvPr>
            <p:ph type="sldNum" sz="quarter" idx="12"/>
          </p:nvPr>
        </p:nvSpPr>
        <p:spPr/>
        <p:txBody>
          <a:bodyPr/>
          <a:lstStyle/>
          <a:p>
            <a:fld id="{ED1A6700-4B8E-C940-9C38-BD3ABD7F9838}" type="slidenum">
              <a:rPr lang="en-US" smtClean="0"/>
              <a:t>22</a:t>
            </a:fld>
            <a:endParaRPr lang="en-US"/>
          </a:p>
        </p:txBody>
      </p:sp>
      <p:pic>
        <p:nvPicPr>
          <p:cNvPr id="6" name="Picture 5">
            <a:extLst>
              <a:ext uri="{FF2B5EF4-FFF2-40B4-BE49-F238E27FC236}">
                <a16:creationId xmlns:a16="http://schemas.microsoft.com/office/drawing/2014/main" id="{7478D866-0C76-7740-9491-E7637F90FD22}"/>
              </a:ext>
            </a:extLst>
          </p:cNvPr>
          <p:cNvPicPr>
            <a:picLocks noChangeAspect="1"/>
          </p:cNvPicPr>
          <p:nvPr/>
        </p:nvPicPr>
        <p:blipFill rotWithShape="1">
          <a:blip r:embed="rId2"/>
          <a:srcRect t="29327" b="29362"/>
          <a:stretch/>
        </p:blipFill>
        <p:spPr>
          <a:xfrm>
            <a:off x="4554763" y="-8820564"/>
            <a:ext cx="10169623" cy="7472573"/>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51FDE01-0ED1-BF41-9FC8-CA5033D34E50}"/>
                  </a:ext>
                </a:extLst>
              </p:cNvPr>
              <p:cNvSpPr txBox="1"/>
              <p:nvPr/>
            </p:nvSpPr>
            <p:spPr>
              <a:xfrm>
                <a:off x="178006" y="1421140"/>
                <a:ext cx="5677104"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𝐹𝑊𝐻</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𝑀</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m:t>
                      </m:r>
                      <m:r>
                        <a:rPr lang="en-US" sz="2800" b="0" i="1" smtClean="0">
                          <a:latin typeface="Cambria Math" panose="02040503050406030204" pitchFamily="18" charset="0"/>
                        </a:rPr>
                        <m:t>𝑈</m:t>
                      </m:r>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tan</m:t>
                          </m:r>
                          <m:r>
                            <a:rPr lang="en-US" sz="2800" b="0" i="1" baseline="30000" smtClean="0">
                              <a:latin typeface="Cambria Math" panose="02040503050406030204" pitchFamily="18" charset="0"/>
                            </a:rPr>
                            <m:t>2</m:t>
                          </m:r>
                        </m:fName>
                        <m:e>
                          <m:r>
                            <a:rPr lang="en-US" sz="2800" b="0" i="1" smtClean="0">
                              <a:latin typeface="Cambria Math" panose="02040503050406030204" pitchFamily="18" charset="0"/>
                              <a:ea typeface="Cambria Math" panose="02040503050406030204" pitchFamily="18" charset="0"/>
                            </a:rPr>
                            <m:t>𝜃</m:t>
                          </m:r>
                          <m:r>
                            <a:rPr lang="en-US" sz="2800" b="0" i="1" smtClean="0">
                              <a:latin typeface="Cambria Math" panose="02040503050406030204" pitchFamily="18" charset="0"/>
                              <a:ea typeface="Cambria Math" panose="02040503050406030204" pitchFamily="18" charset="0"/>
                            </a:rPr>
                            <m:t>+</m:t>
                          </m:r>
                        </m:e>
                      </m:func>
                      <m:r>
                        <a:rPr lang="en-US" sz="2800" b="0" i="1" smtClean="0">
                          <a:latin typeface="Cambria Math" panose="02040503050406030204" pitchFamily="18" charset="0"/>
                        </a:rPr>
                        <m:t>𝑉</m:t>
                      </m:r>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tan</m:t>
                          </m:r>
                        </m:fName>
                        <m:e>
                          <m:r>
                            <a:rPr lang="en-US" sz="2800" i="1">
                              <a:latin typeface="Cambria Math" panose="02040503050406030204" pitchFamily="18" charset="0"/>
                              <a:ea typeface="Cambria Math" panose="02040503050406030204" pitchFamily="18" charset="0"/>
                            </a:rPr>
                            <m:t>𝜃</m:t>
                          </m:r>
                          <m:r>
                            <a:rPr lang="en-US" sz="2800" i="1">
                              <a:latin typeface="Cambria Math" panose="02040503050406030204" pitchFamily="18" charset="0"/>
                              <a:ea typeface="Cambria Math" panose="02040503050406030204" pitchFamily="18" charset="0"/>
                            </a:rPr>
                            <m:t>+</m:t>
                          </m:r>
                        </m:e>
                      </m:func>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𝑊</m:t>
                      </m:r>
                    </m:oMath>
                  </m:oMathPara>
                </a14:m>
                <a:endParaRPr lang="en-US" sz="2800" dirty="0"/>
              </a:p>
            </p:txBody>
          </p:sp>
        </mc:Choice>
        <mc:Fallback xmlns="">
          <p:sp>
            <p:nvSpPr>
              <p:cNvPr id="7" name="TextBox 6">
                <a:extLst>
                  <a:ext uri="{FF2B5EF4-FFF2-40B4-BE49-F238E27FC236}">
                    <a16:creationId xmlns:a16="http://schemas.microsoft.com/office/drawing/2014/main" id="{F51FDE01-0ED1-BF41-9FC8-CA5033D34E50}"/>
                  </a:ext>
                </a:extLst>
              </p:cNvPr>
              <p:cNvSpPr txBox="1">
                <a:spLocks noRot="1" noChangeAspect="1" noMove="1" noResize="1" noEditPoints="1" noAdjustHandles="1" noChangeArrowheads="1" noChangeShapeType="1" noTextEdit="1"/>
              </p:cNvSpPr>
              <p:nvPr/>
            </p:nvSpPr>
            <p:spPr>
              <a:xfrm>
                <a:off x="178006" y="1421140"/>
                <a:ext cx="5677104" cy="430887"/>
              </a:xfrm>
              <a:prstGeom prst="rect">
                <a:avLst/>
              </a:prstGeom>
              <a:blipFill>
                <a:blip r:embed="rId4"/>
                <a:stretch>
                  <a:fillRect t="-5714" b="-37143"/>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0A56777B-D134-A04D-9724-31056B0C4A7F}"/>
              </a:ext>
            </a:extLst>
          </p:cNvPr>
          <p:cNvSpPr txBox="1"/>
          <p:nvPr/>
        </p:nvSpPr>
        <p:spPr>
          <a:xfrm>
            <a:off x="458226" y="2014413"/>
            <a:ext cx="3694674" cy="461665"/>
          </a:xfrm>
          <a:prstGeom prst="rect">
            <a:avLst/>
          </a:prstGeom>
          <a:noFill/>
        </p:spPr>
        <p:txBody>
          <a:bodyPr wrap="square" rtlCol="0">
            <a:spAutoFit/>
          </a:bodyPr>
          <a:lstStyle/>
          <a:p>
            <a:r>
              <a:rPr lang="en-US" sz="2400" dirty="0"/>
              <a:t>* V could be negative.</a:t>
            </a:r>
          </a:p>
        </p:txBody>
      </p:sp>
      <p:sp>
        <p:nvSpPr>
          <p:cNvPr id="10" name="TextBox 9">
            <a:extLst>
              <a:ext uri="{FF2B5EF4-FFF2-40B4-BE49-F238E27FC236}">
                <a16:creationId xmlns:a16="http://schemas.microsoft.com/office/drawing/2014/main" id="{DA6D0083-9F7F-B047-9D2A-1E44C64B3AF0}"/>
              </a:ext>
            </a:extLst>
          </p:cNvPr>
          <p:cNvSpPr txBox="1"/>
          <p:nvPr/>
        </p:nvSpPr>
        <p:spPr>
          <a:xfrm>
            <a:off x="458226" y="2680500"/>
            <a:ext cx="5536174" cy="830997"/>
          </a:xfrm>
          <a:prstGeom prst="rect">
            <a:avLst/>
          </a:prstGeom>
          <a:noFill/>
        </p:spPr>
        <p:txBody>
          <a:bodyPr wrap="square" rtlCol="0">
            <a:spAutoFit/>
          </a:bodyPr>
          <a:lstStyle/>
          <a:p>
            <a:r>
              <a:rPr lang="en-US" sz="2400" dirty="0"/>
              <a:t>There is a minimal FWHM near the angle of the monochromator-take-off.</a:t>
            </a:r>
          </a:p>
        </p:txBody>
      </p:sp>
      <p:sp>
        <p:nvSpPr>
          <p:cNvPr id="9" name="TextBox 8">
            <a:extLst>
              <a:ext uri="{FF2B5EF4-FFF2-40B4-BE49-F238E27FC236}">
                <a16:creationId xmlns:a16="http://schemas.microsoft.com/office/drawing/2014/main" id="{93A9BE2B-8BE2-A14B-9B60-364AF86D7120}"/>
              </a:ext>
            </a:extLst>
          </p:cNvPr>
          <p:cNvSpPr txBox="1"/>
          <p:nvPr/>
        </p:nvSpPr>
        <p:spPr>
          <a:xfrm>
            <a:off x="6433457" y="1450696"/>
            <a:ext cx="2699657" cy="461665"/>
          </a:xfrm>
          <a:prstGeom prst="rect">
            <a:avLst/>
          </a:prstGeom>
          <a:noFill/>
        </p:spPr>
        <p:txBody>
          <a:bodyPr wrap="square" rtlCol="0">
            <a:spAutoFit/>
          </a:bodyPr>
          <a:lstStyle/>
          <a:p>
            <a:r>
              <a:rPr lang="en-US" sz="2400" dirty="0"/>
              <a:t>Why important? </a:t>
            </a:r>
          </a:p>
        </p:txBody>
      </p:sp>
      <p:grpSp>
        <p:nvGrpSpPr>
          <p:cNvPr id="24" name="Group 23">
            <a:extLst>
              <a:ext uri="{FF2B5EF4-FFF2-40B4-BE49-F238E27FC236}">
                <a16:creationId xmlns:a16="http://schemas.microsoft.com/office/drawing/2014/main" id="{F4F822E2-49CF-804D-B27F-CC3A09D2D6C4}"/>
              </a:ext>
            </a:extLst>
          </p:cNvPr>
          <p:cNvGrpSpPr/>
          <p:nvPr/>
        </p:nvGrpSpPr>
        <p:grpSpPr>
          <a:xfrm>
            <a:off x="7239391" y="2458762"/>
            <a:ext cx="3434517" cy="3246790"/>
            <a:chOff x="-345772" y="1271025"/>
            <a:chExt cx="4764514" cy="4504094"/>
          </a:xfrm>
        </p:grpSpPr>
        <p:sp>
          <p:nvSpPr>
            <p:cNvPr id="25" name="TextBox 24">
              <a:extLst>
                <a:ext uri="{FF2B5EF4-FFF2-40B4-BE49-F238E27FC236}">
                  <a16:creationId xmlns:a16="http://schemas.microsoft.com/office/drawing/2014/main" id="{957A0B44-3E40-7947-AEC8-562D611A1434}"/>
                </a:ext>
              </a:extLst>
            </p:cNvPr>
            <p:cNvSpPr txBox="1"/>
            <p:nvPr/>
          </p:nvSpPr>
          <p:spPr>
            <a:xfrm>
              <a:off x="223024" y="1271025"/>
              <a:ext cx="2085276" cy="555051"/>
            </a:xfrm>
            <a:prstGeom prst="rect">
              <a:avLst/>
            </a:prstGeom>
            <a:noFill/>
          </p:spPr>
          <p:txBody>
            <a:bodyPr wrap="square" rtlCol="0">
              <a:spAutoFit/>
            </a:bodyPr>
            <a:lstStyle/>
            <a:p>
              <a:r>
                <a:rPr lang="en-US" sz="2000" b="1" u="sng" dirty="0">
                  <a:solidFill>
                    <a:schemeClr val="accent3"/>
                  </a:solidFill>
                </a:rPr>
                <a:t>Neutrons</a:t>
              </a:r>
            </a:p>
          </p:txBody>
        </p:sp>
        <p:grpSp>
          <p:nvGrpSpPr>
            <p:cNvPr id="27" name="Group 26">
              <a:extLst>
                <a:ext uri="{FF2B5EF4-FFF2-40B4-BE49-F238E27FC236}">
                  <a16:creationId xmlns:a16="http://schemas.microsoft.com/office/drawing/2014/main" id="{206A6497-B9FE-F64C-AE20-3B4FF0D16DAD}"/>
                </a:ext>
              </a:extLst>
            </p:cNvPr>
            <p:cNvGrpSpPr/>
            <p:nvPr/>
          </p:nvGrpSpPr>
          <p:grpSpPr>
            <a:xfrm>
              <a:off x="-345772" y="1985032"/>
              <a:ext cx="4764514" cy="3790087"/>
              <a:chOff x="-506984" y="1985032"/>
              <a:chExt cx="5395806" cy="4292269"/>
            </a:xfrm>
          </p:grpSpPr>
          <p:cxnSp>
            <p:nvCxnSpPr>
              <p:cNvPr id="37" name="Straight Connector 36">
                <a:extLst>
                  <a:ext uri="{FF2B5EF4-FFF2-40B4-BE49-F238E27FC236}">
                    <a16:creationId xmlns:a16="http://schemas.microsoft.com/office/drawing/2014/main" id="{B339E2EA-D22A-DF4C-A48E-8E6034DFB297}"/>
                  </a:ext>
                </a:extLst>
              </p:cNvPr>
              <p:cNvCxnSpPr/>
              <p:nvPr/>
            </p:nvCxnSpPr>
            <p:spPr>
              <a:xfrm>
                <a:off x="609600" y="2364848"/>
                <a:ext cx="35862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C646781-D451-7748-91CE-83753B0828FC}"/>
                  </a:ext>
                </a:extLst>
              </p:cNvPr>
              <p:cNvSpPr txBox="1"/>
              <p:nvPr/>
            </p:nvSpPr>
            <p:spPr>
              <a:xfrm>
                <a:off x="-506984" y="2118854"/>
                <a:ext cx="1221880" cy="531886"/>
              </a:xfrm>
              <a:prstGeom prst="rect">
                <a:avLst/>
              </a:prstGeom>
              <a:noFill/>
            </p:spPr>
            <p:txBody>
              <a:bodyPr wrap="square" rtlCol="0">
                <a:spAutoFit/>
              </a:bodyPr>
              <a:lstStyle/>
              <a:p>
                <a:r>
                  <a:rPr lang="en-US" sz="1600" dirty="0"/>
                  <a:t>F(</a:t>
                </a:r>
                <a:r>
                  <a:rPr lang="en-US" sz="1600" i="1" dirty="0"/>
                  <a:t>Q</a:t>
                </a:r>
                <a:r>
                  <a:rPr lang="en-US" sz="1600" dirty="0"/>
                  <a:t>)</a:t>
                </a:r>
              </a:p>
            </p:txBody>
          </p:sp>
          <p:sp>
            <p:nvSpPr>
              <p:cNvPr id="39" name="TextBox 38">
                <a:extLst>
                  <a:ext uri="{FF2B5EF4-FFF2-40B4-BE49-F238E27FC236}">
                    <a16:creationId xmlns:a16="http://schemas.microsoft.com/office/drawing/2014/main" id="{EAB36F7E-49F1-E646-BEA8-8AA39036E258}"/>
                  </a:ext>
                </a:extLst>
              </p:cNvPr>
              <p:cNvSpPr txBox="1"/>
              <p:nvPr/>
            </p:nvSpPr>
            <p:spPr>
              <a:xfrm>
                <a:off x="3666942" y="5745415"/>
                <a:ext cx="1221880" cy="531886"/>
              </a:xfrm>
              <a:prstGeom prst="rect">
                <a:avLst/>
              </a:prstGeom>
              <a:noFill/>
            </p:spPr>
            <p:txBody>
              <a:bodyPr wrap="square" rtlCol="0">
                <a:spAutoFit/>
              </a:bodyPr>
              <a:lstStyle/>
              <a:p>
                <a:r>
                  <a:rPr lang="en-US" sz="1600" i="1" dirty="0"/>
                  <a:t>Q</a:t>
                </a:r>
                <a:endParaRPr lang="en-US" sz="1600" dirty="0"/>
              </a:p>
            </p:txBody>
          </p:sp>
          <p:cxnSp>
            <p:nvCxnSpPr>
              <p:cNvPr id="40" name="Straight Arrow Connector 39">
                <a:extLst>
                  <a:ext uri="{FF2B5EF4-FFF2-40B4-BE49-F238E27FC236}">
                    <a16:creationId xmlns:a16="http://schemas.microsoft.com/office/drawing/2014/main" id="{429CFD7A-7B45-4145-8411-F02BE0794DC0}"/>
                  </a:ext>
                </a:extLst>
              </p:cNvPr>
              <p:cNvCxnSpPr>
                <a:cxnSpLocks/>
              </p:cNvCxnSpPr>
              <p:nvPr/>
            </p:nvCxnSpPr>
            <p:spPr>
              <a:xfrm flipV="1">
                <a:off x="609600" y="1985032"/>
                <a:ext cx="0" cy="376899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990FE0D-E2B5-9D4B-8119-2689B68610A1}"/>
                  </a:ext>
                </a:extLst>
              </p:cNvPr>
              <p:cNvCxnSpPr>
                <a:cxnSpLocks/>
              </p:cNvCxnSpPr>
              <p:nvPr/>
            </p:nvCxnSpPr>
            <p:spPr>
              <a:xfrm>
                <a:off x="609600" y="5754028"/>
                <a:ext cx="3895389"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B06E0F3-1EBC-9247-B92F-C34C044BD21B}"/>
                  </a:ext>
                </a:extLst>
              </p:cNvPr>
              <p:cNvSpPr txBox="1"/>
              <p:nvPr/>
            </p:nvSpPr>
            <p:spPr>
              <a:xfrm>
                <a:off x="2814536" y="2504565"/>
                <a:ext cx="1115438" cy="435180"/>
              </a:xfrm>
              <a:prstGeom prst="rect">
                <a:avLst/>
              </a:prstGeom>
              <a:noFill/>
            </p:spPr>
            <p:txBody>
              <a:bodyPr wrap="square" rtlCol="0">
                <a:spAutoFit/>
              </a:bodyPr>
              <a:lstStyle/>
              <a:p>
                <a:r>
                  <a:rPr lang="en-US" sz="1200" dirty="0">
                    <a:solidFill>
                      <a:srgbClr val="FF0000"/>
                    </a:solidFill>
                  </a:rPr>
                  <a:t>Nuclear</a:t>
                </a:r>
              </a:p>
            </p:txBody>
          </p:sp>
        </p:grpSp>
        <p:sp>
          <p:nvSpPr>
            <p:cNvPr id="36" name="TextBox 35">
              <a:extLst>
                <a:ext uri="{FF2B5EF4-FFF2-40B4-BE49-F238E27FC236}">
                  <a16:creationId xmlns:a16="http://schemas.microsoft.com/office/drawing/2014/main" id="{0F563B20-C019-7449-91B6-859275D85D3F}"/>
                </a:ext>
              </a:extLst>
            </p:cNvPr>
            <p:cNvSpPr txBox="1"/>
            <p:nvPr/>
          </p:nvSpPr>
          <p:spPr>
            <a:xfrm>
              <a:off x="2587142" y="4651280"/>
              <a:ext cx="984935" cy="384266"/>
            </a:xfrm>
            <a:prstGeom prst="rect">
              <a:avLst/>
            </a:prstGeom>
            <a:noFill/>
          </p:spPr>
          <p:txBody>
            <a:bodyPr wrap="square" rtlCol="0">
              <a:spAutoFit/>
            </a:bodyPr>
            <a:lstStyle/>
            <a:p>
              <a:r>
                <a:rPr lang="en-US" sz="1200" dirty="0">
                  <a:solidFill>
                    <a:srgbClr val="0432FF"/>
                  </a:solidFill>
                </a:rPr>
                <a:t>Spin</a:t>
              </a:r>
            </a:p>
          </p:txBody>
        </p:sp>
        <p:sp>
          <p:nvSpPr>
            <p:cNvPr id="29" name="Freeform 28">
              <a:extLst>
                <a:ext uri="{FF2B5EF4-FFF2-40B4-BE49-F238E27FC236}">
                  <a16:creationId xmlns:a16="http://schemas.microsoft.com/office/drawing/2014/main" id="{44BA1022-27E9-BA45-B21C-6F2B5D21377A}"/>
                </a:ext>
              </a:extLst>
            </p:cNvPr>
            <p:cNvSpPr/>
            <p:nvPr/>
          </p:nvSpPr>
          <p:spPr>
            <a:xfrm>
              <a:off x="653470" y="2327765"/>
              <a:ext cx="2935133" cy="2977694"/>
            </a:xfrm>
            <a:custGeom>
              <a:avLst/>
              <a:gdLst>
                <a:gd name="connsiteX0" fmla="*/ 0 w 2939143"/>
                <a:gd name="connsiteY0" fmla="*/ 0 h 3013788"/>
                <a:gd name="connsiteX1" fmla="*/ 755780 w 2939143"/>
                <a:gd name="connsiteY1" fmla="*/ 550506 h 3013788"/>
                <a:gd name="connsiteX2" fmla="*/ 783772 w 2939143"/>
                <a:gd name="connsiteY2" fmla="*/ 1632857 h 3013788"/>
                <a:gd name="connsiteX3" fmla="*/ 1539551 w 2939143"/>
                <a:gd name="connsiteY3" fmla="*/ 2705877 h 3013788"/>
                <a:gd name="connsiteX4" fmla="*/ 2939143 w 2939143"/>
                <a:gd name="connsiteY4" fmla="*/ 3013788 h 3013788"/>
                <a:gd name="connsiteX0" fmla="*/ 0 w 2939143"/>
                <a:gd name="connsiteY0" fmla="*/ 0 h 3013788"/>
                <a:gd name="connsiteX1" fmla="*/ 475862 w 2939143"/>
                <a:gd name="connsiteY1" fmla="*/ 690466 h 3013788"/>
                <a:gd name="connsiteX2" fmla="*/ 783772 w 2939143"/>
                <a:gd name="connsiteY2" fmla="*/ 1632857 h 3013788"/>
                <a:gd name="connsiteX3" fmla="*/ 1539551 w 2939143"/>
                <a:gd name="connsiteY3" fmla="*/ 2705877 h 3013788"/>
                <a:gd name="connsiteX4" fmla="*/ 2939143 w 2939143"/>
                <a:gd name="connsiteY4" fmla="*/ 3013788 h 3013788"/>
                <a:gd name="connsiteX0" fmla="*/ 0 w 2939143"/>
                <a:gd name="connsiteY0" fmla="*/ 0 h 3013788"/>
                <a:gd name="connsiteX1" fmla="*/ 475862 w 2939143"/>
                <a:gd name="connsiteY1" fmla="*/ 690466 h 3013788"/>
                <a:gd name="connsiteX2" fmla="*/ 821094 w 2939143"/>
                <a:gd name="connsiteY2" fmla="*/ 1632857 h 3013788"/>
                <a:gd name="connsiteX3" fmla="*/ 1539551 w 2939143"/>
                <a:gd name="connsiteY3" fmla="*/ 2705877 h 3013788"/>
                <a:gd name="connsiteX4" fmla="*/ 2939143 w 2939143"/>
                <a:gd name="connsiteY4" fmla="*/ 3013788 h 3013788"/>
                <a:gd name="connsiteX0" fmla="*/ 0 w 2939143"/>
                <a:gd name="connsiteY0" fmla="*/ 0 h 3013788"/>
                <a:gd name="connsiteX1" fmla="*/ 475862 w 2939143"/>
                <a:gd name="connsiteY1" fmla="*/ 690466 h 3013788"/>
                <a:gd name="connsiteX2" fmla="*/ 821094 w 2939143"/>
                <a:gd name="connsiteY2" fmla="*/ 1632857 h 3013788"/>
                <a:gd name="connsiteX3" fmla="*/ 1539551 w 2939143"/>
                <a:gd name="connsiteY3" fmla="*/ 2705877 h 3013788"/>
                <a:gd name="connsiteX4" fmla="*/ 2939143 w 2939143"/>
                <a:gd name="connsiteY4" fmla="*/ 3013788 h 3013788"/>
                <a:gd name="connsiteX0" fmla="*/ 0 w 2939143"/>
                <a:gd name="connsiteY0" fmla="*/ 0 h 3013788"/>
                <a:gd name="connsiteX1" fmla="*/ 475862 w 2939143"/>
                <a:gd name="connsiteY1" fmla="*/ 690466 h 3013788"/>
                <a:gd name="connsiteX2" fmla="*/ 821094 w 2939143"/>
                <a:gd name="connsiteY2" fmla="*/ 1632857 h 3013788"/>
                <a:gd name="connsiteX3" fmla="*/ 1539551 w 2939143"/>
                <a:gd name="connsiteY3" fmla="*/ 2705877 h 3013788"/>
                <a:gd name="connsiteX4" fmla="*/ 2939143 w 2939143"/>
                <a:gd name="connsiteY4" fmla="*/ 3013788 h 3013788"/>
                <a:gd name="connsiteX0" fmla="*/ 0 w 2935133"/>
                <a:gd name="connsiteY0" fmla="*/ 0 h 2977694"/>
                <a:gd name="connsiteX1" fmla="*/ 475862 w 2935133"/>
                <a:gd name="connsiteY1" fmla="*/ 690466 h 2977694"/>
                <a:gd name="connsiteX2" fmla="*/ 821094 w 2935133"/>
                <a:gd name="connsiteY2" fmla="*/ 1632857 h 2977694"/>
                <a:gd name="connsiteX3" fmla="*/ 1539551 w 2935133"/>
                <a:gd name="connsiteY3" fmla="*/ 2705877 h 2977694"/>
                <a:gd name="connsiteX4" fmla="*/ 2935133 w 2935133"/>
                <a:gd name="connsiteY4" fmla="*/ 2977694 h 297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133" h="2977694">
                  <a:moveTo>
                    <a:pt x="0" y="0"/>
                  </a:moveTo>
                  <a:cubicBezTo>
                    <a:pt x="312575" y="139181"/>
                    <a:pt x="357674" y="408992"/>
                    <a:pt x="475862" y="690466"/>
                  </a:cubicBezTo>
                  <a:cubicBezTo>
                    <a:pt x="594050" y="971940"/>
                    <a:pt x="662474" y="1250302"/>
                    <a:pt x="821094" y="1632857"/>
                  </a:cubicBezTo>
                  <a:cubicBezTo>
                    <a:pt x="979714" y="2015412"/>
                    <a:pt x="1187211" y="2481738"/>
                    <a:pt x="1539551" y="2705877"/>
                  </a:cubicBezTo>
                  <a:cubicBezTo>
                    <a:pt x="1891891" y="2930016"/>
                    <a:pt x="2414951" y="2938816"/>
                    <a:pt x="2935133" y="297769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cxnSp>
        <p:nvCxnSpPr>
          <p:cNvPr id="13" name="Straight Arrow Connector 12">
            <a:extLst>
              <a:ext uri="{FF2B5EF4-FFF2-40B4-BE49-F238E27FC236}">
                <a16:creationId xmlns:a16="http://schemas.microsoft.com/office/drawing/2014/main" id="{ACEC8DA8-9124-0243-AE52-1459CDA02942}"/>
              </a:ext>
            </a:extLst>
          </p:cNvPr>
          <p:cNvCxnSpPr/>
          <p:nvPr/>
        </p:nvCxnSpPr>
        <p:spPr>
          <a:xfrm flipV="1">
            <a:off x="2508250" y="3937000"/>
            <a:ext cx="0" cy="2393950"/>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CD30CA2-B57C-D647-8783-41B15E99C009}"/>
              </a:ext>
            </a:extLst>
          </p:cNvPr>
          <p:cNvCxnSpPr>
            <a:cxnSpLocks/>
          </p:cNvCxnSpPr>
          <p:nvPr/>
        </p:nvCxnSpPr>
        <p:spPr>
          <a:xfrm>
            <a:off x="1984375" y="6038850"/>
            <a:ext cx="3771900" cy="0"/>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5DABCFF-58A7-D84E-A375-F101C42BE9DB}"/>
              </a:ext>
            </a:extLst>
          </p:cNvPr>
          <p:cNvCxnSpPr>
            <a:cxnSpLocks/>
          </p:cNvCxnSpPr>
          <p:nvPr/>
        </p:nvCxnSpPr>
        <p:spPr>
          <a:xfrm>
            <a:off x="2508250" y="5445125"/>
            <a:ext cx="3248025" cy="0"/>
          </a:xfrm>
          <a:prstGeom prst="straightConnector1">
            <a:avLst/>
          </a:prstGeom>
          <a:ln w="12700">
            <a:solidFill>
              <a:schemeClr val="bg1">
                <a:lumMod val="6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7B14C0B-49E5-D140-B36A-949CD17BFDD5}"/>
              </a:ext>
            </a:extLst>
          </p:cNvPr>
          <p:cNvCxnSpPr>
            <a:cxnSpLocks/>
          </p:cNvCxnSpPr>
          <p:nvPr/>
        </p:nvCxnSpPr>
        <p:spPr>
          <a:xfrm>
            <a:off x="2508249" y="4911725"/>
            <a:ext cx="3248025" cy="0"/>
          </a:xfrm>
          <a:prstGeom prst="straightConnector1">
            <a:avLst/>
          </a:prstGeom>
          <a:ln w="12700">
            <a:solidFill>
              <a:schemeClr val="bg1">
                <a:lumMod val="6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1DEDBC5-EA10-B94C-A077-980E34ECCC84}"/>
              </a:ext>
            </a:extLst>
          </p:cNvPr>
          <p:cNvCxnSpPr>
            <a:cxnSpLocks/>
          </p:cNvCxnSpPr>
          <p:nvPr/>
        </p:nvCxnSpPr>
        <p:spPr>
          <a:xfrm flipH="1">
            <a:off x="4554763" y="3970338"/>
            <a:ext cx="2950" cy="2068512"/>
          </a:xfrm>
          <a:prstGeom prst="straightConnector1">
            <a:avLst/>
          </a:prstGeom>
          <a:ln w="12700">
            <a:solidFill>
              <a:schemeClr val="bg1">
                <a:lumMod val="6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07F5EB7-91B0-3941-945C-7FB10C53BEC1}"/>
              </a:ext>
            </a:extLst>
          </p:cNvPr>
          <p:cNvCxnSpPr>
            <a:cxnSpLocks/>
          </p:cNvCxnSpPr>
          <p:nvPr/>
        </p:nvCxnSpPr>
        <p:spPr>
          <a:xfrm>
            <a:off x="3636962" y="3986211"/>
            <a:ext cx="0" cy="2052641"/>
          </a:xfrm>
          <a:prstGeom prst="straightConnector1">
            <a:avLst/>
          </a:prstGeom>
          <a:ln w="12700">
            <a:solidFill>
              <a:schemeClr val="bg1">
                <a:lumMod val="6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C5CBEED-89BC-7B4B-A862-58B6BE3D68B1}"/>
              </a:ext>
            </a:extLst>
          </p:cNvPr>
          <p:cNvCxnSpPr>
            <a:cxnSpLocks/>
          </p:cNvCxnSpPr>
          <p:nvPr/>
        </p:nvCxnSpPr>
        <p:spPr>
          <a:xfrm>
            <a:off x="3636962" y="4625975"/>
            <a:ext cx="917801" cy="0"/>
          </a:xfrm>
          <a:prstGeom prst="straightConnector1">
            <a:avLst/>
          </a:prstGeom>
          <a:ln w="1905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E4AE88B-D9B7-4946-BAFA-67E438A3CCDB}"/>
              </a:ext>
            </a:extLst>
          </p:cNvPr>
          <p:cNvCxnSpPr>
            <a:cxnSpLocks/>
          </p:cNvCxnSpPr>
          <p:nvPr/>
        </p:nvCxnSpPr>
        <p:spPr>
          <a:xfrm>
            <a:off x="2417649" y="4911725"/>
            <a:ext cx="179501" cy="0"/>
          </a:xfrm>
          <a:prstGeom prst="straightConnector1">
            <a:avLst/>
          </a:prstGeom>
          <a:ln w="254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099BABE-461F-2E48-8937-C0DF3E1E5738}"/>
              </a:ext>
            </a:extLst>
          </p:cNvPr>
          <p:cNvCxnSpPr>
            <a:cxnSpLocks/>
          </p:cNvCxnSpPr>
          <p:nvPr/>
        </p:nvCxnSpPr>
        <p:spPr>
          <a:xfrm>
            <a:off x="2414473" y="5445125"/>
            <a:ext cx="179501" cy="0"/>
          </a:xfrm>
          <a:prstGeom prst="straightConnector1">
            <a:avLst/>
          </a:prstGeom>
          <a:ln w="254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E0D89B0-831D-1646-94DE-51E4AFC25D4A}"/>
              </a:ext>
            </a:extLst>
          </p:cNvPr>
          <p:cNvCxnSpPr>
            <a:cxnSpLocks/>
          </p:cNvCxnSpPr>
          <p:nvPr/>
        </p:nvCxnSpPr>
        <p:spPr>
          <a:xfrm rot="5400000">
            <a:off x="4469888" y="6045966"/>
            <a:ext cx="179501" cy="0"/>
          </a:xfrm>
          <a:prstGeom prst="straightConnector1">
            <a:avLst/>
          </a:prstGeom>
          <a:ln w="254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F8E0330-B19D-B044-B86C-FEC3C82C590E}"/>
              </a:ext>
            </a:extLst>
          </p:cNvPr>
          <p:cNvCxnSpPr>
            <a:cxnSpLocks/>
          </p:cNvCxnSpPr>
          <p:nvPr/>
        </p:nvCxnSpPr>
        <p:spPr>
          <a:xfrm rot="5400000">
            <a:off x="3550384" y="6037999"/>
            <a:ext cx="179501" cy="0"/>
          </a:xfrm>
          <a:prstGeom prst="straightConnector1">
            <a:avLst/>
          </a:prstGeom>
          <a:ln w="254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39DE2A5-4932-0843-A7D4-7DEE8C9532D4}"/>
              </a:ext>
            </a:extLst>
          </p:cNvPr>
          <p:cNvSpPr txBox="1"/>
          <p:nvPr/>
        </p:nvSpPr>
        <p:spPr>
          <a:xfrm>
            <a:off x="1984888" y="3813274"/>
            <a:ext cx="641350" cy="307777"/>
          </a:xfrm>
          <a:prstGeom prst="rect">
            <a:avLst/>
          </a:prstGeom>
          <a:noFill/>
        </p:spPr>
        <p:txBody>
          <a:bodyPr wrap="square" rtlCol="0">
            <a:spAutoFit/>
          </a:bodyPr>
          <a:lstStyle/>
          <a:p>
            <a:r>
              <a:rPr lang="en-US" sz="1400" dirty="0"/>
              <a:t>F(x)</a:t>
            </a:r>
          </a:p>
        </p:txBody>
      </p:sp>
      <p:sp>
        <p:nvSpPr>
          <p:cNvPr id="48" name="TextBox 47">
            <a:extLst>
              <a:ext uri="{FF2B5EF4-FFF2-40B4-BE49-F238E27FC236}">
                <a16:creationId xmlns:a16="http://schemas.microsoft.com/office/drawing/2014/main" id="{B479E800-AC03-5449-9F4F-C709E87D6093}"/>
              </a:ext>
            </a:extLst>
          </p:cNvPr>
          <p:cNvSpPr txBox="1"/>
          <p:nvPr/>
        </p:nvSpPr>
        <p:spPr>
          <a:xfrm>
            <a:off x="1882205" y="4800700"/>
            <a:ext cx="641350" cy="307777"/>
          </a:xfrm>
          <a:prstGeom prst="rect">
            <a:avLst/>
          </a:prstGeom>
          <a:noFill/>
        </p:spPr>
        <p:txBody>
          <a:bodyPr wrap="square" rtlCol="0">
            <a:spAutoFit/>
          </a:bodyPr>
          <a:lstStyle/>
          <a:p>
            <a:r>
              <a:rPr lang="en-US" sz="1400" dirty="0" err="1"/>
              <a:t>F</a:t>
            </a:r>
            <a:r>
              <a:rPr lang="en-US" sz="1400" baseline="-25000" dirty="0" err="1"/>
              <a:t>max</a:t>
            </a:r>
            <a:endParaRPr lang="en-US" sz="1400" baseline="-25000" dirty="0"/>
          </a:p>
        </p:txBody>
      </p:sp>
      <p:sp>
        <p:nvSpPr>
          <p:cNvPr id="50" name="TextBox 49">
            <a:extLst>
              <a:ext uri="{FF2B5EF4-FFF2-40B4-BE49-F238E27FC236}">
                <a16:creationId xmlns:a16="http://schemas.microsoft.com/office/drawing/2014/main" id="{211321EF-0B6D-D24A-953A-A0D44FA9D01E}"/>
              </a:ext>
            </a:extLst>
          </p:cNvPr>
          <p:cNvSpPr txBox="1"/>
          <p:nvPr/>
        </p:nvSpPr>
        <p:spPr>
          <a:xfrm>
            <a:off x="1796074" y="5320932"/>
            <a:ext cx="769709" cy="307777"/>
          </a:xfrm>
          <a:prstGeom prst="rect">
            <a:avLst/>
          </a:prstGeom>
          <a:noFill/>
        </p:spPr>
        <p:txBody>
          <a:bodyPr wrap="square" rtlCol="0">
            <a:spAutoFit/>
          </a:bodyPr>
          <a:lstStyle/>
          <a:p>
            <a:r>
              <a:rPr lang="en-US" sz="1400" dirty="0" err="1"/>
              <a:t>F</a:t>
            </a:r>
            <a:r>
              <a:rPr lang="en-US" sz="1400" baseline="-25000" dirty="0" err="1"/>
              <a:t>max</a:t>
            </a:r>
            <a:r>
              <a:rPr lang="en-US" sz="1400" dirty="0"/>
              <a:t>/2</a:t>
            </a:r>
          </a:p>
        </p:txBody>
      </p:sp>
      <p:sp>
        <p:nvSpPr>
          <p:cNvPr id="51" name="TextBox 50">
            <a:extLst>
              <a:ext uri="{FF2B5EF4-FFF2-40B4-BE49-F238E27FC236}">
                <a16:creationId xmlns:a16="http://schemas.microsoft.com/office/drawing/2014/main" id="{30837FE0-1847-4548-AED8-191CD6CCE28C}"/>
              </a:ext>
            </a:extLst>
          </p:cNvPr>
          <p:cNvSpPr txBox="1"/>
          <p:nvPr/>
        </p:nvSpPr>
        <p:spPr>
          <a:xfrm>
            <a:off x="2228830" y="6035873"/>
            <a:ext cx="316175" cy="307777"/>
          </a:xfrm>
          <a:prstGeom prst="rect">
            <a:avLst/>
          </a:prstGeom>
          <a:noFill/>
        </p:spPr>
        <p:txBody>
          <a:bodyPr wrap="square" rtlCol="0">
            <a:spAutoFit/>
          </a:bodyPr>
          <a:lstStyle/>
          <a:p>
            <a:r>
              <a:rPr lang="en-US" sz="1400" dirty="0"/>
              <a:t>0</a:t>
            </a:r>
            <a:endParaRPr lang="en-US" sz="1400" baseline="-25000" dirty="0"/>
          </a:p>
        </p:txBody>
      </p:sp>
      <p:sp>
        <p:nvSpPr>
          <p:cNvPr id="52" name="TextBox 51">
            <a:extLst>
              <a:ext uri="{FF2B5EF4-FFF2-40B4-BE49-F238E27FC236}">
                <a16:creationId xmlns:a16="http://schemas.microsoft.com/office/drawing/2014/main" id="{A703E03A-5257-D24E-B136-72216F6D3956}"/>
              </a:ext>
            </a:extLst>
          </p:cNvPr>
          <p:cNvSpPr txBox="1"/>
          <p:nvPr/>
        </p:nvSpPr>
        <p:spPr>
          <a:xfrm>
            <a:off x="3507484" y="6100147"/>
            <a:ext cx="437508" cy="307777"/>
          </a:xfrm>
          <a:prstGeom prst="rect">
            <a:avLst/>
          </a:prstGeom>
          <a:noFill/>
        </p:spPr>
        <p:txBody>
          <a:bodyPr wrap="square" rtlCol="0">
            <a:spAutoFit/>
          </a:bodyPr>
          <a:lstStyle/>
          <a:p>
            <a:r>
              <a:rPr lang="en-US" sz="1400" dirty="0">
                <a:latin typeface="Symbol" pitchFamily="2" charset="2"/>
              </a:rPr>
              <a:t>q</a:t>
            </a:r>
            <a:r>
              <a:rPr lang="en-US" sz="1400" baseline="-25000" dirty="0">
                <a:latin typeface="Symbol" pitchFamily="2" charset="2"/>
              </a:rPr>
              <a:t>1</a:t>
            </a:r>
          </a:p>
        </p:txBody>
      </p:sp>
      <p:sp>
        <p:nvSpPr>
          <p:cNvPr id="53" name="TextBox 52">
            <a:extLst>
              <a:ext uri="{FF2B5EF4-FFF2-40B4-BE49-F238E27FC236}">
                <a16:creationId xmlns:a16="http://schemas.microsoft.com/office/drawing/2014/main" id="{8E80E522-E99F-1F4E-A823-3D000501CFAF}"/>
              </a:ext>
            </a:extLst>
          </p:cNvPr>
          <p:cNvSpPr txBox="1"/>
          <p:nvPr/>
        </p:nvSpPr>
        <p:spPr>
          <a:xfrm>
            <a:off x="4387915" y="6100147"/>
            <a:ext cx="437508" cy="307777"/>
          </a:xfrm>
          <a:prstGeom prst="rect">
            <a:avLst/>
          </a:prstGeom>
          <a:noFill/>
        </p:spPr>
        <p:txBody>
          <a:bodyPr wrap="square" rtlCol="0">
            <a:spAutoFit/>
          </a:bodyPr>
          <a:lstStyle/>
          <a:p>
            <a:r>
              <a:rPr lang="en-US" sz="1400" dirty="0">
                <a:latin typeface="Symbol" pitchFamily="2" charset="2"/>
              </a:rPr>
              <a:t>q</a:t>
            </a:r>
            <a:r>
              <a:rPr lang="en-US" sz="1400" baseline="-25000" dirty="0">
                <a:latin typeface="Symbol" pitchFamily="2" charset="2"/>
              </a:rPr>
              <a:t>2</a:t>
            </a:r>
          </a:p>
        </p:txBody>
      </p:sp>
      <p:grpSp>
        <p:nvGrpSpPr>
          <p:cNvPr id="35" name="Group 34">
            <a:extLst>
              <a:ext uri="{FF2B5EF4-FFF2-40B4-BE49-F238E27FC236}">
                <a16:creationId xmlns:a16="http://schemas.microsoft.com/office/drawing/2014/main" id="{8168DAC6-B1BE-A948-A242-023A420947E6}"/>
              </a:ext>
            </a:extLst>
          </p:cNvPr>
          <p:cNvGrpSpPr/>
          <p:nvPr/>
        </p:nvGrpSpPr>
        <p:grpSpPr>
          <a:xfrm>
            <a:off x="2858268" y="4926315"/>
            <a:ext cx="2475476" cy="1100134"/>
            <a:chOff x="2296022" y="5473800"/>
            <a:chExt cx="2475476" cy="1100134"/>
          </a:xfrm>
        </p:grpSpPr>
        <p:sp>
          <p:nvSpPr>
            <p:cNvPr id="34" name="Freeform 33">
              <a:extLst>
                <a:ext uri="{FF2B5EF4-FFF2-40B4-BE49-F238E27FC236}">
                  <a16:creationId xmlns:a16="http://schemas.microsoft.com/office/drawing/2014/main" id="{58F98DCC-F9B1-914A-86D7-76C9A9745C27}"/>
                </a:ext>
              </a:extLst>
            </p:cNvPr>
            <p:cNvSpPr/>
            <p:nvPr/>
          </p:nvSpPr>
          <p:spPr>
            <a:xfrm>
              <a:off x="2296022" y="5474820"/>
              <a:ext cx="1454150" cy="1099114"/>
            </a:xfrm>
            <a:custGeom>
              <a:avLst/>
              <a:gdLst>
                <a:gd name="connsiteX0" fmla="*/ 0 w 2050251"/>
                <a:gd name="connsiteY0" fmla="*/ 1094869 h 1137759"/>
                <a:gd name="connsiteX1" fmla="*/ 295275 w 2050251"/>
                <a:gd name="connsiteY1" fmla="*/ 1063119 h 1137759"/>
                <a:gd name="connsiteX2" fmla="*/ 612775 w 2050251"/>
                <a:gd name="connsiteY2" fmla="*/ 831344 h 1137759"/>
                <a:gd name="connsiteX3" fmla="*/ 1066800 w 2050251"/>
                <a:gd name="connsiteY3" fmla="*/ 85219 h 1137759"/>
                <a:gd name="connsiteX4" fmla="*/ 1454150 w 2050251"/>
                <a:gd name="connsiteY4" fmla="*/ 132844 h 1137759"/>
                <a:gd name="connsiteX5" fmla="*/ 2035175 w 2050251"/>
                <a:gd name="connsiteY5" fmla="*/ 1123444 h 1137759"/>
                <a:gd name="connsiteX6" fmla="*/ 1822450 w 2050251"/>
                <a:gd name="connsiteY6" fmla="*/ 628144 h 1137759"/>
                <a:gd name="connsiteX0" fmla="*/ 0 w 2035175"/>
                <a:gd name="connsiteY0" fmla="*/ 1094869 h 1123444"/>
                <a:gd name="connsiteX1" fmla="*/ 295275 w 2035175"/>
                <a:gd name="connsiteY1" fmla="*/ 1063119 h 1123444"/>
                <a:gd name="connsiteX2" fmla="*/ 612775 w 2035175"/>
                <a:gd name="connsiteY2" fmla="*/ 831344 h 1123444"/>
                <a:gd name="connsiteX3" fmla="*/ 1066800 w 2035175"/>
                <a:gd name="connsiteY3" fmla="*/ 85219 h 1123444"/>
                <a:gd name="connsiteX4" fmla="*/ 1454150 w 2035175"/>
                <a:gd name="connsiteY4" fmla="*/ 132844 h 1123444"/>
                <a:gd name="connsiteX5" fmla="*/ 2035175 w 2035175"/>
                <a:gd name="connsiteY5" fmla="*/ 1123444 h 1123444"/>
                <a:gd name="connsiteX0" fmla="*/ 0 w 1454150"/>
                <a:gd name="connsiteY0" fmla="*/ 1094869 h 1099114"/>
                <a:gd name="connsiteX1" fmla="*/ 295275 w 1454150"/>
                <a:gd name="connsiteY1" fmla="*/ 1063119 h 1099114"/>
                <a:gd name="connsiteX2" fmla="*/ 612775 w 1454150"/>
                <a:gd name="connsiteY2" fmla="*/ 831344 h 1099114"/>
                <a:gd name="connsiteX3" fmla="*/ 1066800 w 1454150"/>
                <a:gd name="connsiteY3" fmla="*/ 85219 h 1099114"/>
                <a:gd name="connsiteX4" fmla="*/ 1454150 w 1454150"/>
                <a:gd name="connsiteY4" fmla="*/ 132844 h 1099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4150" h="1099114">
                  <a:moveTo>
                    <a:pt x="0" y="1094869"/>
                  </a:moveTo>
                  <a:cubicBezTo>
                    <a:pt x="96573" y="1100954"/>
                    <a:pt x="193146" y="1107040"/>
                    <a:pt x="295275" y="1063119"/>
                  </a:cubicBezTo>
                  <a:cubicBezTo>
                    <a:pt x="397404" y="1019198"/>
                    <a:pt x="484188" y="994327"/>
                    <a:pt x="612775" y="831344"/>
                  </a:cubicBezTo>
                  <a:cubicBezTo>
                    <a:pt x="741362" y="668361"/>
                    <a:pt x="926571" y="201636"/>
                    <a:pt x="1066800" y="85219"/>
                  </a:cubicBezTo>
                  <a:cubicBezTo>
                    <a:pt x="1207029" y="-31198"/>
                    <a:pt x="1292754" y="-40194"/>
                    <a:pt x="1454150" y="132844"/>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a:extLst>
                <a:ext uri="{FF2B5EF4-FFF2-40B4-BE49-F238E27FC236}">
                  <a16:creationId xmlns:a16="http://schemas.microsoft.com/office/drawing/2014/main" id="{DA2BBD43-C90F-7D44-9817-0177A87BDCA4}"/>
                </a:ext>
              </a:extLst>
            </p:cNvPr>
            <p:cNvSpPr/>
            <p:nvPr/>
          </p:nvSpPr>
          <p:spPr>
            <a:xfrm flipH="1">
              <a:off x="3317348" y="5473800"/>
              <a:ext cx="1454150" cy="1099114"/>
            </a:xfrm>
            <a:custGeom>
              <a:avLst/>
              <a:gdLst>
                <a:gd name="connsiteX0" fmla="*/ 0 w 2050251"/>
                <a:gd name="connsiteY0" fmla="*/ 1094869 h 1137759"/>
                <a:gd name="connsiteX1" fmla="*/ 295275 w 2050251"/>
                <a:gd name="connsiteY1" fmla="*/ 1063119 h 1137759"/>
                <a:gd name="connsiteX2" fmla="*/ 612775 w 2050251"/>
                <a:gd name="connsiteY2" fmla="*/ 831344 h 1137759"/>
                <a:gd name="connsiteX3" fmla="*/ 1066800 w 2050251"/>
                <a:gd name="connsiteY3" fmla="*/ 85219 h 1137759"/>
                <a:gd name="connsiteX4" fmla="*/ 1454150 w 2050251"/>
                <a:gd name="connsiteY4" fmla="*/ 132844 h 1137759"/>
                <a:gd name="connsiteX5" fmla="*/ 2035175 w 2050251"/>
                <a:gd name="connsiteY5" fmla="*/ 1123444 h 1137759"/>
                <a:gd name="connsiteX6" fmla="*/ 1822450 w 2050251"/>
                <a:gd name="connsiteY6" fmla="*/ 628144 h 1137759"/>
                <a:gd name="connsiteX0" fmla="*/ 0 w 2035175"/>
                <a:gd name="connsiteY0" fmla="*/ 1094869 h 1123444"/>
                <a:gd name="connsiteX1" fmla="*/ 295275 w 2035175"/>
                <a:gd name="connsiteY1" fmla="*/ 1063119 h 1123444"/>
                <a:gd name="connsiteX2" fmla="*/ 612775 w 2035175"/>
                <a:gd name="connsiteY2" fmla="*/ 831344 h 1123444"/>
                <a:gd name="connsiteX3" fmla="*/ 1066800 w 2035175"/>
                <a:gd name="connsiteY3" fmla="*/ 85219 h 1123444"/>
                <a:gd name="connsiteX4" fmla="*/ 1454150 w 2035175"/>
                <a:gd name="connsiteY4" fmla="*/ 132844 h 1123444"/>
                <a:gd name="connsiteX5" fmla="*/ 2035175 w 2035175"/>
                <a:gd name="connsiteY5" fmla="*/ 1123444 h 1123444"/>
                <a:gd name="connsiteX0" fmla="*/ 0 w 1454150"/>
                <a:gd name="connsiteY0" fmla="*/ 1094869 h 1099114"/>
                <a:gd name="connsiteX1" fmla="*/ 295275 w 1454150"/>
                <a:gd name="connsiteY1" fmla="*/ 1063119 h 1099114"/>
                <a:gd name="connsiteX2" fmla="*/ 612775 w 1454150"/>
                <a:gd name="connsiteY2" fmla="*/ 831344 h 1099114"/>
                <a:gd name="connsiteX3" fmla="*/ 1066800 w 1454150"/>
                <a:gd name="connsiteY3" fmla="*/ 85219 h 1099114"/>
                <a:gd name="connsiteX4" fmla="*/ 1454150 w 1454150"/>
                <a:gd name="connsiteY4" fmla="*/ 132844 h 1099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4150" h="1099114">
                  <a:moveTo>
                    <a:pt x="0" y="1094869"/>
                  </a:moveTo>
                  <a:cubicBezTo>
                    <a:pt x="96573" y="1100954"/>
                    <a:pt x="193146" y="1107040"/>
                    <a:pt x="295275" y="1063119"/>
                  </a:cubicBezTo>
                  <a:cubicBezTo>
                    <a:pt x="397404" y="1019198"/>
                    <a:pt x="484188" y="994327"/>
                    <a:pt x="612775" y="831344"/>
                  </a:cubicBezTo>
                  <a:cubicBezTo>
                    <a:pt x="741362" y="668361"/>
                    <a:pt x="926571" y="201636"/>
                    <a:pt x="1066800" y="85219"/>
                  </a:cubicBezTo>
                  <a:cubicBezTo>
                    <a:pt x="1207029" y="-31198"/>
                    <a:pt x="1292754" y="-40194"/>
                    <a:pt x="1454150" y="132844"/>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a:extLst>
              <a:ext uri="{FF2B5EF4-FFF2-40B4-BE49-F238E27FC236}">
                <a16:creationId xmlns:a16="http://schemas.microsoft.com/office/drawing/2014/main" id="{0BE08AE0-A323-F44A-BB47-33CA11C4BE4E}"/>
              </a:ext>
            </a:extLst>
          </p:cNvPr>
          <p:cNvSpPr txBox="1"/>
          <p:nvPr/>
        </p:nvSpPr>
        <p:spPr>
          <a:xfrm>
            <a:off x="3746175" y="4302171"/>
            <a:ext cx="763708" cy="307777"/>
          </a:xfrm>
          <a:prstGeom prst="rect">
            <a:avLst/>
          </a:prstGeom>
          <a:noFill/>
        </p:spPr>
        <p:txBody>
          <a:bodyPr wrap="square" rtlCol="0">
            <a:spAutoFit/>
          </a:bodyPr>
          <a:lstStyle/>
          <a:p>
            <a:r>
              <a:rPr lang="en-US" sz="1400" dirty="0"/>
              <a:t>FWHM</a:t>
            </a:r>
          </a:p>
        </p:txBody>
      </p:sp>
    </p:spTree>
    <p:extLst>
      <p:ext uri="{BB962C8B-B14F-4D97-AF65-F5344CB8AC3E}">
        <p14:creationId xmlns:p14="http://schemas.microsoft.com/office/powerpoint/2010/main" val="954705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48392-98F9-3248-AF29-0174FE7D8EAC}"/>
              </a:ext>
            </a:extLst>
          </p:cNvPr>
          <p:cNvSpPr>
            <a:spLocks noGrp="1"/>
          </p:cNvSpPr>
          <p:nvPr>
            <p:ph type="title"/>
          </p:nvPr>
        </p:nvSpPr>
        <p:spPr/>
        <p:txBody>
          <a:bodyPr>
            <a:normAutofit fontScale="90000"/>
          </a:bodyPr>
          <a:lstStyle/>
          <a:p>
            <a:r>
              <a:rPr lang="en-US" dirty="0"/>
              <a:t>Different resolution depending on the beamline</a:t>
            </a:r>
          </a:p>
        </p:txBody>
      </p:sp>
      <p:pic>
        <p:nvPicPr>
          <p:cNvPr id="1025" name="Picture 1" descr="page1image3721054032">
            <a:extLst>
              <a:ext uri="{FF2B5EF4-FFF2-40B4-BE49-F238E27FC236}">
                <a16:creationId xmlns:a16="http://schemas.microsoft.com/office/drawing/2014/main" id="{25C630A0-02FA-5B4A-B8C7-4CFACD49B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743" y="2066031"/>
            <a:ext cx="5588000" cy="3606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1B8F167-302C-D041-AE88-9A6DE78182A4}"/>
              </a:ext>
            </a:extLst>
          </p:cNvPr>
          <p:cNvPicPr>
            <a:picLocks noChangeAspect="1"/>
          </p:cNvPicPr>
          <p:nvPr/>
        </p:nvPicPr>
        <p:blipFill>
          <a:blip r:embed="rId3"/>
          <a:stretch>
            <a:fillRect/>
          </a:stretch>
        </p:blipFill>
        <p:spPr>
          <a:xfrm>
            <a:off x="6248400" y="1892099"/>
            <a:ext cx="5486400" cy="3954664"/>
          </a:xfrm>
          <a:prstGeom prst="rect">
            <a:avLst/>
          </a:prstGeom>
        </p:spPr>
      </p:pic>
      <p:sp>
        <p:nvSpPr>
          <p:cNvPr id="3" name="Date Placeholder 2">
            <a:extLst>
              <a:ext uri="{FF2B5EF4-FFF2-40B4-BE49-F238E27FC236}">
                <a16:creationId xmlns:a16="http://schemas.microsoft.com/office/drawing/2014/main" id="{8AA6340E-D409-BA4A-B914-E231205CD0CE}"/>
              </a:ext>
            </a:extLst>
          </p:cNvPr>
          <p:cNvSpPr>
            <a:spLocks noGrp="1"/>
          </p:cNvSpPr>
          <p:nvPr>
            <p:ph type="dt" sz="half" idx="10"/>
          </p:nvPr>
        </p:nvSpPr>
        <p:spPr/>
        <p:txBody>
          <a:bodyPr/>
          <a:lstStyle/>
          <a:p>
            <a:fld id="{7F24BB77-368B-3346-9929-A9F9EF042E83}" type="datetime1">
              <a:rPr lang="sv-SE" smtClean="0"/>
              <a:t>2019-09-11</a:t>
            </a:fld>
            <a:endParaRPr lang="en-US"/>
          </a:p>
        </p:txBody>
      </p:sp>
      <p:sp>
        <p:nvSpPr>
          <p:cNvPr id="4" name="Slide Number Placeholder 3">
            <a:extLst>
              <a:ext uri="{FF2B5EF4-FFF2-40B4-BE49-F238E27FC236}">
                <a16:creationId xmlns:a16="http://schemas.microsoft.com/office/drawing/2014/main" id="{248F431E-2562-7A4A-B763-FA1F57E72D90}"/>
              </a:ext>
            </a:extLst>
          </p:cNvPr>
          <p:cNvSpPr>
            <a:spLocks noGrp="1"/>
          </p:cNvSpPr>
          <p:nvPr>
            <p:ph type="sldNum" sz="quarter" idx="12"/>
          </p:nvPr>
        </p:nvSpPr>
        <p:spPr/>
        <p:txBody>
          <a:bodyPr/>
          <a:lstStyle/>
          <a:p>
            <a:fld id="{ED1A6700-4B8E-C940-9C38-BD3ABD7F9838}" type="slidenum">
              <a:rPr lang="en-US" smtClean="0"/>
              <a:t>23</a:t>
            </a:fld>
            <a:endParaRPr lang="en-US"/>
          </a:p>
        </p:txBody>
      </p:sp>
      <p:sp>
        <p:nvSpPr>
          <p:cNvPr id="6" name="TextBox 5">
            <a:extLst>
              <a:ext uri="{FF2B5EF4-FFF2-40B4-BE49-F238E27FC236}">
                <a16:creationId xmlns:a16="http://schemas.microsoft.com/office/drawing/2014/main" id="{4208F7C6-5210-1749-8785-D7D0D02F4296}"/>
              </a:ext>
            </a:extLst>
          </p:cNvPr>
          <p:cNvSpPr txBox="1"/>
          <p:nvPr/>
        </p:nvSpPr>
        <p:spPr>
          <a:xfrm>
            <a:off x="237742" y="1475245"/>
            <a:ext cx="5731258" cy="523220"/>
          </a:xfrm>
          <a:prstGeom prst="rect">
            <a:avLst/>
          </a:prstGeom>
          <a:noFill/>
        </p:spPr>
        <p:txBody>
          <a:bodyPr wrap="square" rtlCol="0">
            <a:spAutoFit/>
          </a:bodyPr>
          <a:lstStyle/>
          <a:p>
            <a:r>
              <a:rPr lang="en-US" sz="2800" dirty="0"/>
              <a:t>G.4.1 (LLB) </a:t>
            </a:r>
            <a:r>
              <a:rPr lang="en-US" sz="2800" i="1" dirty="0">
                <a:latin typeface="Symbol" pitchFamily="2" charset="2"/>
              </a:rPr>
              <a:t>l</a:t>
            </a:r>
            <a:r>
              <a:rPr lang="en-US" sz="2800" dirty="0"/>
              <a:t> = 2.45 </a:t>
            </a:r>
            <a:r>
              <a:rPr lang="en-US" sz="2800" dirty="0" err="1"/>
              <a:t>Å</a:t>
            </a:r>
            <a:endParaRPr lang="en-US" sz="2800" dirty="0"/>
          </a:p>
        </p:txBody>
      </p:sp>
      <p:sp>
        <p:nvSpPr>
          <p:cNvPr id="9" name="TextBox 8">
            <a:extLst>
              <a:ext uri="{FF2B5EF4-FFF2-40B4-BE49-F238E27FC236}">
                <a16:creationId xmlns:a16="http://schemas.microsoft.com/office/drawing/2014/main" id="{988E72F9-AC33-6D49-B09E-1B7C6DC6BE38}"/>
              </a:ext>
            </a:extLst>
          </p:cNvPr>
          <p:cNvSpPr txBox="1"/>
          <p:nvPr/>
        </p:nvSpPr>
        <p:spPr>
          <a:xfrm>
            <a:off x="6248400" y="1475245"/>
            <a:ext cx="3881252" cy="523220"/>
          </a:xfrm>
          <a:prstGeom prst="rect">
            <a:avLst/>
          </a:prstGeom>
          <a:noFill/>
        </p:spPr>
        <p:txBody>
          <a:bodyPr wrap="square" rtlCol="0">
            <a:spAutoFit/>
          </a:bodyPr>
          <a:lstStyle/>
          <a:p>
            <a:r>
              <a:rPr lang="en-US" sz="2800" dirty="0"/>
              <a:t>3T2 (LLB) </a:t>
            </a:r>
            <a:r>
              <a:rPr lang="en-US" sz="2800" i="1" dirty="0">
                <a:latin typeface="Symbol" pitchFamily="2" charset="2"/>
              </a:rPr>
              <a:t>l</a:t>
            </a:r>
            <a:r>
              <a:rPr lang="en-US" sz="2800" dirty="0"/>
              <a:t> = 1.25 </a:t>
            </a:r>
            <a:r>
              <a:rPr lang="en-US" sz="2800" dirty="0" err="1"/>
              <a:t>Å</a:t>
            </a:r>
            <a:endParaRPr lang="en-US" sz="2800" dirty="0"/>
          </a:p>
        </p:txBody>
      </p:sp>
      <p:sp>
        <p:nvSpPr>
          <p:cNvPr id="10" name="TextBox 9">
            <a:extLst>
              <a:ext uri="{FF2B5EF4-FFF2-40B4-BE49-F238E27FC236}">
                <a16:creationId xmlns:a16="http://schemas.microsoft.com/office/drawing/2014/main" id="{322C075C-9266-F34A-9547-A4705E2F0AB5}"/>
              </a:ext>
            </a:extLst>
          </p:cNvPr>
          <p:cNvSpPr txBox="1"/>
          <p:nvPr/>
        </p:nvSpPr>
        <p:spPr>
          <a:xfrm>
            <a:off x="9691868" y="5903461"/>
            <a:ext cx="2245489" cy="338554"/>
          </a:xfrm>
          <a:prstGeom prst="rect">
            <a:avLst/>
          </a:prstGeom>
          <a:noFill/>
        </p:spPr>
        <p:txBody>
          <a:bodyPr wrap="square" rtlCol="0">
            <a:spAutoFit/>
          </a:bodyPr>
          <a:lstStyle/>
          <a:p>
            <a:r>
              <a:rPr lang="en-US" sz="1600" dirty="0">
                <a:solidFill>
                  <a:schemeClr val="bg1">
                    <a:lumMod val="50000"/>
                  </a:schemeClr>
                </a:solidFill>
              </a:rPr>
              <a:t>http://www-</a:t>
            </a:r>
            <a:r>
              <a:rPr lang="en-US" sz="1600" dirty="0" err="1">
                <a:solidFill>
                  <a:schemeClr val="bg1">
                    <a:lumMod val="50000"/>
                  </a:schemeClr>
                </a:solidFill>
              </a:rPr>
              <a:t>llb.cea.fr</a:t>
            </a:r>
            <a:r>
              <a:rPr lang="en-US" sz="1600" dirty="0">
                <a:solidFill>
                  <a:schemeClr val="bg1">
                    <a:lumMod val="50000"/>
                  </a:schemeClr>
                </a:solidFill>
              </a:rPr>
              <a:t>/</a:t>
            </a:r>
          </a:p>
        </p:txBody>
      </p:sp>
      <p:sp>
        <p:nvSpPr>
          <p:cNvPr id="7" name="TextBox 6">
            <a:extLst>
              <a:ext uri="{FF2B5EF4-FFF2-40B4-BE49-F238E27FC236}">
                <a16:creationId xmlns:a16="http://schemas.microsoft.com/office/drawing/2014/main" id="{26CF6399-E047-1148-B9FE-822C89154B24}"/>
              </a:ext>
            </a:extLst>
          </p:cNvPr>
          <p:cNvSpPr txBox="1"/>
          <p:nvPr/>
        </p:nvSpPr>
        <p:spPr>
          <a:xfrm>
            <a:off x="1862399" y="5740397"/>
            <a:ext cx="2481943" cy="370114"/>
          </a:xfrm>
          <a:prstGeom prst="rect">
            <a:avLst/>
          </a:prstGeom>
          <a:noFill/>
        </p:spPr>
        <p:txBody>
          <a:bodyPr wrap="square" rtlCol="0">
            <a:spAutoFit/>
          </a:bodyPr>
          <a:lstStyle/>
          <a:p>
            <a:r>
              <a:rPr lang="en-US" dirty="0"/>
              <a:t>Magnetic structure !!</a:t>
            </a:r>
          </a:p>
        </p:txBody>
      </p:sp>
      <p:sp>
        <p:nvSpPr>
          <p:cNvPr id="11" name="TextBox 10">
            <a:extLst>
              <a:ext uri="{FF2B5EF4-FFF2-40B4-BE49-F238E27FC236}">
                <a16:creationId xmlns:a16="http://schemas.microsoft.com/office/drawing/2014/main" id="{7C462272-F453-344A-83A4-10000820B1EF}"/>
              </a:ext>
            </a:extLst>
          </p:cNvPr>
          <p:cNvSpPr txBox="1"/>
          <p:nvPr/>
        </p:nvSpPr>
        <p:spPr>
          <a:xfrm>
            <a:off x="7209925" y="5950629"/>
            <a:ext cx="2481943" cy="370114"/>
          </a:xfrm>
          <a:prstGeom prst="rect">
            <a:avLst/>
          </a:prstGeom>
          <a:noFill/>
        </p:spPr>
        <p:txBody>
          <a:bodyPr wrap="square" rtlCol="0">
            <a:spAutoFit/>
          </a:bodyPr>
          <a:lstStyle/>
          <a:p>
            <a:r>
              <a:rPr lang="en-US" dirty="0"/>
              <a:t>Crystal structure !!</a:t>
            </a:r>
          </a:p>
        </p:txBody>
      </p:sp>
    </p:spTree>
    <p:extLst>
      <p:ext uri="{BB962C8B-B14F-4D97-AF65-F5344CB8AC3E}">
        <p14:creationId xmlns:p14="http://schemas.microsoft.com/office/powerpoint/2010/main" val="2941705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2DDE0-94DB-7543-9B32-B0C12F49A2C1}"/>
              </a:ext>
            </a:extLst>
          </p:cNvPr>
          <p:cNvSpPr>
            <a:spLocks noGrp="1"/>
          </p:cNvSpPr>
          <p:nvPr>
            <p:ph type="title"/>
          </p:nvPr>
        </p:nvSpPr>
        <p:spPr/>
        <p:txBody>
          <a:bodyPr>
            <a:normAutofit fontScale="90000"/>
          </a:bodyPr>
          <a:lstStyle/>
          <a:p>
            <a:r>
              <a:rPr lang="en-US" dirty="0"/>
              <a:t>Different resolution depending on the wavelength</a:t>
            </a:r>
          </a:p>
        </p:txBody>
      </p:sp>
      <p:sp>
        <p:nvSpPr>
          <p:cNvPr id="4" name="Date Placeholder 3">
            <a:extLst>
              <a:ext uri="{FF2B5EF4-FFF2-40B4-BE49-F238E27FC236}">
                <a16:creationId xmlns:a16="http://schemas.microsoft.com/office/drawing/2014/main" id="{8D7E7E40-BA13-3846-B92F-F492FCB27587}"/>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82FBAE0D-4321-3848-BEE9-83F0C853B03B}"/>
              </a:ext>
            </a:extLst>
          </p:cNvPr>
          <p:cNvSpPr>
            <a:spLocks noGrp="1"/>
          </p:cNvSpPr>
          <p:nvPr>
            <p:ph type="sldNum" sz="quarter" idx="12"/>
          </p:nvPr>
        </p:nvSpPr>
        <p:spPr/>
        <p:txBody>
          <a:bodyPr/>
          <a:lstStyle/>
          <a:p>
            <a:fld id="{ED1A6700-4B8E-C940-9C38-BD3ABD7F9838}" type="slidenum">
              <a:rPr lang="en-US" smtClean="0"/>
              <a:t>24</a:t>
            </a:fld>
            <a:endParaRPr lang="en-US"/>
          </a:p>
        </p:txBody>
      </p:sp>
      <p:pic>
        <p:nvPicPr>
          <p:cNvPr id="6" name="Picture 5">
            <a:extLst>
              <a:ext uri="{FF2B5EF4-FFF2-40B4-BE49-F238E27FC236}">
                <a16:creationId xmlns:a16="http://schemas.microsoft.com/office/drawing/2014/main" id="{97747419-1EDD-AF49-B8A9-ED8C8E22DA55}"/>
              </a:ext>
            </a:extLst>
          </p:cNvPr>
          <p:cNvPicPr>
            <a:picLocks noChangeAspect="1"/>
          </p:cNvPicPr>
          <p:nvPr/>
        </p:nvPicPr>
        <p:blipFill>
          <a:blip r:embed="rId2"/>
          <a:stretch>
            <a:fillRect/>
          </a:stretch>
        </p:blipFill>
        <p:spPr>
          <a:xfrm>
            <a:off x="3241316" y="1349480"/>
            <a:ext cx="5709368" cy="5371996"/>
          </a:xfrm>
          <a:prstGeom prst="rect">
            <a:avLst/>
          </a:prstGeom>
        </p:spPr>
      </p:pic>
      <p:sp>
        <p:nvSpPr>
          <p:cNvPr id="9" name="TextBox 8">
            <a:extLst>
              <a:ext uri="{FF2B5EF4-FFF2-40B4-BE49-F238E27FC236}">
                <a16:creationId xmlns:a16="http://schemas.microsoft.com/office/drawing/2014/main" id="{B8D6D542-EF98-0A42-A2BB-7491240B1B9F}"/>
              </a:ext>
            </a:extLst>
          </p:cNvPr>
          <p:cNvSpPr txBox="1"/>
          <p:nvPr/>
        </p:nvSpPr>
        <p:spPr>
          <a:xfrm>
            <a:off x="9037255" y="6519446"/>
            <a:ext cx="2245489" cy="338554"/>
          </a:xfrm>
          <a:prstGeom prst="rect">
            <a:avLst/>
          </a:prstGeom>
          <a:noFill/>
        </p:spPr>
        <p:txBody>
          <a:bodyPr wrap="square" rtlCol="0">
            <a:spAutoFit/>
          </a:bodyPr>
          <a:lstStyle/>
          <a:p>
            <a:r>
              <a:rPr lang="en-US" sz="1600" dirty="0">
                <a:solidFill>
                  <a:schemeClr val="bg1">
                    <a:lumMod val="50000"/>
                  </a:schemeClr>
                </a:solidFill>
              </a:rPr>
              <a:t>User guide HRPT</a:t>
            </a:r>
          </a:p>
        </p:txBody>
      </p:sp>
    </p:spTree>
    <p:extLst>
      <p:ext uri="{BB962C8B-B14F-4D97-AF65-F5344CB8AC3E}">
        <p14:creationId xmlns:p14="http://schemas.microsoft.com/office/powerpoint/2010/main" val="2271982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FFC5D-92F2-1148-A004-79C981B58CDB}"/>
              </a:ext>
            </a:extLst>
          </p:cNvPr>
          <p:cNvSpPr>
            <a:spLocks noGrp="1"/>
          </p:cNvSpPr>
          <p:nvPr>
            <p:ph type="title"/>
          </p:nvPr>
        </p:nvSpPr>
        <p:spPr/>
        <p:txBody>
          <a:bodyPr>
            <a:normAutofit fontScale="90000"/>
          </a:bodyPr>
          <a:lstStyle/>
          <a:p>
            <a:r>
              <a:rPr lang="en-US" dirty="0"/>
              <a:t>Different resolution depending on the beamline</a:t>
            </a:r>
          </a:p>
        </p:txBody>
      </p:sp>
      <p:sp>
        <p:nvSpPr>
          <p:cNvPr id="4" name="Date Placeholder 3">
            <a:extLst>
              <a:ext uri="{FF2B5EF4-FFF2-40B4-BE49-F238E27FC236}">
                <a16:creationId xmlns:a16="http://schemas.microsoft.com/office/drawing/2014/main" id="{79068107-3607-F041-A565-753A5DD5DA93}"/>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973B30EA-B870-3D40-BFBB-F334C258360F}"/>
              </a:ext>
            </a:extLst>
          </p:cNvPr>
          <p:cNvSpPr>
            <a:spLocks noGrp="1"/>
          </p:cNvSpPr>
          <p:nvPr>
            <p:ph type="sldNum" sz="quarter" idx="12"/>
          </p:nvPr>
        </p:nvSpPr>
        <p:spPr/>
        <p:txBody>
          <a:bodyPr/>
          <a:lstStyle/>
          <a:p>
            <a:fld id="{ED1A6700-4B8E-C940-9C38-BD3ABD7F9838}" type="slidenum">
              <a:rPr lang="en-US" smtClean="0"/>
              <a:t>25</a:t>
            </a:fld>
            <a:endParaRPr lang="en-US"/>
          </a:p>
        </p:txBody>
      </p:sp>
      <p:grpSp>
        <p:nvGrpSpPr>
          <p:cNvPr id="8" name="Group 7">
            <a:extLst>
              <a:ext uri="{FF2B5EF4-FFF2-40B4-BE49-F238E27FC236}">
                <a16:creationId xmlns:a16="http://schemas.microsoft.com/office/drawing/2014/main" id="{65EA28B7-063A-8C41-B95F-49DDC901D5D0}"/>
              </a:ext>
            </a:extLst>
          </p:cNvPr>
          <p:cNvGrpSpPr/>
          <p:nvPr/>
        </p:nvGrpSpPr>
        <p:grpSpPr>
          <a:xfrm>
            <a:off x="55418" y="1341999"/>
            <a:ext cx="10104582" cy="5014352"/>
            <a:chOff x="0" y="1341999"/>
            <a:chExt cx="10104582" cy="5014352"/>
          </a:xfrm>
        </p:grpSpPr>
        <p:pic>
          <p:nvPicPr>
            <p:cNvPr id="6" name="Picture 5">
              <a:extLst>
                <a:ext uri="{FF2B5EF4-FFF2-40B4-BE49-F238E27FC236}">
                  <a16:creationId xmlns:a16="http://schemas.microsoft.com/office/drawing/2014/main" id="{E35171AA-B2F0-1942-8EDC-7DEF94554FA5}"/>
                </a:ext>
              </a:extLst>
            </p:cNvPr>
            <p:cNvPicPr>
              <a:picLocks noChangeAspect="1"/>
            </p:cNvPicPr>
            <p:nvPr/>
          </p:nvPicPr>
          <p:blipFill>
            <a:blip r:embed="rId3"/>
            <a:stretch>
              <a:fillRect/>
            </a:stretch>
          </p:blipFill>
          <p:spPr>
            <a:xfrm>
              <a:off x="0" y="1341999"/>
              <a:ext cx="10104582" cy="5014352"/>
            </a:xfrm>
            <a:prstGeom prst="rect">
              <a:avLst/>
            </a:prstGeom>
          </p:spPr>
        </p:pic>
        <p:sp>
          <p:nvSpPr>
            <p:cNvPr id="7" name="Rectangle 6">
              <a:extLst>
                <a:ext uri="{FF2B5EF4-FFF2-40B4-BE49-F238E27FC236}">
                  <a16:creationId xmlns:a16="http://schemas.microsoft.com/office/drawing/2014/main" id="{7B61BB8E-DEE1-E14F-A077-79F4A63CABBD}"/>
                </a:ext>
              </a:extLst>
            </p:cNvPr>
            <p:cNvSpPr/>
            <p:nvPr/>
          </p:nvSpPr>
          <p:spPr>
            <a:xfrm>
              <a:off x="7841673" y="2050473"/>
              <a:ext cx="1801091" cy="443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4E12A453-D6F7-4D42-950D-670E853CB6E1}"/>
              </a:ext>
            </a:extLst>
          </p:cNvPr>
          <p:cNvSpPr txBox="1"/>
          <p:nvPr/>
        </p:nvSpPr>
        <p:spPr>
          <a:xfrm>
            <a:off x="8109527" y="1724458"/>
            <a:ext cx="1588655" cy="461665"/>
          </a:xfrm>
          <a:prstGeom prst="rect">
            <a:avLst/>
          </a:prstGeom>
          <a:noFill/>
        </p:spPr>
        <p:txBody>
          <a:bodyPr wrap="square" rtlCol="0">
            <a:spAutoFit/>
          </a:bodyPr>
          <a:lstStyle/>
          <a:p>
            <a:r>
              <a:rPr lang="en-US" sz="2400" dirty="0">
                <a:latin typeface="Symbol" pitchFamily="2" charset="2"/>
              </a:rPr>
              <a:t>l </a:t>
            </a:r>
            <a:r>
              <a:rPr lang="en-US" sz="2400" dirty="0"/>
              <a:t>= 1.88 </a:t>
            </a:r>
            <a:r>
              <a:rPr lang="en-US" sz="2400" dirty="0" err="1"/>
              <a:t>Å</a:t>
            </a:r>
            <a:endParaRPr lang="en-US" sz="2400" dirty="0"/>
          </a:p>
        </p:txBody>
      </p:sp>
      <p:sp>
        <p:nvSpPr>
          <p:cNvPr id="11" name="TextBox 10">
            <a:extLst>
              <a:ext uri="{FF2B5EF4-FFF2-40B4-BE49-F238E27FC236}">
                <a16:creationId xmlns:a16="http://schemas.microsoft.com/office/drawing/2014/main" id="{AC084720-8B62-8F4F-9BC0-565EEB5170A8}"/>
              </a:ext>
            </a:extLst>
          </p:cNvPr>
          <p:cNvSpPr txBox="1"/>
          <p:nvPr/>
        </p:nvSpPr>
        <p:spPr>
          <a:xfrm>
            <a:off x="8109527" y="5014167"/>
            <a:ext cx="1588655" cy="461665"/>
          </a:xfrm>
          <a:prstGeom prst="rect">
            <a:avLst/>
          </a:prstGeom>
          <a:noFill/>
        </p:spPr>
        <p:txBody>
          <a:bodyPr wrap="square" rtlCol="0">
            <a:spAutoFit/>
          </a:bodyPr>
          <a:lstStyle/>
          <a:p>
            <a:r>
              <a:rPr lang="en-US" sz="2400" dirty="0">
                <a:latin typeface="Symbol" pitchFamily="2" charset="2"/>
              </a:rPr>
              <a:t>l </a:t>
            </a:r>
            <a:r>
              <a:rPr lang="en-US" sz="2400" dirty="0"/>
              <a:t>= 2.45 </a:t>
            </a:r>
            <a:r>
              <a:rPr lang="en-US" sz="2400" dirty="0" err="1"/>
              <a:t>Å</a:t>
            </a:r>
            <a:endParaRPr lang="en-US" sz="2400" dirty="0"/>
          </a:p>
        </p:txBody>
      </p:sp>
      <p:sp>
        <p:nvSpPr>
          <p:cNvPr id="12" name="TextBox 11">
            <a:extLst>
              <a:ext uri="{FF2B5EF4-FFF2-40B4-BE49-F238E27FC236}">
                <a16:creationId xmlns:a16="http://schemas.microsoft.com/office/drawing/2014/main" id="{8684FEF3-2622-C24F-8811-5D4E974ED059}"/>
              </a:ext>
            </a:extLst>
          </p:cNvPr>
          <p:cNvSpPr txBox="1"/>
          <p:nvPr/>
        </p:nvSpPr>
        <p:spPr>
          <a:xfrm>
            <a:off x="6096000" y="1724458"/>
            <a:ext cx="1898073" cy="461665"/>
          </a:xfrm>
          <a:prstGeom prst="rect">
            <a:avLst/>
          </a:prstGeom>
          <a:noFill/>
        </p:spPr>
        <p:txBody>
          <a:bodyPr wrap="square" rtlCol="0">
            <a:spAutoFit/>
          </a:bodyPr>
          <a:lstStyle/>
          <a:p>
            <a:r>
              <a:rPr lang="en-US" sz="2400" dirty="0"/>
              <a:t>HRPT (PSI)</a:t>
            </a:r>
          </a:p>
        </p:txBody>
      </p:sp>
      <p:sp>
        <p:nvSpPr>
          <p:cNvPr id="13" name="TextBox 12">
            <a:extLst>
              <a:ext uri="{FF2B5EF4-FFF2-40B4-BE49-F238E27FC236}">
                <a16:creationId xmlns:a16="http://schemas.microsoft.com/office/drawing/2014/main" id="{D24108B6-3BA4-B04F-B8AC-2D9D2FD767B7}"/>
              </a:ext>
            </a:extLst>
          </p:cNvPr>
          <p:cNvSpPr txBox="1"/>
          <p:nvPr/>
        </p:nvSpPr>
        <p:spPr>
          <a:xfrm>
            <a:off x="6243782" y="5014167"/>
            <a:ext cx="1898073" cy="461665"/>
          </a:xfrm>
          <a:prstGeom prst="rect">
            <a:avLst/>
          </a:prstGeom>
          <a:noFill/>
        </p:spPr>
        <p:txBody>
          <a:bodyPr wrap="square" rtlCol="0">
            <a:spAutoFit/>
          </a:bodyPr>
          <a:lstStyle/>
          <a:p>
            <a:r>
              <a:rPr lang="en-US" sz="2400" dirty="0"/>
              <a:t>DMC (PSI)</a:t>
            </a:r>
          </a:p>
        </p:txBody>
      </p:sp>
      <p:cxnSp>
        <p:nvCxnSpPr>
          <p:cNvPr id="9" name="Straight Arrow Connector 8">
            <a:extLst>
              <a:ext uri="{FF2B5EF4-FFF2-40B4-BE49-F238E27FC236}">
                <a16:creationId xmlns:a16="http://schemas.microsoft.com/office/drawing/2014/main" id="{0FB74F7A-9289-5447-A7D0-1352D151E842}"/>
              </a:ext>
            </a:extLst>
          </p:cNvPr>
          <p:cNvCxnSpPr/>
          <p:nvPr/>
        </p:nvCxnSpPr>
        <p:spPr>
          <a:xfrm>
            <a:off x="2486025" y="5256757"/>
            <a:ext cx="0" cy="219075"/>
          </a:xfrm>
          <a:prstGeom prst="straightConnector1">
            <a:avLst/>
          </a:prstGeom>
          <a:ln w="38100">
            <a:solidFill>
              <a:schemeClr val="accent2"/>
            </a:solidFil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F9C345F-4112-5E4F-B031-88C4CBF07DF9}"/>
              </a:ext>
            </a:extLst>
          </p:cNvPr>
          <p:cNvCxnSpPr/>
          <p:nvPr/>
        </p:nvCxnSpPr>
        <p:spPr>
          <a:xfrm>
            <a:off x="2746375" y="5256757"/>
            <a:ext cx="0" cy="219075"/>
          </a:xfrm>
          <a:prstGeom prst="straightConnector1">
            <a:avLst/>
          </a:prstGeom>
          <a:ln w="38100">
            <a:solidFill>
              <a:schemeClr val="accent2"/>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AAF676F-97B5-7A46-A28F-D8832C7A650F}"/>
              </a:ext>
            </a:extLst>
          </p:cNvPr>
          <p:cNvCxnSpPr/>
          <p:nvPr/>
        </p:nvCxnSpPr>
        <p:spPr>
          <a:xfrm>
            <a:off x="2841625" y="4685257"/>
            <a:ext cx="0" cy="219075"/>
          </a:xfrm>
          <a:prstGeom prst="straightConnector1">
            <a:avLst/>
          </a:prstGeom>
          <a:ln w="38100">
            <a:solidFill>
              <a:schemeClr val="accent2"/>
            </a:solidFill>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0EDE1F0-A128-8846-AC57-1D92B98E3815}"/>
              </a:ext>
            </a:extLst>
          </p:cNvPr>
          <p:cNvCxnSpPr/>
          <p:nvPr/>
        </p:nvCxnSpPr>
        <p:spPr>
          <a:xfrm>
            <a:off x="3003550" y="4904629"/>
            <a:ext cx="0" cy="219075"/>
          </a:xfrm>
          <a:prstGeom prst="straightConnector1">
            <a:avLst/>
          </a:prstGeom>
          <a:ln w="38100">
            <a:solidFill>
              <a:schemeClr val="accent2"/>
            </a:solidFill>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6AAD4E2-40E8-B04D-A01D-13E5610EF6F0}"/>
              </a:ext>
            </a:extLst>
          </p:cNvPr>
          <p:cNvCxnSpPr/>
          <p:nvPr/>
        </p:nvCxnSpPr>
        <p:spPr>
          <a:xfrm>
            <a:off x="3603625" y="5228479"/>
            <a:ext cx="0" cy="219075"/>
          </a:xfrm>
          <a:prstGeom prst="straightConnector1">
            <a:avLst/>
          </a:prstGeom>
          <a:ln w="38100">
            <a:solidFill>
              <a:schemeClr val="accent2"/>
            </a:solidFill>
            <a:tailEnd type="stealt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E08BDCA-BF54-FA45-AC97-92F4FE2E45CC}"/>
              </a:ext>
            </a:extLst>
          </p:cNvPr>
          <p:cNvCxnSpPr/>
          <p:nvPr/>
        </p:nvCxnSpPr>
        <p:spPr>
          <a:xfrm>
            <a:off x="3943350" y="5228479"/>
            <a:ext cx="0" cy="219075"/>
          </a:xfrm>
          <a:prstGeom prst="straightConnector1">
            <a:avLst/>
          </a:prstGeom>
          <a:ln w="38100">
            <a:solidFill>
              <a:schemeClr val="accent2"/>
            </a:solidFill>
            <a:tailEnd type="stealth"/>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9F0E0AA-6587-F542-9CC8-1C353A2632E7}"/>
              </a:ext>
            </a:extLst>
          </p:cNvPr>
          <p:cNvCxnSpPr/>
          <p:nvPr/>
        </p:nvCxnSpPr>
        <p:spPr>
          <a:xfrm>
            <a:off x="5172075" y="3866404"/>
            <a:ext cx="0" cy="219075"/>
          </a:xfrm>
          <a:prstGeom prst="straightConnector1">
            <a:avLst/>
          </a:prstGeom>
          <a:ln w="3810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5395BD6-3399-7B4E-BD8B-CACFEE19842A}"/>
              </a:ext>
            </a:extLst>
          </p:cNvPr>
          <p:cNvCxnSpPr/>
          <p:nvPr/>
        </p:nvCxnSpPr>
        <p:spPr>
          <a:xfrm>
            <a:off x="5068211" y="4926907"/>
            <a:ext cx="0" cy="219075"/>
          </a:xfrm>
          <a:prstGeom prst="straightConnector1">
            <a:avLst/>
          </a:prstGeom>
          <a:ln w="3810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540F7E5-D63A-EC42-8BB9-26436AA9B681}"/>
              </a:ext>
            </a:extLst>
          </p:cNvPr>
          <p:cNvCxnSpPr/>
          <p:nvPr/>
        </p:nvCxnSpPr>
        <p:spPr>
          <a:xfrm>
            <a:off x="4888631" y="3802939"/>
            <a:ext cx="0" cy="219075"/>
          </a:xfrm>
          <a:prstGeom prst="straightConnector1">
            <a:avLst/>
          </a:prstGeom>
          <a:ln w="38100">
            <a:solidFill>
              <a:srgbClr val="FFC0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28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4ABA367-1E4E-8140-B0E4-23ACCB5F1117}"/>
              </a:ext>
            </a:extLst>
          </p:cNvPr>
          <p:cNvSpPr>
            <a:spLocks noGrp="1"/>
          </p:cNvSpPr>
          <p:nvPr>
            <p:ph type="title"/>
          </p:nvPr>
        </p:nvSpPr>
        <p:spPr/>
        <p:txBody>
          <a:bodyPr/>
          <a:lstStyle/>
          <a:p>
            <a:r>
              <a:rPr lang="en-US" dirty="0"/>
              <a:t>Different techniques</a:t>
            </a:r>
          </a:p>
        </p:txBody>
      </p:sp>
      <p:graphicFrame>
        <p:nvGraphicFramePr>
          <p:cNvPr id="11" name="Content Placeholder 10">
            <a:extLst>
              <a:ext uri="{FF2B5EF4-FFF2-40B4-BE49-F238E27FC236}">
                <a16:creationId xmlns:a16="http://schemas.microsoft.com/office/drawing/2014/main" id="{0AABF9DE-49DC-8142-A6D9-7F00C38C9EE8}"/>
              </a:ext>
            </a:extLst>
          </p:cNvPr>
          <p:cNvGraphicFramePr>
            <a:graphicFrameLocks noGrp="1"/>
          </p:cNvGraphicFramePr>
          <p:nvPr>
            <p:ph idx="1"/>
            <p:extLst>
              <p:ext uri="{D42A27DB-BD31-4B8C-83A1-F6EECF244321}">
                <p14:modId xmlns:p14="http://schemas.microsoft.com/office/powerpoint/2010/main" val="1848048895"/>
              </p:ext>
            </p:extLst>
          </p:nvPr>
        </p:nvGraphicFramePr>
        <p:xfrm>
          <a:off x="609600" y="1312863"/>
          <a:ext cx="10972800" cy="4813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a:extLst>
              <a:ext uri="{FF2B5EF4-FFF2-40B4-BE49-F238E27FC236}">
                <a16:creationId xmlns:a16="http://schemas.microsoft.com/office/drawing/2014/main" id="{72FF349C-C15F-434A-8D4C-3798FC1BE14F}"/>
              </a:ext>
            </a:extLst>
          </p:cNvPr>
          <p:cNvSpPr>
            <a:spLocks noGrp="1"/>
          </p:cNvSpPr>
          <p:nvPr>
            <p:ph type="dt" sz="half" idx="10"/>
          </p:nvPr>
        </p:nvSpPr>
        <p:spPr/>
        <p:txBody>
          <a:bodyPr/>
          <a:lstStyle/>
          <a:p>
            <a:fld id="{EFFFC61C-A733-C343-940D-4464FB56A41F}" type="datetime1">
              <a:rPr lang="sv-SE" smtClean="0"/>
              <a:t>2019-09-11</a:t>
            </a:fld>
            <a:endParaRPr lang="en-US"/>
          </a:p>
        </p:txBody>
      </p:sp>
      <p:sp>
        <p:nvSpPr>
          <p:cNvPr id="6" name="Slide Number Placeholder 5">
            <a:extLst>
              <a:ext uri="{FF2B5EF4-FFF2-40B4-BE49-F238E27FC236}">
                <a16:creationId xmlns:a16="http://schemas.microsoft.com/office/drawing/2014/main" id="{ABB7F394-630A-AA43-B3DD-8A461E4195BE}"/>
              </a:ext>
            </a:extLst>
          </p:cNvPr>
          <p:cNvSpPr>
            <a:spLocks noGrp="1"/>
          </p:cNvSpPr>
          <p:nvPr>
            <p:ph type="sldNum" sz="quarter" idx="12"/>
          </p:nvPr>
        </p:nvSpPr>
        <p:spPr/>
        <p:txBody>
          <a:bodyPr/>
          <a:lstStyle/>
          <a:p>
            <a:fld id="{ED1A6700-4B8E-C940-9C38-BD3ABD7F9838}" type="slidenum">
              <a:rPr lang="en-US" smtClean="0"/>
              <a:t>26</a:t>
            </a:fld>
            <a:endParaRPr lang="en-US"/>
          </a:p>
        </p:txBody>
      </p:sp>
    </p:spTree>
    <p:extLst>
      <p:ext uri="{BB962C8B-B14F-4D97-AF65-F5344CB8AC3E}">
        <p14:creationId xmlns:p14="http://schemas.microsoft.com/office/powerpoint/2010/main" val="2035330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D22C7-94EF-4E46-8285-0B449BC29DF3}"/>
              </a:ext>
            </a:extLst>
          </p:cNvPr>
          <p:cNvSpPr>
            <a:spLocks noGrp="1"/>
          </p:cNvSpPr>
          <p:nvPr>
            <p:ph type="title"/>
          </p:nvPr>
        </p:nvSpPr>
        <p:spPr/>
        <p:txBody>
          <a:bodyPr/>
          <a:lstStyle/>
          <a:p>
            <a:r>
              <a:rPr lang="en-US" dirty="0"/>
              <a:t>T.O.F diffraction</a:t>
            </a:r>
          </a:p>
        </p:txBody>
      </p:sp>
      <p:sp>
        <p:nvSpPr>
          <p:cNvPr id="3" name="Date Placeholder 2">
            <a:extLst>
              <a:ext uri="{FF2B5EF4-FFF2-40B4-BE49-F238E27FC236}">
                <a16:creationId xmlns:a16="http://schemas.microsoft.com/office/drawing/2014/main" id="{33D7C970-4AD1-BA4F-9784-6B91A4D00A02}"/>
              </a:ext>
            </a:extLst>
          </p:cNvPr>
          <p:cNvSpPr>
            <a:spLocks noGrp="1"/>
          </p:cNvSpPr>
          <p:nvPr>
            <p:ph type="dt" sz="half" idx="10"/>
          </p:nvPr>
        </p:nvSpPr>
        <p:spPr/>
        <p:txBody>
          <a:bodyPr/>
          <a:lstStyle/>
          <a:p>
            <a:fld id="{865DAFE8-02C6-494D-80EA-C47B701F4AAC}" type="datetime1">
              <a:rPr lang="sv-SE" smtClean="0"/>
              <a:t>2019-09-11</a:t>
            </a:fld>
            <a:endParaRPr lang="en-US"/>
          </a:p>
        </p:txBody>
      </p:sp>
      <p:sp>
        <p:nvSpPr>
          <p:cNvPr id="4" name="Slide Number Placeholder 3">
            <a:extLst>
              <a:ext uri="{FF2B5EF4-FFF2-40B4-BE49-F238E27FC236}">
                <a16:creationId xmlns:a16="http://schemas.microsoft.com/office/drawing/2014/main" id="{D6B5F1F0-4A9E-2642-BFA7-EF8B2D2F965D}"/>
              </a:ext>
            </a:extLst>
          </p:cNvPr>
          <p:cNvSpPr>
            <a:spLocks noGrp="1"/>
          </p:cNvSpPr>
          <p:nvPr>
            <p:ph type="sldNum" sz="quarter" idx="12"/>
          </p:nvPr>
        </p:nvSpPr>
        <p:spPr/>
        <p:txBody>
          <a:bodyPr/>
          <a:lstStyle/>
          <a:p>
            <a:fld id="{ED1A6700-4B8E-C940-9C38-BD3ABD7F9838}" type="slidenum">
              <a:rPr lang="en-US" smtClean="0"/>
              <a:t>27</a:t>
            </a:fld>
            <a:endParaRPr lang="en-US"/>
          </a:p>
        </p:txBody>
      </p:sp>
      <p:sp>
        <p:nvSpPr>
          <p:cNvPr id="6" name="TextBox 5">
            <a:extLst>
              <a:ext uri="{FF2B5EF4-FFF2-40B4-BE49-F238E27FC236}">
                <a16:creationId xmlns:a16="http://schemas.microsoft.com/office/drawing/2014/main" id="{4BB8DD5A-0529-574A-A925-962EA19F4B77}"/>
              </a:ext>
            </a:extLst>
          </p:cNvPr>
          <p:cNvSpPr txBox="1"/>
          <p:nvPr/>
        </p:nvSpPr>
        <p:spPr>
          <a:xfrm>
            <a:off x="122570" y="1297580"/>
            <a:ext cx="11946860" cy="2677656"/>
          </a:xfrm>
          <a:prstGeom prst="rect">
            <a:avLst/>
          </a:prstGeom>
          <a:noFill/>
        </p:spPr>
        <p:txBody>
          <a:bodyPr wrap="square" rtlCol="0">
            <a:spAutoFit/>
          </a:bodyPr>
          <a:lstStyle/>
          <a:p>
            <a:r>
              <a:rPr lang="en-US" sz="2400" b="1" u="sng" dirty="0">
                <a:solidFill>
                  <a:schemeClr val="accent3"/>
                </a:solidFill>
              </a:rPr>
              <a:t>T.O.F diffraction (angle-dispersive): </a:t>
            </a:r>
          </a:p>
          <a:p>
            <a:pPr marL="342900" indent="-342900">
              <a:buFont typeface=".Hiragino Kaku Gothic Interface W3"/>
              <a:buChar char="☞"/>
            </a:pPr>
            <a:r>
              <a:rPr lang="en-US" sz="2400" dirty="0"/>
              <a:t>use a white beam (neutrons with different wavelengths travel at different speeds)</a:t>
            </a:r>
          </a:p>
          <a:p>
            <a:pPr marL="342900" indent="-342900">
              <a:buFont typeface=".Hiragino Kaku Gothic Interface W3"/>
              <a:buChar char="☞"/>
            </a:pPr>
            <a:r>
              <a:rPr lang="en-US" sz="2400" dirty="0"/>
              <a:t>Instead of varying the scattering angle (fixed angle </a:t>
            </a:r>
            <a:r>
              <a:rPr lang="en-US" sz="2400" i="1" dirty="0">
                <a:latin typeface="Symbol" pitchFamily="2" charset="2"/>
              </a:rPr>
              <a:t>f</a:t>
            </a:r>
            <a:r>
              <a:rPr lang="en-US" sz="2400" dirty="0"/>
              <a:t>),measuring their flight time </a:t>
            </a:r>
            <a:r>
              <a:rPr lang="en-US" sz="2400" i="1" dirty="0"/>
              <a:t>t</a:t>
            </a:r>
            <a:r>
              <a:rPr lang="en-US" sz="2400" dirty="0"/>
              <a:t> over a distance </a:t>
            </a:r>
            <a:r>
              <a:rPr lang="en-US" sz="2400" i="1" dirty="0"/>
              <a:t>L</a:t>
            </a:r>
            <a:r>
              <a:rPr lang="en-US" sz="2400" dirty="0"/>
              <a:t> in order to determine velocity of neutrons (wavelength)</a:t>
            </a:r>
            <a:r>
              <a:rPr lang="en-US" sz="2400" dirty="0">
                <a:latin typeface="Symbol" pitchFamily="2" charset="2"/>
              </a:rPr>
              <a:t> </a:t>
            </a:r>
          </a:p>
          <a:p>
            <a:pPr marL="342900" indent="-342900">
              <a:buFont typeface=".Hiragino Kaku Gothic Interface W3"/>
              <a:buChar char="☞"/>
            </a:pPr>
            <a:r>
              <a:rPr lang="en-US" sz="2400" dirty="0"/>
              <a:t>the time-of-flight of neutrons when pulsed beams are applied. </a:t>
            </a:r>
          </a:p>
          <a:p>
            <a:pPr marL="342900" indent="-342900">
              <a:buFont typeface=".Hiragino Kaku Gothic Interface W3"/>
              <a:buChar char="☞"/>
            </a:pPr>
            <a:r>
              <a:rPr lang="en-US" sz="2400" dirty="0"/>
              <a:t>t = 0 is naturally signaled by the start of the pulse.       </a:t>
            </a:r>
          </a:p>
          <a:p>
            <a:pPr marL="342900" indent="-342900">
              <a:buFont typeface=".Hiragino Kaku Gothic Interface W3"/>
              <a:buChar char="☞"/>
            </a:pPr>
            <a:endParaRPr lang="en-US" sz="2400" dirty="0"/>
          </a:p>
        </p:txBody>
      </p:sp>
      <p:sp>
        <p:nvSpPr>
          <p:cNvPr id="27" name="TextBox 26">
            <a:extLst>
              <a:ext uri="{FF2B5EF4-FFF2-40B4-BE49-F238E27FC236}">
                <a16:creationId xmlns:a16="http://schemas.microsoft.com/office/drawing/2014/main" id="{04A242FE-E65F-9947-88AC-F003876C06D8}"/>
              </a:ext>
            </a:extLst>
          </p:cNvPr>
          <p:cNvSpPr txBox="1"/>
          <p:nvPr/>
        </p:nvSpPr>
        <p:spPr>
          <a:xfrm>
            <a:off x="4779264" y="3248699"/>
            <a:ext cx="184731" cy="369332"/>
          </a:xfrm>
          <a:prstGeom prst="rect">
            <a:avLst/>
          </a:prstGeom>
          <a:noFill/>
        </p:spPr>
        <p:txBody>
          <a:bodyPr wrap="none" rtlCol="0">
            <a:spAutoFit/>
          </a:bodyPr>
          <a:lstStyle/>
          <a:p>
            <a:endParaRPr lang="en-US" dirty="0"/>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E8C453E-F470-994B-9162-880372EFE1C9}"/>
                  </a:ext>
                </a:extLst>
              </p:cNvPr>
              <p:cNvSpPr txBox="1"/>
              <p:nvPr/>
            </p:nvSpPr>
            <p:spPr>
              <a:xfrm>
                <a:off x="299255" y="3910431"/>
                <a:ext cx="3715376" cy="8822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2</m:t>
                      </m:r>
                      <m:f>
                        <m:fPr>
                          <m:ctrlPr>
                            <a:rPr lang="en-US" sz="2800" b="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𝑚𝐿</m:t>
                          </m:r>
                        </m:num>
                        <m:den>
                          <m:r>
                            <a:rPr lang="en-US" sz="2800" b="0" i="1" smtClean="0">
                              <a:latin typeface="Cambria Math" panose="02040503050406030204" pitchFamily="18" charset="0"/>
                              <a:ea typeface="Cambria Math" panose="02040503050406030204" pitchFamily="18" charset="0"/>
                            </a:rPr>
                            <m:t>h</m:t>
                          </m:r>
                        </m:den>
                      </m:f>
                      <m:func>
                        <m:funcPr>
                          <m:ctrlPr>
                            <a:rPr lang="en-US" sz="2800" b="0" i="1" smtClean="0">
                              <a:latin typeface="Cambria Math" panose="02040503050406030204" pitchFamily="18" charset="0"/>
                              <a:ea typeface="Cambria Math" panose="02040503050406030204" pitchFamily="18" charset="0"/>
                            </a:rPr>
                          </m:ctrlPr>
                        </m:funcPr>
                        <m:fName>
                          <m:r>
                            <m:rPr>
                              <m:sty m:val="p"/>
                            </m:rPr>
                            <a:rPr lang="en-US" sz="2800" b="0" i="0" smtClean="0">
                              <a:latin typeface="Cambria Math" panose="02040503050406030204" pitchFamily="18" charset="0"/>
                              <a:ea typeface="Cambria Math" panose="02040503050406030204" pitchFamily="18" charset="0"/>
                            </a:rPr>
                            <m:t>sin</m:t>
                          </m:r>
                        </m:fName>
                        <m:e>
                          <m:r>
                            <m:rPr>
                              <m:nor/>
                            </m:rPr>
                            <a:rPr lang="en-US" sz="2800" i="1" dirty="0">
                              <a:latin typeface="Symbol" pitchFamily="2" charset="2"/>
                            </a:rPr>
                            <m:t>f</m:t>
                          </m:r>
                        </m:e>
                      </m:func>
                      <m:f>
                        <m:fPr>
                          <m:ctrlPr>
                            <a:rPr lang="en-US" sz="2800" i="1">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1</m:t>
                          </m:r>
                        </m:num>
                        <m:den>
                          <m:sSub>
                            <m:sSubPr>
                              <m:ctrlPr>
                                <a:rPr lang="en-US" sz="280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𝑡</m:t>
                              </m:r>
                            </m:e>
                            <m:sub>
                              <m:r>
                                <a:rPr lang="en-US" sz="2800" b="0" i="1" smtClean="0">
                                  <a:latin typeface="Cambria Math" panose="02040503050406030204" pitchFamily="18" charset="0"/>
                                  <a:ea typeface="Cambria Math" panose="02040503050406030204" pitchFamily="18" charset="0"/>
                                </a:rPr>
                                <m:t>h𝑘𝑙</m:t>
                              </m:r>
                            </m:sub>
                          </m:sSub>
                        </m:den>
                      </m:f>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1/</m:t>
                          </m:r>
                          <m:r>
                            <a:rPr lang="en-US" sz="2800" b="0" i="1" smtClean="0">
                              <a:latin typeface="Cambria Math" panose="02040503050406030204" pitchFamily="18" charset="0"/>
                              <a:ea typeface="Cambria Math" panose="02040503050406030204" pitchFamily="18" charset="0"/>
                            </a:rPr>
                            <m:t>𝑑</m:t>
                          </m:r>
                        </m:e>
                        <m:sub>
                          <m:r>
                            <a:rPr lang="en-US" sz="2800" b="0" i="1" smtClean="0">
                              <a:latin typeface="Cambria Math" panose="02040503050406030204" pitchFamily="18" charset="0"/>
                              <a:ea typeface="Cambria Math" panose="02040503050406030204" pitchFamily="18" charset="0"/>
                            </a:rPr>
                            <m:t>h𝑘𝑙</m:t>
                          </m:r>
                        </m:sub>
                      </m:sSub>
                    </m:oMath>
                  </m:oMathPara>
                </a14:m>
                <a:endParaRPr lang="en-US" sz="2800" dirty="0"/>
              </a:p>
            </p:txBody>
          </p:sp>
        </mc:Choice>
        <mc:Fallback xmlns="">
          <p:sp>
            <p:nvSpPr>
              <p:cNvPr id="30" name="TextBox 29">
                <a:extLst>
                  <a:ext uri="{FF2B5EF4-FFF2-40B4-BE49-F238E27FC236}">
                    <a16:creationId xmlns:a16="http://schemas.microsoft.com/office/drawing/2014/main" id="{DE8C453E-F470-994B-9162-880372EFE1C9}"/>
                  </a:ext>
                </a:extLst>
              </p:cNvPr>
              <p:cNvSpPr txBox="1">
                <a:spLocks noRot="1" noChangeAspect="1" noMove="1" noResize="1" noEditPoints="1" noAdjustHandles="1" noChangeArrowheads="1" noChangeShapeType="1" noTextEdit="1"/>
              </p:cNvSpPr>
              <p:nvPr/>
            </p:nvSpPr>
            <p:spPr>
              <a:xfrm>
                <a:off x="299255" y="3910431"/>
                <a:ext cx="3715376" cy="882229"/>
              </a:xfrm>
              <a:prstGeom prst="rect">
                <a:avLst/>
              </a:prstGeom>
              <a:blipFill>
                <a:blip r:embed="rId3"/>
                <a:stretch>
                  <a:fillRect l="-2055" t="-1429" b="-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E8FF663-88A9-CB42-9E9F-045E1B753D85}"/>
                  </a:ext>
                </a:extLst>
              </p:cNvPr>
              <p:cNvSpPr txBox="1"/>
              <p:nvPr/>
            </p:nvSpPr>
            <p:spPr>
              <a:xfrm>
                <a:off x="299255" y="4953838"/>
                <a:ext cx="2395528" cy="1140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𝑑</m:t>
                      </m:r>
                      <m:r>
                        <a:rPr lang="en-US" sz="2800" b="0" i="1" smtClean="0">
                          <a:latin typeface="Cambria Math" panose="02040503050406030204" pitchFamily="18" charset="0"/>
                        </a:rPr>
                        <m:t>= </m:t>
                      </m:r>
                      <m:f>
                        <m:fPr>
                          <m:ctrlPr>
                            <a:rPr lang="en-US" sz="2800" i="1">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𝑡</m:t>
                          </m:r>
                        </m:num>
                        <m:den>
                          <m:r>
                            <a:rPr lang="en-US" sz="2800" b="0" i="1" smtClean="0">
                              <a:latin typeface="Cambria Math" panose="02040503050406030204" pitchFamily="18" charset="0"/>
                              <a:ea typeface="Cambria Math" panose="02040503050406030204" pitchFamily="18" charset="0"/>
                            </a:rPr>
                            <m:t>2</m:t>
                          </m:r>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𝑚</m:t>
                              </m:r>
                            </m:num>
                            <m:den>
                              <m:r>
                                <a:rPr lang="en-US" sz="2800" i="1">
                                  <a:latin typeface="Cambria Math" panose="02040503050406030204" pitchFamily="18" charset="0"/>
                                  <a:ea typeface="Cambria Math" panose="02040503050406030204" pitchFamily="18" charset="0"/>
                                </a:rPr>
                                <m:t>h</m:t>
                              </m:r>
                            </m:den>
                          </m:f>
                          <m:func>
                            <m:funcPr>
                              <m:ctrlPr>
                                <a:rPr lang="en-US" sz="2800" i="1">
                                  <a:latin typeface="Cambria Math" panose="02040503050406030204" pitchFamily="18" charset="0"/>
                                  <a:ea typeface="Cambria Math" panose="02040503050406030204" pitchFamily="18" charset="0"/>
                                </a:rPr>
                              </m:ctrlPr>
                            </m:funcPr>
                            <m:fName>
                              <m:r>
                                <m:rPr>
                                  <m:sty m:val="p"/>
                                </m:rPr>
                                <a:rPr lang="en-US" sz="2800" b="0" i="0" smtClean="0">
                                  <a:latin typeface="Cambria Math" panose="02040503050406030204" pitchFamily="18" charset="0"/>
                                  <a:ea typeface="Cambria Math" panose="02040503050406030204" pitchFamily="18" charset="0"/>
                                </a:rPr>
                                <m:t>L</m:t>
                              </m:r>
                              <m:r>
                                <m:rPr>
                                  <m:sty m:val="p"/>
                                </m:rPr>
                                <a:rPr lang="en-US" sz="2800">
                                  <a:latin typeface="Cambria Math" panose="02040503050406030204" pitchFamily="18" charset="0"/>
                                  <a:ea typeface="Cambria Math" panose="02040503050406030204" pitchFamily="18" charset="0"/>
                                </a:rPr>
                                <m:t>sin</m:t>
                              </m:r>
                            </m:fName>
                            <m:e>
                              <m:f>
                                <m:fPr>
                                  <m:ctrlPr>
                                    <a:rPr lang="en-US" sz="2800" i="1">
                                      <a:latin typeface="Cambria Math" panose="02040503050406030204" pitchFamily="18" charset="0"/>
                                      <a:ea typeface="Cambria Math" panose="02040503050406030204" pitchFamily="18" charset="0"/>
                                    </a:rPr>
                                  </m:ctrlPr>
                                </m:fPr>
                                <m:num>
                                  <m:r>
                                    <m:rPr>
                                      <m:nor/>
                                    </m:rPr>
                                    <a:rPr lang="en-US" sz="2800" i="1" dirty="0">
                                      <a:latin typeface="Symbol" pitchFamily="2" charset="2"/>
                                    </a:rPr>
                                    <m:t>f</m:t>
                                  </m:r>
                                </m:num>
                                <m:den>
                                  <m:r>
                                    <a:rPr lang="en-US" sz="2800" b="0" i="1" smtClean="0">
                                      <a:latin typeface="Cambria Math" panose="02040503050406030204" pitchFamily="18" charset="0"/>
                                      <a:ea typeface="Cambria Math" panose="02040503050406030204" pitchFamily="18" charset="0"/>
                                    </a:rPr>
                                    <m:t>2</m:t>
                                  </m:r>
                                </m:den>
                              </m:f>
                            </m:e>
                          </m:func>
                        </m:den>
                      </m:f>
                    </m:oMath>
                  </m:oMathPara>
                </a14:m>
                <a:endParaRPr lang="en-US" sz="2800" dirty="0"/>
              </a:p>
            </p:txBody>
          </p:sp>
        </mc:Choice>
        <mc:Fallback xmlns="">
          <p:sp>
            <p:nvSpPr>
              <p:cNvPr id="31" name="TextBox 30">
                <a:extLst>
                  <a:ext uri="{FF2B5EF4-FFF2-40B4-BE49-F238E27FC236}">
                    <a16:creationId xmlns:a16="http://schemas.microsoft.com/office/drawing/2014/main" id="{DE8FF663-88A9-CB42-9E9F-045E1B753D85}"/>
                  </a:ext>
                </a:extLst>
              </p:cNvPr>
              <p:cNvSpPr txBox="1">
                <a:spLocks noRot="1" noChangeAspect="1" noMove="1" noResize="1" noEditPoints="1" noAdjustHandles="1" noChangeArrowheads="1" noChangeShapeType="1" noTextEdit="1"/>
              </p:cNvSpPr>
              <p:nvPr/>
            </p:nvSpPr>
            <p:spPr>
              <a:xfrm>
                <a:off x="299255" y="4953838"/>
                <a:ext cx="2395528" cy="1140249"/>
              </a:xfrm>
              <a:prstGeom prst="rect">
                <a:avLst/>
              </a:prstGeom>
              <a:blipFill>
                <a:blip r:embed="rId4"/>
                <a:stretch>
                  <a:fillRect l="-3191" r="-3723" b="-9890"/>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5B12C2EE-731F-7E44-BA93-74CEE1BED116}"/>
              </a:ext>
            </a:extLst>
          </p:cNvPr>
          <p:cNvGrpSpPr/>
          <p:nvPr/>
        </p:nvGrpSpPr>
        <p:grpSpPr>
          <a:xfrm>
            <a:off x="6909160" y="3995468"/>
            <a:ext cx="4946515" cy="2117785"/>
            <a:chOff x="-21266" y="2075760"/>
            <a:chExt cx="4946515" cy="2117785"/>
          </a:xfrm>
        </p:grpSpPr>
        <p:pic>
          <p:nvPicPr>
            <p:cNvPr id="33" name="Picture 32">
              <a:extLst>
                <a:ext uri="{FF2B5EF4-FFF2-40B4-BE49-F238E27FC236}">
                  <a16:creationId xmlns:a16="http://schemas.microsoft.com/office/drawing/2014/main" id="{9F6526F6-CAA2-824D-A538-B674F4FB8E12}"/>
                </a:ext>
              </a:extLst>
            </p:cNvPr>
            <p:cNvPicPr>
              <a:picLocks noChangeAspect="1"/>
            </p:cNvPicPr>
            <p:nvPr/>
          </p:nvPicPr>
          <p:blipFill>
            <a:blip r:embed="rId5"/>
            <a:stretch>
              <a:fillRect/>
            </a:stretch>
          </p:blipFill>
          <p:spPr>
            <a:xfrm>
              <a:off x="1780953" y="3179135"/>
              <a:ext cx="691120" cy="691120"/>
            </a:xfrm>
            <a:prstGeom prst="rect">
              <a:avLst/>
            </a:prstGeom>
          </p:spPr>
        </p:pic>
        <p:sp>
          <p:nvSpPr>
            <p:cNvPr id="34" name="Rectangle 33">
              <a:extLst>
                <a:ext uri="{FF2B5EF4-FFF2-40B4-BE49-F238E27FC236}">
                  <a16:creationId xmlns:a16="http://schemas.microsoft.com/office/drawing/2014/main" id="{E7CAB747-5078-6045-B831-C7E8DBF26325}"/>
                </a:ext>
              </a:extLst>
            </p:cNvPr>
            <p:cNvSpPr/>
            <p:nvPr/>
          </p:nvSpPr>
          <p:spPr>
            <a:xfrm>
              <a:off x="308344" y="3274830"/>
              <a:ext cx="180753" cy="499730"/>
            </a:xfrm>
            <a:prstGeom prst="rect">
              <a:avLst/>
            </a:prstGeom>
            <a:solidFill>
              <a:srgbClr val="0432F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DED1D678-50C9-DD40-A215-56C58E414C17}"/>
                </a:ext>
              </a:extLst>
            </p:cNvPr>
            <p:cNvCxnSpPr>
              <a:stCxn id="34" idx="3"/>
            </p:cNvCxnSpPr>
            <p:nvPr/>
          </p:nvCxnSpPr>
          <p:spPr>
            <a:xfrm>
              <a:off x="489097" y="3524695"/>
              <a:ext cx="1403498"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A598128-3DF0-8D47-80AA-B6856BD43E0E}"/>
                </a:ext>
              </a:extLst>
            </p:cNvPr>
            <p:cNvCxnSpPr>
              <a:cxnSpLocks/>
            </p:cNvCxnSpPr>
            <p:nvPr/>
          </p:nvCxnSpPr>
          <p:spPr>
            <a:xfrm flipV="1">
              <a:off x="2310807" y="2509287"/>
              <a:ext cx="995917" cy="864782"/>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7" name="Can 36">
              <a:extLst>
                <a:ext uri="{FF2B5EF4-FFF2-40B4-BE49-F238E27FC236}">
                  <a16:creationId xmlns:a16="http://schemas.microsoft.com/office/drawing/2014/main" id="{2FFC2119-0C72-4148-9E7C-E20E5EE66A1F}"/>
                </a:ext>
              </a:extLst>
            </p:cNvPr>
            <p:cNvSpPr/>
            <p:nvPr/>
          </p:nvSpPr>
          <p:spPr>
            <a:xfrm rot="2570552">
              <a:off x="3303582" y="2146569"/>
              <a:ext cx="350874" cy="435937"/>
            </a:xfrm>
            <a:prstGeom prst="can">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CFB0B733-E9F7-6840-94CD-9FAF8D4931FD}"/>
                </a:ext>
              </a:extLst>
            </p:cNvPr>
            <p:cNvCxnSpPr/>
            <p:nvPr/>
          </p:nvCxnSpPr>
          <p:spPr>
            <a:xfrm>
              <a:off x="2344482" y="3524695"/>
              <a:ext cx="1403498"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F5F3A8E-5B9D-8F49-A4D7-6F5757221732}"/>
                </a:ext>
              </a:extLst>
            </p:cNvPr>
            <p:cNvSpPr txBox="1"/>
            <p:nvPr/>
          </p:nvSpPr>
          <p:spPr>
            <a:xfrm>
              <a:off x="1616150" y="3824213"/>
              <a:ext cx="1020726" cy="369332"/>
            </a:xfrm>
            <a:prstGeom prst="rect">
              <a:avLst/>
            </a:prstGeom>
            <a:noFill/>
          </p:spPr>
          <p:txBody>
            <a:bodyPr wrap="square" rtlCol="0">
              <a:spAutoFit/>
            </a:bodyPr>
            <a:lstStyle/>
            <a:p>
              <a:r>
                <a:rPr lang="en-US" dirty="0"/>
                <a:t>Sample</a:t>
              </a:r>
            </a:p>
          </p:txBody>
        </p:sp>
        <p:sp>
          <p:nvSpPr>
            <p:cNvPr id="40" name="TextBox 39">
              <a:extLst>
                <a:ext uri="{FF2B5EF4-FFF2-40B4-BE49-F238E27FC236}">
                  <a16:creationId xmlns:a16="http://schemas.microsoft.com/office/drawing/2014/main" id="{90B27B58-395C-0E42-A181-02B64B7FC155}"/>
                </a:ext>
              </a:extLst>
            </p:cNvPr>
            <p:cNvSpPr txBox="1"/>
            <p:nvPr/>
          </p:nvSpPr>
          <p:spPr>
            <a:xfrm>
              <a:off x="-21266" y="2578847"/>
              <a:ext cx="1020726" cy="646331"/>
            </a:xfrm>
            <a:prstGeom prst="rect">
              <a:avLst/>
            </a:prstGeom>
            <a:noFill/>
          </p:spPr>
          <p:txBody>
            <a:bodyPr wrap="square" rtlCol="0">
              <a:spAutoFit/>
            </a:bodyPr>
            <a:lstStyle/>
            <a:p>
              <a:r>
                <a:rPr lang="en-US" dirty="0"/>
                <a:t>Pulsed source</a:t>
              </a:r>
            </a:p>
          </p:txBody>
        </p:sp>
        <p:sp>
          <p:nvSpPr>
            <p:cNvPr id="41" name="TextBox 40">
              <a:extLst>
                <a:ext uri="{FF2B5EF4-FFF2-40B4-BE49-F238E27FC236}">
                  <a16:creationId xmlns:a16="http://schemas.microsoft.com/office/drawing/2014/main" id="{424B81FE-8562-A443-9863-6894136ACF62}"/>
                </a:ext>
              </a:extLst>
            </p:cNvPr>
            <p:cNvSpPr txBox="1"/>
            <p:nvPr/>
          </p:nvSpPr>
          <p:spPr>
            <a:xfrm>
              <a:off x="3747980" y="2075760"/>
              <a:ext cx="1177269" cy="369332"/>
            </a:xfrm>
            <a:prstGeom prst="rect">
              <a:avLst/>
            </a:prstGeom>
            <a:noFill/>
          </p:spPr>
          <p:txBody>
            <a:bodyPr wrap="square" rtlCol="0">
              <a:spAutoFit/>
            </a:bodyPr>
            <a:lstStyle/>
            <a:p>
              <a:r>
                <a:rPr lang="en-US" dirty="0"/>
                <a:t>Detector</a:t>
              </a:r>
            </a:p>
          </p:txBody>
        </p:sp>
        <p:sp>
          <p:nvSpPr>
            <p:cNvPr id="42" name="TextBox 41">
              <a:extLst>
                <a:ext uri="{FF2B5EF4-FFF2-40B4-BE49-F238E27FC236}">
                  <a16:creationId xmlns:a16="http://schemas.microsoft.com/office/drawing/2014/main" id="{E334ED6A-645E-3548-8464-3456AA4FFEFE}"/>
                </a:ext>
              </a:extLst>
            </p:cNvPr>
            <p:cNvSpPr txBox="1"/>
            <p:nvPr/>
          </p:nvSpPr>
          <p:spPr>
            <a:xfrm>
              <a:off x="1048779" y="3019223"/>
              <a:ext cx="1177269" cy="461665"/>
            </a:xfrm>
            <a:prstGeom prst="rect">
              <a:avLst/>
            </a:prstGeom>
            <a:noFill/>
          </p:spPr>
          <p:txBody>
            <a:bodyPr wrap="square" rtlCol="0">
              <a:spAutoFit/>
            </a:bodyPr>
            <a:lstStyle/>
            <a:p>
              <a:r>
                <a:rPr lang="en-US" sz="2400" dirty="0"/>
                <a:t>L</a:t>
              </a:r>
              <a:r>
                <a:rPr lang="en-US" sz="2400" baseline="-25000" dirty="0"/>
                <a:t>1</a:t>
              </a:r>
            </a:p>
          </p:txBody>
        </p:sp>
        <p:sp>
          <p:nvSpPr>
            <p:cNvPr id="43" name="TextBox 42">
              <a:extLst>
                <a:ext uri="{FF2B5EF4-FFF2-40B4-BE49-F238E27FC236}">
                  <a16:creationId xmlns:a16="http://schemas.microsoft.com/office/drawing/2014/main" id="{04588646-AAEF-304D-8259-37D34D32F096}"/>
                </a:ext>
              </a:extLst>
            </p:cNvPr>
            <p:cNvSpPr txBox="1"/>
            <p:nvPr/>
          </p:nvSpPr>
          <p:spPr>
            <a:xfrm>
              <a:off x="2354028" y="2505537"/>
              <a:ext cx="1177269" cy="461665"/>
            </a:xfrm>
            <a:prstGeom prst="rect">
              <a:avLst/>
            </a:prstGeom>
            <a:noFill/>
          </p:spPr>
          <p:txBody>
            <a:bodyPr wrap="square" rtlCol="0">
              <a:spAutoFit/>
            </a:bodyPr>
            <a:lstStyle/>
            <a:p>
              <a:r>
                <a:rPr lang="en-US" sz="2400" dirty="0"/>
                <a:t>L</a:t>
              </a:r>
              <a:r>
                <a:rPr lang="en-US" sz="2400" baseline="-25000" dirty="0"/>
                <a:t>2</a:t>
              </a:r>
            </a:p>
          </p:txBody>
        </p:sp>
        <p:sp>
          <p:nvSpPr>
            <p:cNvPr id="44" name="TextBox 43">
              <a:extLst>
                <a:ext uri="{FF2B5EF4-FFF2-40B4-BE49-F238E27FC236}">
                  <a16:creationId xmlns:a16="http://schemas.microsoft.com/office/drawing/2014/main" id="{52E6C10F-DFF2-A04D-87CA-C25247102FA3}"/>
                </a:ext>
              </a:extLst>
            </p:cNvPr>
            <p:cNvSpPr txBox="1"/>
            <p:nvPr/>
          </p:nvSpPr>
          <p:spPr>
            <a:xfrm>
              <a:off x="2570711" y="3014766"/>
              <a:ext cx="1177269" cy="461665"/>
            </a:xfrm>
            <a:prstGeom prst="rect">
              <a:avLst/>
            </a:prstGeom>
            <a:noFill/>
          </p:spPr>
          <p:txBody>
            <a:bodyPr wrap="square" rtlCol="0">
              <a:spAutoFit/>
            </a:bodyPr>
            <a:lstStyle/>
            <a:p>
              <a:r>
                <a:rPr lang="en-US" sz="2400" i="1" dirty="0">
                  <a:latin typeface="Symbol" pitchFamily="2" charset="2"/>
                </a:rPr>
                <a:t>f</a:t>
              </a:r>
              <a:endParaRPr lang="en-US" sz="2400" i="1" baseline="-25000" dirty="0">
                <a:latin typeface="Symbol" pitchFamily="2" charset="2"/>
              </a:endParaRPr>
            </a:p>
          </p:txBody>
        </p:sp>
      </p:grpSp>
      <p:sp>
        <p:nvSpPr>
          <p:cNvPr id="45" name="TextBox 44">
            <a:extLst>
              <a:ext uri="{FF2B5EF4-FFF2-40B4-BE49-F238E27FC236}">
                <a16:creationId xmlns:a16="http://schemas.microsoft.com/office/drawing/2014/main" id="{02F087B2-2CBC-6D41-9A6A-5FBB0D253204}"/>
              </a:ext>
            </a:extLst>
          </p:cNvPr>
          <p:cNvSpPr txBox="1"/>
          <p:nvPr/>
        </p:nvSpPr>
        <p:spPr>
          <a:xfrm>
            <a:off x="3132851" y="5626512"/>
            <a:ext cx="3477555" cy="923330"/>
          </a:xfrm>
          <a:prstGeom prst="rect">
            <a:avLst/>
          </a:prstGeom>
          <a:noFill/>
        </p:spPr>
        <p:txBody>
          <a:bodyPr wrap="none" lIns="0" tIns="0" rIns="0" bIns="0" rtlCol="0">
            <a:spAutoFit/>
          </a:bodyPr>
          <a:lstStyle/>
          <a:p>
            <a:r>
              <a:rPr lang="en-US" sz="2000" i="1" dirty="0"/>
              <a:t>m</a:t>
            </a:r>
            <a:r>
              <a:rPr lang="en-US" sz="2000" dirty="0"/>
              <a:t>: Mass of neutron </a:t>
            </a:r>
          </a:p>
          <a:p>
            <a:r>
              <a:rPr lang="en-US" sz="2000" i="1" dirty="0"/>
              <a:t>h</a:t>
            </a:r>
            <a:r>
              <a:rPr lang="en-US" sz="2000" dirty="0"/>
              <a:t>: Plank constant </a:t>
            </a:r>
          </a:p>
          <a:p>
            <a:r>
              <a:rPr lang="en-US" sz="2000" i="1" dirty="0"/>
              <a:t>L</a:t>
            </a:r>
            <a:r>
              <a:rPr lang="en-US" sz="2000" dirty="0"/>
              <a:t>: Total flying distance (L1+L2)</a:t>
            </a:r>
          </a:p>
        </p:txBody>
      </p:sp>
    </p:spTree>
    <p:extLst>
      <p:ext uri="{BB962C8B-B14F-4D97-AF65-F5344CB8AC3E}">
        <p14:creationId xmlns:p14="http://schemas.microsoft.com/office/powerpoint/2010/main" val="2724605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AC721-500F-BC40-861D-7731456E8701}"/>
              </a:ext>
            </a:extLst>
          </p:cNvPr>
          <p:cNvSpPr>
            <a:spLocks noGrp="1"/>
          </p:cNvSpPr>
          <p:nvPr>
            <p:ph type="title"/>
          </p:nvPr>
        </p:nvSpPr>
        <p:spPr/>
        <p:txBody>
          <a:bodyPr/>
          <a:lstStyle/>
          <a:p>
            <a:r>
              <a:rPr lang="en-US" dirty="0"/>
              <a:t>T.O.F diffraction</a:t>
            </a:r>
          </a:p>
        </p:txBody>
      </p:sp>
      <p:sp>
        <p:nvSpPr>
          <p:cNvPr id="4" name="Date Placeholder 3">
            <a:extLst>
              <a:ext uri="{FF2B5EF4-FFF2-40B4-BE49-F238E27FC236}">
                <a16:creationId xmlns:a16="http://schemas.microsoft.com/office/drawing/2014/main" id="{24C061D5-F253-084E-820E-004CA8A52CE8}"/>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B879AAEB-749F-B342-A9EF-4872A57C5588}"/>
              </a:ext>
            </a:extLst>
          </p:cNvPr>
          <p:cNvSpPr>
            <a:spLocks noGrp="1"/>
          </p:cNvSpPr>
          <p:nvPr>
            <p:ph type="sldNum" sz="quarter" idx="12"/>
          </p:nvPr>
        </p:nvSpPr>
        <p:spPr/>
        <p:txBody>
          <a:bodyPr/>
          <a:lstStyle/>
          <a:p>
            <a:fld id="{ED1A6700-4B8E-C940-9C38-BD3ABD7F9838}" type="slidenum">
              <a:rPr lang="en-US" smtClean="0"/>
              <a:t>28</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49636BE-A992-4048-9305-B798245E6A19}"/>
                  </a:ext>
                </a:extLst>
              </p:cNvPr>
              <p:cNvSpPr txBox="1"/>
              <p:nvPr/>
            </p:nvSpPr>
            <p:spPr>
              <a:xfrm>
                <a:off x="7489646" y="3682285"/>
                <a:ext cx="4175823" cy="649730"/>
              </a:xfrm>
              <a:prstGeom prst="rect">
                <a:avLst/>
              </a:prstGeom>
              <a:noFill/>
            </p:spPr>
            <p:txBody>
              <a:bodyPr wrap="none" lIns="0" tIns="0" rIns="0" bIns="0" rtlCol="0">
                <a:spAutoFit/>
              </a:bodyPr>
              <a:lstStyle/>
              <a:p>
                <a14:m>
                  <m:oMath xmlns:m="http://schemas.openxmlformats.org/officeDocument/2006/math">
                    <m:r>
                      <a:rPr lang="en-US" sz="2800" i="1" smtClean="0">
                        <a:latin typeface="Cambria Math" panose="02040503050406030204" pitchFamily="18" charset="0"/>
                        <a:ea typeface="Cambria Math" panose="02040503050406030204" pitchFamily="18" charset="0"/>
                      </a:rPr>
                      <m:t>𝜆</m:t>
                    </m:r>
                    <m:r>
                      <a:rPr lang="en-US" sz="2800">
                        <a:latin typeface="Cambria Math" panose="02040503050406030204" pitchFamily="18" charset="0"/>
                        <a:ea typeface="Cambria Math" panose="02040503050406030204" pitchFamily="18" charset="0"/>
                      </a:rPr>
                      <m:t>= </m:t>
                    </m:r>
                    <m:f>
                      <m:fPr>
                        <m:ctrlPr>
                          <a:rPr lang="en-US" sz="2800" i="1">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h</m:t>
                        </m:r>
                      </m:num>
                      <m:den>
                        <m:r>
                          <a:rPr lang="en-US" sz="2800" b="0" i="1" smtClean="0">
                            <a:latin typeface="Cambria Math" panose="02040503050406030204" pitchFamily="18" charset="0"/>
                            <a:ea typeface="Cambria Math" panose="02040503050406030204" pitchFamily="18" charset="0"/>
                          </a:rPr>
                          <m:t>𝑚</m:t>
                        </m:r>
                        <m:r>
                          <a:rPr lang="en-US" sz="2800" i="1">
                            <a:latin typeface="Cambria Math" panose="02040503050406030204" pitchFamily="18" charset="0"/>
                            <a:ea typeface="Cambria Math" panose="02040503050406030204" pitchFamily="18" charset="0"/>
                          </a:rPr>
                          <m:t>𝑣</m:t>
                        </m:r>
                      </m:den>
                    </m:f>
                    <m:r>
                      <a:rPr lang="en-US" sz="2800" b="0" i="0" smtClean="0">
                        <a:latin typeface="Cambria Math" panose="02040503050406030204" pitchFamily="18" charset="0"/>
                        <a:ea typeface="Cambria Math" panose="02040503050406030204" pitchFamily="18" charset="0"/>
                      </a:rPr>
                      <m:t>= </m:t>
                    </m:r>
                    <m:f>
                      <m:fPr>
                        <m:ctrlPr>
                          <a:rPr lang="en-US" sz="2800" b="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h𝑡</m:t>
                        </m:r>
                      </m:num>
                      <m:den>
                        <m:r>
                          <a:rPr lang="en-US" sz="2800" b="0" i="1" smtClean="0">
                            <a:latin typeface="Cambria Math" panose="02040503050406030204" pitchFamily="18" charset="0"/>
                            <a:ea typeface="Cambria Math" panose="02040503050406030204" pitchFamily="18" charset="0"/>
                          </a:rPr>
                          <m:t>𝑚𝐿</m:t>
                        </m:r>
                      </m:den>
                    </m:f>
                    <m:r>
                      <a:rPr lang="en-US" sz="2800" b="0" i="1" smtClean="0">
                        <a:latin typeface="Cambria Math" panose="02040503050406030204" pitchFamily="18" charset="0"/>
                        <a:ea typeface="Cambria Math" panose="02040503050406030204" pitchFamily="18" charset="0"/>
                      </a:rPr>
                      <m:t>= </m:t>
                    </m:r>
                    <m:f>
                      <m:fPr>
                        <m:ctrlPr>
                          <a:rPr lang="en-US" sz="2800" b="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4000 (</m:t>
                        </m:r>
                        <m:r>
                          <a:rPr lang="en-US" sz="2800" b="0" i="1" smtClean="0">
                            <a:latin typeface="Cambria Math" panose="02040503050406030204" pitchFamily="18" charset="0"/>
                            <a:ea typeface="Cambria Math" panose="02040503050406030204" pitchFamily="18" charset="0"/>
                          </a:rPr>
                          <m:t>𝑡</m:t>
                        </m:r>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𝑡</m:t>
                            </m:r>
                          </m:e>
                          <m:sub>
                            <m:r>
                              <a:rPr lang="en-US" sz="2800" b="0" i="1" smtClean="0">
                                <a:latin typeface="Cambria Math" panose="02040503050406030204" pitchFamily="18" charset="0"/>
                                <a:ea typeface="Cambria Math" panose="02040503050406030204" pitchFamily="18" charset="0"/>
                              </a:rPr>
                              <m:t>0</m:t>
                            </m:r>
                          </m:sub>
                        </m:sSub>
                        <m:r>
                          <a:rPr lang="en-US" sz="2800" b="0" i="1" smtClean="0">
                            <a:latin typeface="Cambria Math" panose="02040503050406030204" pitchFamily="18" charset="0"/>
                            <a:ea typeface="Cambria Math" panose="02040503050406030204" pitchFamily="18" charset="0"/>
                          </a:rPr>
                          <m:t>)</m:t>
                        </m:r>
                      </m:num>
                      <m:den>
                        <m:r>
                          <a:rPr lang="en-US" sz="2800" b="0" i="1" smtClean="0">
                            <a:latin typeface="Cambria Math" panose="02040503050406030204" pitchFamily="18" charset="0"/>
                            <a:ea typeface="Cambria Math" panose="02040503050406030204" pitchFamily="18" charset="0"/>
                          </a:rPr>
                          <m:t>𝐿</m:t>
                        </m:r>
                      </m:den>
                    </m:f>
                  </m:oMath>
                </a14:m>
                <a:r>
                  <a:rPr lang="en-US" sz="2800" dirty="0"/>
                  <a:t> </a:t>
                </a:r>
              </a:p>
            </p:txBody>
          </p:sp>
        </mc:Choice>
        <mc:Fallback xmlns="">
          <p:sp>
            <p:nvSpPr>
              <p:cNvPr id="6" name="TextBox 5">
                <a:extLst>
                  <a:ext uri="{FF2B5EF4-FFF2-40B4-BE49-F238E27FC236}">
                    <a16:creationId xmlns:a16="http://schemas.microsoft.com/office/drawing/2014/main" id="{449636BE-A992-4048-9305-B798245E6A19}"/>
                  </a:ext>
                </a:extLst>
              </p:cNvPr>
              <p:cNvSpPr txBox="1">
                <a:spLocks noRot="1" noChangeAspect="1" noMove="1" noResize="1" noEditPoints="1" noAdjustHandles="1" noChangeArrowheads="1" noChangeShapeType="1" noTextEdit="1"/>
              </p:cNvSpPr>
              <p:nvPr/>
            </p:nvSpPr>
            <p:spPr>
              <a:xfrm>
                <a:off x="7489646" y="3682285"/>
                <a:ext cx="4175823" cy="649730"/>
              </a:xfrm>
              <a:prstGeom prst="rect">
                <a:avLst/>
              </a:prstGeom>
              <a:blipFill>
                <a:blip r:embed="rId3"/>
                <a:stretch>
                  <a:fillRect l="-3030" t="-3846" b="-7692"/>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CAFB99F2-3D09-C843-9E20-28FFD762E1D6}"/>
              </a:ext>
            </a:extLst>
          </p:cNvPr>
          <p:cNvSpPr txBox="1"/>
          <p:nvPr/>
        </p:nvSpPr>
        <p:spPr>
          <a:xfrm>
            <a:off x="8125810" y="4519520"/>
            <a:ext cx="3477555" cy="923330"/>
          </a:xfrm>
          <a:prstGeom prst="rect">
            <a:avLst/>
          </a:prstGeom>
          <a:noFill/>
        </p:spPr>
        <p:txBody>
          <a:bodyPr wrap="none" lIns="0" tIns="0" rIns="0" bIns="0" rtlCol="0">
            <a:spAutoFit/>
          </a:bodyPr>
          <a:lstStyle/>
          <a:p>
            <a:r>
              <a:rPr lang="en-US" sz="2000" i="1" dirty="0"/>
              <a:t>m</a:t>
            </a:r>
            <a:r>
              <a:rPr lang="en-US" sz="2000" dirty="0"/>
              <a:t>: Mass of neutron </a:t>
            </a:r>
          </a:p>
          <a:p>
            <a:r>
              <a:rPr lang="en-US" sz="2000" i="1" dirty="0"/>
              <a:t>h</a:t>
            </a:r>
            <a:r>
              <a:rPr lang="en-US" sz="2000" dirty="0"/>
              <a:t>: Plank constant </a:t>
            </a:r>
          </a:p>
          <a:p>
            <a:r>
              <a:rPr lang="en-US" sz="2000" i="1" dirty="0"/>
              <a:t>L</a:t>
            </a:r>
            <a:r>
              <a:rPr lang="en-US" sz="2000" dirty="0"/>
              <a:t>: Total flying distance (L1+L2)</a:t>
            </a:r>
          </a:p>
        </p:txBody>
      </p:sp>
      <p:sp>
        <p:nvSpPr>
          <p:cNvPr id="10" name="TextBox 9">
            <a:extLst>
              <a:ext uri="{FF2B5EF4-FFF2-40B4-BE49-F238E27FC236}">
                <a16:creationId xmlns:a16="http://schemas.microsoft.com/office/drawing/2014/main" id="{2C058DE5-0308-FD4D-98C5-3F4A4DBC28C8}"/>
              </a:ext>
            </a:extLst>
          </p:cNvPr>
          <p:cNvSpPr txBox="1"/>
          <p:nvPr/>
        </p:nvSpPr>
        <p:spPr>
          <a:xfrm>
            <a:off x="322653" y="1316497"/>
            <a:ext cx="7396308"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Cover wide Q-range by different bank detectors.</a:t>
            </a:r>
          </a:p>
          <a:p>
            <a:pPr marL="800100" lvl="1" indent="-342900">
              <a:buFont typeface=".Hiragino Kaku Gothic Interface W3"/>
              <a:buChar char="☞"/>
            </a:pPr>
            <a:r>
              <a:rPr lang="en-US" sz="2400" dirty="0"/>
              <a:t>Possible to refine crystal and magnetic structure at same time</a:t>
            </a:r>
          </a:p>
          <a:p>
            <a:pPr marL="342900" indent="-342900">
              <a:buFont typeface="Arial" panose="020B0604020202020204" pitchFamily="34" charset="0"/>
              <a:buChar char="•"/>
            </a:pPr>
            <a:r>
              <a:rPr lang="en-US" sz="2400" dirty="0"/>
              <a:t>Data volume is usually huge. </a:t>
            </a:r>
          </a:p>
          <a:p>
            <a:pPr marL="800100" lvl="1" indent="-342900">
              <a:buFont typeface=".Hiragino Kaku Gothic Interface W3"/>
              <a:buChar char="☞"/>
            </a:pPr>
            <a:r>
              <a:rPr lang="en-US" sz="2400" dirty="0"/>
              <a:t>Requires to combine diffractogram from different bank.</a:t>
            </a:r>
          </a:p>
        </p:txBody>
      </p:sp>
      <p:grpSp>
        <p:nvGrpSpPr>
          <p:cNvPr id="11" name="Group 10">
            <a:extLst>
              <a:ext uri="{FF2B5EF4-FFF2-40B4-BE49-F238E27FC236}">
                <a16:creationId xmlns:a16="http://schemas.microsoft.com/office/drawing/2014/main" id="{476D4A07-D603-E949-B04C-567F4EB96EDB}"/>
              </a:ext>
            </a:extLst>
          </p:cNvPr>
          <p:cNvGrpSpPr/>
          <p:nvPr/>
        </p:nvGrpSpPr>
        <p:grpSpPr>
          <a:xfrm>
            <a:off x="7245485" y="1458506"/>
            <a:ext cx="4946515" cy="2117785"/>
            <a:chOff x="-21266" y="2075760"/>
            <a:chExt cx="4946515" cy="2117785"/>
          </a:xfrm>
        </p:grpSpPr>
        <p:pic>
          <p:nvPicPr>
            <p:cNvPr id="12" name="Picture 11">
              <a:extLst>
                <a:ext uri="{FF2B5EF4-FFF2-40B4-BE49-F238E27FC236}">
                  <a16:creationId xmlns:a16="http://schemas.microsoft.com/office/drawing/2014/main" id="{BF93FC44-BDB7-C24F-845D-FF432EE39A68}"/>
                </a:ext>
              </a:extLst>
            </p:cNvPr>
            <p:cNvPicPr>
              <a:picLocks noChangeAspect="1"/>
            </p:cNvPicPr>
            <p:nvPr/>
          </p:nvPicPr>
          <p:blipFill>
            <a:blip r:embed="rId4"/>
            <a:stretch>
              <a:fillRect/>
            </a:stretch>
          </p:blipFill>
          <p:spPr>
            <a:xfrm>
              <a:off x="1780953" y="3179135"/>
              <a:ext cx="691120" cy="691120"/>
            </a:xfrm>
            <a:prstGeom prst="rect">
              <a:avLst/>
            </a:prstGeom>
          </p:spPr>
        </p:pic>
        <p:sp>
          <p:nvSpPr>
            <p:cNvPr id="13" name="Rectangle 12">
              <a:extLst>
                <a:ext uri="{FF2B5EF4-FFF2-40B4-BE49-F238E27FC236}">
                  <a16:creationId xmlns:a16="http://schemas.microsoft.com/office/drawing/2014/main" id="{996315A1-7EA5-F840-9BA4-F044EA38EE98}"/>
                </a:ext>
              </a:extLst>
            </p:cNvPr>
            <p:cNvSpPr/>
            <p:nvPr/>
          </p:nvSpPr>
          <p:spPr>
            <a:xfrm>
              <a:off x="308344" y="3274830"/>
              <a:ext cx="180753" cy="499730"/>
            </a:xfrm>
            <a:prstGeom prst="rect">
              <a:avLst/>
            </a:prstGeom>
            <a:solidFill>
              <a:srgbClr val="0432F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EA65732-1CE5-454C-BC01-DF718AC2A51E}"/>
                </a:ext>
              </a:extLst>
            </p:cNvPr>
            <p:cNvCxnSpPr>
              <a:stCxn id="13" idx="3"/>
            </p:cNvCxnSpPr>
            <p:nvPr/>
          </p:nvCxnSpPr>
          <p:spPr>
            <a:xfrm>
              <a:off x="489097" y="3524695"/>
              <a:ext cx="1403498"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F8F09E-FB4F-FF45-9BCD-731D80B1DEF1}"/>
                </a:ext>
              </a:extLst>
            </p:cNvPr>
            <p:cNvCxnSpPr>
              <a:cxnSpLocks/>
            </p:cNvCxnSpPr>
            <p:nvPr/>
          </p:nvCxnSpPr>
          <p:spPr>
            <a:xfrm flipV="1">
              <a:off x="2310807" y="2509287"/>
              <a:ext cx="995917" cy="864782"/>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Can 15">
              <a:extLst>
                <a:ext uri="{FF2B5EF4-FFF2-40B4-BE49-F238E27FC236}">
                  <a16:creationId xmlns:a16="http://schemas.microsoft.com/office/drawing/2014/main" id="{AE1CF1BC-BB6C-0E46-AA68-E41E2F26538F}"/>
                </a:ext>
              </a:extLst>
            </p:cNvPr>
            <p:cNvSpPr/>
            <p:nvPr/>
          </p:nvSpPr>
          <p:spPr>
            <a:xfrm rot="2570552">
              <a:off x="3303582" y="2146569"/>
              <a:ext cx="350874" cy="435937"/>
            </a:xfrm>
            <a:prstGeom prst="can">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D11C809-D112-BD42-8C32-FFE8732AF737}"/>
                </a:ext>
              </a:extLst>
            </p:cNvPr>
            <p:cNvCxnSpPr/>
            <p:nvPr/>
          </p:nvCxnSpPr>
          <p:spPr>
            <a:xfrm>
              <a:off x="2344482" y="3524695"/>
              <a:ext cx="1403498"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967BE3B-FC5D-6248-A006-F078084CF9FE}"/>
                </a:ext>
              </a:extLst>
            </p:cNvPr>
            <p:cNvSpPr txBox="1"/>
            <p:nvPr/>
          </p:nvSpPr>
          <p:spPr>
            <a:xfrm>
              <a:off x="1616150" y="3824213"/>
              <a:ext cx="1020726" cy="369332"/>
            </a:xfrm>
            <a:prstGeom prst="rect">
              <a:avLst/>
            </a:prstGeom>
            <a:noFill/>
          </p:spPr>
          <p:txBody>
            <a:bodyPr wrap="square" rtlCol="0">
              <a:spAutoFit/>
            </a:bodyPr>
            <a:lstStyle/>
            <a:p>
              <a:r>
                <a:rPr lang="en-US" dirty="0"/>
                <a:t>Sample</a:t>
              </a:r>
            </a:p>
          </p:txBody>
        </p:sp>
        <p:sp>
          <p:nvSpPr>
            <p:cNvPr id="19" name="TextBox 18">
              <a:extLst>
                <a:ext uri="{FF2B5EF4-FFF2-40B4-BE49-F238E27FC236}">
                  <a16:creationId xmlns:a16="http://schemas.microsoft.com/office/drawing/2014/main" id="{86CCEB47-6522-4041-9CF3-25029D2DFC9E}"/>
                </a:ext>
              </a:extLst>
            </p:cNvPr>
            <p:cNvSpPr txBox="1"/>
            <p:nvPr/>
          </p:nvSpPr>
          <p:spPr>
            <a:xfrm>
              <a:off x="-21266" y="2578847"/>
              <a:ext cx="1020726" cy="646331"/>
            </a:xfrm>
            <a:prstGeom prst="rect">
              <a:avLst/>
            </a:prstGeom>
            <a:noFill/>
          </p:spPr>
          <p:txBody>
            <a:bodyPr wrap="square" rtlCol="0">
              <a:spAutoFit/>
            </a:bodyPr>
            <a:lstStyle/>
            <a:p>
              <a:r>
                <a:rPr lang="en-US" dirty="0"/>
                <a:t>Pulsed source</a:t>
              </a:r>
            </a:p>
          </p:txBody>
        </p:sp>
        <p:sp>
          <p:nvSpPr>
            <p:cNvPr id="20" name="TextBox 19">
              <a:extLst>
                <a:ext uri="{FF2B5EF4-FFF2-40B4-BE49-F238E27FC236}">
                  <a16:creationId xmlns:a16="http://schemas.microsoft.com/office/drawing/2014/main" id="{03575658-7EBF-C649-8EDD-DCEFDDC99469}"/>
                </a:ext>
              </a:extLst>
            </p:cNvPr>
            <p:cNvSpPr txBox="1"/>
            <p:nvPr/>
          </p:nvSpPr>
          <p:spPr>
            <a:xfrm>
              <a:off x="3747980" y="2075760"/>
              <a:ext cx="1177269" cy="369332"/>
            </a:xfrm>
            <a:prstGeom prst="rect">
              <a:avLst/>
            </a:prstGeom>
            <a:noFill/>
          </p:spPr>
          <p:txBody>
            <a:bodyPr wrap="square" rtlCol="0">
              <a:spAutoFit/>
            </a:bodyPr>
            <a:lstStyle/>
            <a:p>
              <a:r>
                <a:rPr lang="en-US" dirty="0"/>
                <a:t>Detector</a:t>
              </a:r>
            </a:p>
          </p:txBody>
        </p:sp>
        <p:sp>
          <p:nvSpPr>
            <p:cNvPr id="21" name="TextBox 20">
              <a:extLst>
                <a:ext uri="{FF2B5EF4-FFF2-40B4-BE49-F238E27FC236}">
                  <a16:creationId xmlns:a16="http://schemas.microsoft.com/office/drawing/2014/main" id="{D8934AC2-4CCD-AA4D-BB10-12B09F5B146F}"/>
                </a:ext>
              </a:extLst>
            </p:cNvPr>
            <p:cNvSpPr txBox="1"/>
            <p:nvPr/>
          </p:nvSpPr>
          <p:spPr>
            <a:xfrm>
              <a:off x="1048779" y="3019223"/>
              <a:ext cx="1177269" cy="461665"/>
            </a:xfrm>
            <a:prstGeom prst="rect">
              <a:avLst/>
            </a:prstGeom>
            <a:noFill/>
          </p:spPr>
          <p:txBody>
            <a:bodyPr wrap="square" rtlCol="0">
              <a:spAutoFit/>
            </a:bodyPr>
            <a:lstStyle/>
            <a:p>
              <a:r>
                <a:rPr lang="en-US" sz="2400" dirty="0"/>
                <a:t>L</a:t>
              </a:r>
              <a:r>
                <a:rPr lang="en-US" sz="2400" baseline="-25000" dirty="0"/>
                <a:t>1</a:t>
              </a:r>
            </a:p>
          </p:txBody>
        </p:sp>
        <p:sp>
          <p:nvSpPr>
            <p:cNvPr id="22" name="TextBox 21">
              <a:extLst>
                <a:ext uri="{FF2B5EF4-FFF2-40B4-BE49-F238E27FC236}">
                  <a16:creationId xmlns:a16="http://schemas.microsoft.com/office/drawing/2014/main" id="{D54033BF-B979-D340-B887-373D7A645D42}"/>
                </a:ext>
              </a:extLst>
            </p:cNvPr>
            <p:cNvSpPr txBox="1"/>
            <p:nvPr/>
          </p:nvSpPr>
          <p:spPr>
            <a:xfrm>
              <a:off x="2354028" y="2505537"/>
              <a:ext cx="1177269" cy="461665"/>
            </a:xfrm>
            <a:prstGeom prst="rect">
              <a:avLst/>
            </a:prstGeom>
            <a:noFill/>
          </p:spPr>
          <p:txBody>
            <a:bodyPr wrap="square" rtlCol="0">
              <a:spAutoFit/>
            </a:bodyPr>
            <a:lstStyle/>
            <a:p>
              <a:r>
                <a:rPr lang="en-US" sz="2400" dirty="0"/>
                <a:t>L</a:t>
              </a:r>
              <a:r>
                <a:rPr lang="en-US" sz="2400" baseline="-25000" dirty="0"/>
                <a:t>2</a:t>
              </a:r>
            </a:p>
          </p:txBody>
        </p:sp>
        <p:sp>
          <p:nvSpPr>
            <p:cNvPr id="23" name="TextBox 22">
              <a:extLst>
                <a:ext uri="{FF2B5EF4-FFF2-40B4-BE49-F238E27FC236}">
                  <a16:creationId xmlns:a16="http://schemas.microsoft.com/office/drawing/2014/main" id="{7F010834-4C83-964D-9914-9F51C9243A93}"/>
                </a:ext>
              </a:extLst>
            </p:cNvPr>
            <p:cNvSpPr txBox="1"/>
            <p:nvPr/>
          </p:nvSpPr>
          <p:spPr>
            <a:xfrm>
              <a:off x="2570711" y="3014766"/>
              <a:ext cx="1177269" cy="461665"/>
            </a:xfrm>
            <a:prstGeom prst="rect">
              <a:avLst/>
            </a:prstGeom>
            <a:noFill/>
          </p:spPr>
          <p:txBody>
            <a:bodyPr wrap="square" rtlCol="0">
              <a:spAutoFit/>
            </a:bodyPr>
            <a:lstStyle/>
            <a:p>
              <a:r>
                <a:rPr lang="en-US" sz="2400" i="1" dirty="0">
                  <a:latin typeface="Symbol" pitchFamily="2" charset="2"/>
                </a:rPr>
                <a:t>f</a:t>
              </a:r>
              <a:endParaRPr lang="en-US" sz="2400" i="1" baseline="-25000" dirty="0">
                <a:latin typeface="Symbol" pitchFamily="2" charset="2"/>
              </a:endParaRPr>
            </a:p>
          </p:txBody>
        </p:sp>
      </p:grpSp>
      <p:pic>
        <p:nvPicPr>
          <p:cNvPr id="25" name="Picture 24">
            <a:extLst>
              <a:ext uri="{FF2B5EF4-FFF2-40B4-BE49-F238E27FC236}">
                <a16:creationId xmlns:a16="http://schemas.microsoft.com/office/drawing/2014/main" id="{DFF482C4-7B28-8046-A4D4-062BF729C2EB}"/>
              </a:ext>
            </a:extLst>
          </p:cNvPr>
          <p:cNvPicPr>
            <a:picLocks noChangeAspect="1"/>
          </p:cNvPicPr>
          <p:nvPr/>
        </p:nvPicPr>
        <p:blipFill>
          <a:blip r:embed="rId5"/>
          <a:stretch>
            <a:fillRect/>
          </a:stretch>
        </p:blipFill>
        <p:spPr>
          <a:xfrm>
            <a:off x="1955356" y="3591155"/>
            <a:ext cx="5290129" cy="2780060"/>
          </a:xfrm>
          <a:prstGeom prst="rect">
            <a:avLst/>
          </a:prstGeom>
        </p:spPr>
      </p:pic>
    </p:spTree>
    <p:extLst>
      <p:ext uri="{BB962C8B-B14F-4D97-AF65-F5344CB8AC3E}">
        <p14:creationId xmlns:p14="http://schemas.microsoft.com/office/powerpoint/2010/main" val="836913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1F399D-8F16-434A-A904-23875057FE59}"/>
              </a:ext>
            </a:extLst>
          </p:cNvPr>
          <p:cNvPicPr>
            <a:picLocks noChangeAspect="1"/>
          </p:cNvPicPr>
          <p:nvPr/>
        </p:nvPicPr>
        <p:blipFill>
          <a:blip r:embed="rId2"/>
          <a:stretch>
            <a:fillRect/>
          </a:stretch>
        </p:blipFill>
        <p:spPr>
          <a:xfrm>
            <a:off x="66106" y="2269680"/>
            <a:ext cx="7582126" cy="3735560"/>
          </a:xfrm>
          <a:prstGeom prst="rect">
            <a:avLst/>
          </a:prstGeom>
        </p:spPr>
      </p:pic>
      <p:sp>
        <p:nvSpPr>
          <p:cNvPr id="5" name="Title 4">
            <a:extLst>
              <a:ext uri="{FF2B5EF4-FFF2-40B4-BE49-F238E27FC236}">
                <a16:creationId xmlns:a16="http://schemas.microsoft.com/office/drawing/2014/main" id="{EA74F323-6145-4C41-8F47-6A174E647766}"/>
              </a:ext>
            </a:extLst>
          </p:cNvPr>
          <p:cNvSpPr>
            <a:spLocks noGrp="1"/>
          </p:cNvSpPr>
          <p:nvPr>
            <p:ph type="title"/>
          </p:nvPr>
        </p:nvSpPr>
        <p:spPr/>
        <p:txBody>
          <a:bodyPr/>
          <a:lstStyle/>
          <a:p>
            <a:r>
              <a:rPr lang="en-US" dirty="0"/>
              <a:t>T.O.F powder diffraction (Spallation)</a:t>
            </a:r>
          </a:p>
        </p:txBody>
      </p:sp>
      <p:sp>
        <p:nvSpPr>
          <p:cNvPr id="6" name="Content Placeholder 5">
            <a:extLst>
              <a:ext uri="{FF2B5EF4-FFF2-40B4-BE49-F238E27FC236}">
                <a16:creationId xmlns:a16="http://schemas.microsoft.com/office/drawing/2014/main" id="{76E265E6-200D-FE40-8C9C-AF2A4B8ECE52}"/>
              </a:ext>
            </a:extLst>
          </p:cNvPr>
          <p:cNvSpPr>
            <a:spLocks noGrp="1"/>
          </p:cNvSpPr>
          <p:nvPr>
            <p:ph idx="1"/>
          </p:nvPr>
        </p:nvSpPr>
        <p:spPr/>
        <p:txBody>
          <a:bodyPr/>
          <a:lstStyle/>
          <a:p>
            <a:pPr marL="0" indent="0">
              <a:buNone/>
            </a:pPr>
            <a:r>
              <a:rPr lang="en-US" u="sng" dirty="0"/>
              <a:t>Example: GEM data </a:t>
            </a:r>
          </a:p>
        </p:txBody>
      </p:sp>
      <p:sp>
        <p:nvSpPr>
          <p:cNvPr id="2" name="Date Placeholder 1">
            <a:extLst>
              <a:ext uri="{FF2B5EF4-FFF2-40B4-BE49-F238E27FC236}">
                <a16:creationId xmlns:a16="http://schemas.microsoft.com/office/drawing/2014/main" id="{9E1184AD-8756-E54C-B199-5BC353B9B961}"/>
              </a:ext>
            </a:extLst>
          </p:cNvPr>
          <p:cNvSpPr>
            <a:spLocks noGrp="1"/>
          </p:cNvSpPr>
          <p:nvPr>
            <p:ph type="dt" sz="half" idx="10"/>
          </p:nvPr>
        </p:nvSpPr>
        <p:spPr/>
        <p:txBody>
          <a:bodyPr/>
          <a:lstStyle/>
          <a:p>
            <a:fld id="{AB51CFF0-4B0B-E94D-B7AF-9FB3FA244B84}" type="datetime1">
              <a:rPr lang="sv-SE" smtClean="0"/>
              <a:t>2019-09-11</a:t>
            </a:fld>
            <a:endParaRPr lang="en-US"/>
          </a:p>
        </p:txBody>
      </p:sp>
      <p:sp>
        <p:nvSpPr>
          <p:cNvPr id="3" name="Slide Number Placeholder 2">
            <a:extLst>
              <a:ext uri="{FF2B5EF4-FFF2-40B4-BE49-F238E27FC236}">
                <a16:creationId xmlns:a16="http://schemas.microsoft.com/office/drawing/2014/main" id="{B67B75FF-9693-EC4B-AE2C-4FF2F80BA832}"/>
              </a:ext>
            </a:extLst>
          </p:cNvPr>
          <p:cNvSpPr>
            <a:spLocks noGrp="1"/>
          </p:cNvSpPr>
          <p:nvPr>
            <p:ph type="sldNum" sz="quarter" idx="12"/>
          </p:nvPr>
        </p:nvSpPr>
        <p:spPr/>
        <p:txBody>
          <a:bodyPr/>
          <a:lstStyle/>
          <a:p>
            <a:fld id="{ED1A6700-4B8E-C940-9C38-BD3ABD7F9838}" type="slidenum">
              <a:rPr lang="en-US" smtClean="0"/>
              <a:t>29</a:t>
            </a:fld>
            <a:endParaRPr lang="en-US"/>
          </a:p>
        </p:txBody>
      </p:sp>
      <p:pic>
        <p:nvPicPr>
          <p:cNvPr id="4" name="Picture 3">
            <a:extLst>
              <a:ext uri="{FF2B5EF4-FFF2-40B4-BE49-F238E27FC236}">
                <a16:creationId xmlns:a16="http://schemas.microsoft.com/office/drawing/2014/main" id="{4D524BBB-7F69-DD43-86F8-61E01A911C75}"/>
              </a:ext>
            </a:extLst>
          </p:cNvPr>
          <p:cNvPicPr>
            <a:picLocks noChangeAspect="1"/>
          </p:cNvPicPr>
          <p:nvPr/>
        </p:nvPicPr>
        <p:blipFill>
          <a:blip r:embed="rId3"/>
          <a:stretch>
            <a:fillRect/>
          </a:stretch>
        </p:blipFill>
        <p:spPr>
          <a:xfrm>
            <a:off x="7788632" y="2285685"/>
            <a:ext cx="4356272" cy="3043684"/>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D739D98-25B6-D348-B8AA-21F89EE9FA30}"/>
                  </a:ext>
                </a:extLst>
              </p:cNvPr>
              <p:cNvSpPr txBox="1"/>
              <p:nvPr/>
            </p:nvSpPr>
            <p:spPr>
              <a:xfrm>
                <a:off x="5410936" y="1347633"/>
                <a:ext cx="4387932" cy="922047"/>
              </a:xfrm>
              <a:prstGeom prst="rect">
                <a:avLst/>
              </a:prstGeom>
              <a:noFill/>
            </p:spPr>
            <p:txBody>
              <a:bodyPr wrap="none" lIns="0" tIns="0" rIns="0" bIns="0" rtlCol="0">
                <a:spAutoFit/>
              </a:bodyPr>
              <a:lstStyle/>
              <a:p>
                <a:r>
                  <a:rPr lang="en-US" sz="2400" dirty="0">
                    <a:latin typeface="Cambria Math" panose="02040503050406030204" pitchFamily="18" charset="0"/>
                  </a:rPr>
                  <a:t>Resolution function of T.O.F </a:t>
                </a:r>
              </a:p>
              <a:p>
                <a14:m>
                  <m:oMath xmlns:m="http://schemas.openxmlformats.org/officeDocument/2006/math">
                    <m:d>
                      <m:dPr>
                        <m:ctrlPr>
                          <a:rPr lang="en-US" sz="2400" i="1" smtClean="0">
                            <a:latin typeface="Cambria Math" panose="02040503050406030204" pitchFamily="18" charset="0"/>
                          </a:rPr>
                        </m:ctrlPr>
                      </m:dPr>
                      <m:e>
                        <m:f>
                          <m:fPr>
                            <m:ctrlPr>
                              <a:rPr lang="en-US" sz="2400" i="1" smtClean="0">
                                <a:latin typeface="Cambria Math" panose="02040503050406030204" pitchFamily="18" charset="0"/>
                              </a:rPr>
                            </m:ctrlPr>
                          </m:fPr>
                          <m:num>
                            <m:r>
                              <m:rPr>
                                <m:sty m:val="p"/>
                              </m:rPr>
                              <a:rPr lang="el-GR" sz="2400">
                                <a:latin typeface="Cambria Math" panose="02040503050406030204" pitchFamily="18" charset="0"/>
                                <a:ea typeface="Cambria Math" panose="02040503050406030204" pitchFamily="18" charset="0"/>
                              </a:rPr>
                              <m:t>δ</m:t>
                            </m:r>
                            <m:r>
                              <a:rPr lang="en-US" sz="2400" b="0" i="1" smtClean="0">
                                <a:latin typeface="Cambria Math" panose="02040503050406030204" pitchFamily="18" charset="0"/>
                              </a:rPr>
                              <m:t>𝑑</m:t>
                            </m:r>
                          </m:num>
                          <m:den>
                            <m:r>
                              <a:rPr lang="en-US" sz="2400" b="0" i="1" smtClean="0">
                                <a:latin typeface="Cambria Math" panose="02040503050406030204" pitchFamily="18" charset="0"/>
                              </a:rPr>
                              <m:t>𝑑</m:t>
                            </m:r>
                          </m:den>
                        </m:f>
                      </m:e>
                    </m:d>
                    <m:r>
                      <a:rPr lang="en-US" sz="2400" b="0" i="1" baseline="30000" smtClean="0">
                        <a:latin typeface="Cambria Math" panose="02040503050406030204" pitchFamily="18" charset="0"/>
                      </a:rPr>
                      <m:t>2</m:t>
                    </m:r>
                    <m:r>
                      <a:rPr lang="en-US" sz="2400" b="0" i="1" smtClean="0">
                        <a:latin typeface="Cambria Math" panose="02040503050406030204" pitchFamily="18" charset="0"/>
                      </a:rPr>
                      <m:t>=</m:t>
                    </m:r>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r>
                              <m:rPr>
                                <m:sty m:val="p"/>
                              </m:rPr>
                              <a:rPr lang="el-GR" sz="2400">
                                <a:latin typeface="Cambria Math" panose="02040503050406030204" pitchFamily="18" charset="0"/>
                                <a:ea typeface="Cambria Math" panose="02040503050406030204" pitchFamily="18" charset="0"/>
                              </a:rPr>
                              <m:t>δ</m:t>
                            </m:r>
                            <m:r>
                              <a:rPr lang="en-US" sz="2400" b="0" i="1" smtClean="0">
                                <a:latin typeface="Cambria Math" panose="02040503050406030204" pitchFamily="18" charset="0"/>
                                <a:ea typeface="Cambria Math" panose="02040503050406030204" pitchFamily="18" charset="0"/>
                              </a:rPr>
                              <m:t>𝑡</m:t>
                            </m:r>
                          </m:num>
                          <m:den>
                            <m:r>
                              <a:rPr lang="en-US" sz="2400" b="0" i="1" smtClean="0">
                                <a:latin typeface="Cambria Math" panose="02040503050406030204" pitchFamily="18" charset="0"/>
                              </a:rPr>
                              <m:t>𝑡</m:t>
                            </m:r>
                          </m:den>
                        </m:f>
                      </m:e>
                    </m:d>
                    <m:r>
                      <a:rPr lang="en-US" sz="2400" i="1" baseline="30000">
                        <a:latin typeface="Cambria Math" panose="02040503050406030204" pitchFamily="18" charset="0"/>
                      </a:rPr>
                      <m:t>2</m:t>
                    </m:r>
                  </m:oMath>
                </a14:m>
                <a:r>
                  <a:rPr lang="en-US" sz="2400" dirty="0"/>
                  <a:t>+ </a:t>
                </a:r>
                <a14:m>
                  <m:oMath xmlns:m="http://schemas.openxmlformats.org/officeDocument/2006/math">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r>
                              <m:rPr>
                                <m:sty m:val="p"/>
                              </m:rPr>
                              <a:rPr lang="el-GR" sz="2400">
                                <a:latin typeface="Cambria Math" panose="02040503050406030204" pitchFamily="18" charset="0"/>
                                <a:ea typeface="Cambria Math" panose="02040503050406030204" pitchFamily="18" charset="0"/>
                              </a:rPr>
                              <m:t>δ</m:t>
                            </m:r>
                            <m:r>
                              <a:rPr lang="en-US" sz="2400" b="0" i="1" smtClean="0">
                                <a:latin typeface="Cambria Math" panose="02040503050406030204" pitchFamily="18" charset="0"/>
                                <a:ea typeface="Cambria Math" panose="02040503050406030204" pitchFamily="18" charset="0"/>
                              </a:rPr>
                              <m:t>𝐿</m:t>
                            </m:r>
                          </m:num>
                          <m:den>
                            <m:r>
                              <a:rPr lang="en-US" sz="2400" b="0" i="1" smtClean="0">
                                <a:latin typeface="Cambria Math" panose="02040503050406030204" pitchFamily="18" charset="0"/>
                              </a:rPr>
                              <m:t>𝐿</m:t>
                            </m:r>
                          </m:den>
                        </m:f>
                      </m:e>
                    </m:d>
                    <m:r>
                      <a:rPr lang="en-US" sz="2400" i="1" baseline="30000">
                        <a:latin typeface="Cambria Math" panose="02040503050406030204" pitchFamily="18" charset="0"/>
                      </a:rPr>
                      <m:t>2 </m:t>
                    </m:r>
                  </m:oMath>
                </a14:m>
                <a:r>
                  <a:rPr lang="en-US" sz="2400" dirty="0"/>
                  <a:t>+</a:t>
                </a:r>
                <a14:m>
                  <m:oMath xmlns:m="http://schemas.openxmlformats.org/officeDocument/2006/math">
                    <m:d>
                      <m:dPr>
                        <m:ctrlPr>
                          <a:rPr lang="en-US" sz="2400" i="1">
                            <a:latin typeface="Cambria Math" panose="02040503050406030204" pitchFamily="18" charset="0"/>
                          </a:rPr>
                        </m:ctrlPr>
                      </m:dPr>
                      <m:e>
                        <m:r>
                          <a:rPr lang="en-US" sz="2400" b="0" i="1" smtClean="0">
                            <a:latin typeface="Cambria Math" panose="02040503050406030204" pitchFamily="18" charset="0"/>
                          </a:rPr>
                          <m:t>𝑐𝑜𝑡</m:t>
                        </m:r>
                        <m:r>
                          <a:rPr lang="en-US" sz="2400" b="0" i="1" smtClean="0">
                            <a:latin typeface="Cambria Math" panose="02040503050406030204" pitchFamily="18" charset="0"/>
                            <a:ea typeface="Cambria Math" panose="02040503050406030204" pitchFamily="18" charset="0"/>
                          </a:rPr>
                          <m:t>𝜃</m:t>
                        </m:r>
                        <m:r>
                          <m:rPr>
                            <m:sty m:val="p"/>
                          </m:rPr>
                          <a:rPr lang="el-GR" sz="2400">
                            <a:latin typeface="Cambria Math" panose="02040503050406030204" pitchFamily="18" charset="0"/>
                            <a:ea typeface="Cambria Math" panose="02040503050406030204" pitchFamily="18" charset="0"/>
                          </a:rPr>
                          <m:t>δ</m:t>
                        </m:r>
                        <m:r>
                          <a:rPr lang="en-US" sz="2400" i="1">
                            <a:latin typeface="Cambria Math" panose="02040503050406030204" pitchFamily="18" charset="0"/>
                            <a:ea typeface="Cambria Math" panose="02040503050406030204" pitchFamily="18" charset="0"/>
                          </a:rPr>
                          <m:t>𝜃</m:t>
                        </m:r>
                      </m:e>
                    </m:d>
                    <m:r>
                      <a:rPr lang="en-US" sz="2400" i="1" baseline="30000">
                        <a:latin typeface="Cambria Math" panose="02040503050406030204" pitchFamily="18" charset="0"/>
                      </a:rPr>
                      <m:t>2</m:t>
                    </m:r>
                  </m:oMath>
                </a14:m>
                <a:endParaRPr lang="en-US" sz="2400" dirty="0"/>
              </a:p>
            </p:txBody>
          </p:sp>
        </mc:Choice>
        <mc:Fallback xmlns="">
          <p:sp>
            <p:nvSpPr>
              <p:cNvPr id="9" name="TextBox 8">
                <a:extLst>
                  <a:ext uri="{FF2B5EF4-FFF2-40B4-BE49-F238E27FC236}">
                    <a16:creationId xmlns:a16="http://schemas.microsoft.com/office/drawing/2014/main" id="{1D739D98-25B6-D348-B8AA-21F89EE9FA30}"/>
                  </a:ext>
                </a:extLst>
              </p:cNvPr>
              <p:cNvSpPr txBox="1">
                <a:spLocks noRot="1" noChangeAspect="1" noMove="1" noResize="1" noEditPoints="1" noAdjustHandles="1" noChangeArrowheads="1" noChangeShapeType="1" noTextEdit="1"/>
              </p:cNvSpPr>
              <p:nvPr/>
            </p:nvSpPr>
            <p:spPr>
              <a:xfrm>
                <a:off x="5410936" y="1347633"/>
                <a:ext cx="4387932" cy="922047"/>
              </a:xfrm>
              <a:prstGeom prst="rect">
                <a:avLst/>
              </a:prstGeom>
              <a:blipFill>
                <a:blip r:embed="rId4"/>
                <a:stretch>
                  <a:fillRect l="-4035" t="-9459" r="-288" b="-6757"/>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E6CC0A48-B469-C846-B939-D21C3225EA1F}"/>
              </a:ext>
            </a:extLst>
          </p:cNvPr>
          <p:cNvPicPr>
            <a:picLocks noChangeAspect="1"/>
          </p:cNvPicPr>
          <p:nvPr/>
        </p:nvPicPr>
        <p:blipFill>
          <a:blip r:embed="rId5"/>
          <a:stretch>
            <a:fillRect/>
          </a:stretch>
        </p:blipFill>
        <p:spPr>
          <a:xfrm>
            <a:off x="66107" y="2326074"/>
            <a:ext cx="7582125" cy="3720813"/>
          </a:xfrm>
          <a:prstGeom prst="rect">
            <a:avLst/>
          </a:prstGeom>
        </p:spPr>
      </p:pic>
      <p:sp>
        <p:nvSpPr>
          <p:cNvPr id="8" name="TextBox 7">
            <a:extLst>
              <a:ext uri="{FF2B5EF4-FFF2-40B4-BE49-F238E27FC236}">
                <a16:creationId xmlns:a16="http://schemas.microsoft.com/office/drawing/2014/main" id="{25C61BD5-4901-8A49-B028-3EFF81E1A675}"/>
              </a:ext>
            </a:extLst>
          </p:cNvPr>
          <p:cNvSpPr txBox="1"/>
          <p:nvPr/>
        </p:nvSpPr>
        <p:spPr>
          <a:xfrm>
            <a:off x="4515437" y="5144703"/>
            <a:ext cx="2055045" cy="369332"/>
          </a:xfrm>
          <a:prstGeom prst="rect">
            <a:avLst/>
          </a:prstGeom>
          <a:noFill/>
        </p:spPr>
        <p:txBody>
          <a:bodyPr wrap="square" rtlCol="0">
            <a:spAutoFit/>
          </a:bodyPr>
          <a:lstStyle/>
          <a:p>
            <a:pPr algn="r"/>
            <a:r>
              <a:rPr lang="en-US" dirty="0">
                <a:solidFill>
                  <a:srgbClr val="FF0000"/>
                </a:solidFill>
              </a:rPr>
              <a:t>Low angle Bank 1</a:t>
            </a:r>
          </a:p>
        </p:txBody>
      </p:sp>
      <p:sp>
        <p:nvSpPr>
          <p:cNvPr id="12" name="TextBox 11">
            <a:extLst>
              <a:ext uri="{FF2B5EF4-FFF2-40B4-BE49-F238E27FC236}">
                <a16:creationId xmlns:a16="http://schemas.microsoft.com/office/drawing/2014/main" id="{5F7D8631-3907-CA49-9051-FB754DAF1C94}"/>
              </a:ext>
            </a:extLst>
          </p:cNvPr>
          <p:cNvSpPr txBox="1"/>
          <p:nvPr/>
        </p:nvSpPr>
        <p:spPr>
          <a:xfrm>
            <a:off x="4050534" y="2709963"/>
            <a:ext cx="2598536" cy="369332"/>
          </a:xfrm>
          <a:prstGeom prst="rect">
            <a:avLst/>
          </a:prstGeom>
          <a:noFill/>
        </p:spPr>
        <p:txBody>
          <a:bodyPr wrap="square" rtlCol="0">
            <a:spAutoFit/>
          </a:bodyPr>
          <a:lstStyle/>
          <a:p>
            <a:r>
              <a:rPr lang="en-US" dirty="0"/>
              <a:t>Back scattering Bank 6 </a:t>
            </a:r>
          </a:p>
        </p:txBody>
      </p:sp>
      <p:sp>
        <p:nvSpPr>
          <p:cNvPr id="15" name="TextBox 14">
            <a:extLst>
              <a:ext uri="{FF2B5EF4-FFF2-40B4-BE49-F238E27FC236}">
                <a16:creationId xmlns:a16="http://schemas.microsoft.com/office/drawing/2014/main" id="{15B5701B-C8F7-BD43-B259-5DC169DD59A9}"/>
              </a:ext>
            </a:extLst>
          </p:cNvPr>
          <p:cNvSpPr txBox="1"/>
          <p:nvPr/>
        </p:nvSpPr>
        <p:spPr>
          <a:xfrm>
            <a:off x="4515435" y="4676838"/>
            <a:ext cx="2055045" cy="369332"/>
          </a:xfrm>
          <a:prstGeom prst="rect">
            <a:avLst/>
          </a:prstGeom>
          <a:noFill/>
        </p:spPr>
        <p:txBody>
          <a:bodyPr wrap="square" rtlCol="0">
            <a:spAutoFit/>
          </a:bodyPr>
          <a:lstStyle/>
          <a:p>
            <a:pPr algn="r"/>
            <a:r>
              <a:rPr lang="en-US" dirty="0">
                <a:solidFill>
                  <a:srgbClr val="00B050"/>
                </a:solidFill>
              </a:rPr>
              <a:t>Bank 2</a:t>
            </a:r>
          </a:p>
        </p:txBody>
      </p:sp>
      <p:sp>
        <p:nvSpPr>
          <p:cNvPr id="16" name="TextBox 15">
            <a:extLst>
              <a:ext uri="{FF2B5EF4-FFF2-40B4-BE49-F238E27FC236}">
                <a16:creationId xmlns:a16="http://schemas.microsoft.com/office/drawing/2014/main" id="{7BA3B5C0-B59A-7B45-A11A-546B24E677D0}"/>
              </a:ext>
            </a:extLst>
          </p:cNvPr>
          <p:cNvSpPr txBox="1"/>
          <p:nvPr/>
        </p:nvSpPr>
        <p:spPr>
          <a:xfrm>
            <a:off x="4515435" y="4242712"/>
            <a:ext cx="2055045" cy="369332"/>
          </a:xfrm>
          <a:prstGeom prst="rect">
            <a:avLst/>
          </a:prstGeom>
          <a:noFill/>
        </p:spPr>
        <p:txBody>
          <a:bodyPr wrap="square" rtlCol="0">
            <a:spAutoFit/>
          </a:bodyPr>
          <a:lstStyle/>
          <a:p>
            <a:pPr algn="r"/>
            <a:r>
              <a:rPr lang="en-US" dirty="0">
                <a:solidFill>
                  <a:srgbClr val="0432FF"/>
                </a:solidFill>
              </a:rPr>
              <a:t>Bank 3</a:t>
            </a:r>
          </a:p>
        </p:txBody>
      </p:sp>
      <p:sp>
        <p:nvSpPr>
          <p:cNvPr id="17" name="TextBox 16">
            <a:extLst>
              <a:ext uri="{FF2B5EF4-FFF2-40B4-BE49-F238E27FC236}">
                <a16:creationId xmlns:a16="http://schemas.microsoft.com/office/drawing/2014/main" id="{62AB19AB-320E-6D44-8BB3-468EAC538174}"/>
              </a:ext>
            </a:extLst>
          </p:cNvPr>
          <p:cNvSpPr txBox="1"/>
          <p:nvPr/>
        </p:nvSpPr>
        <p:spPr>
          <a:xfrm>
            <a:off x="4515435" y="3809038"/>
            <a:ext cx="2055045" cy="369332"/>
          </a:xfrm>
          <a:prstGeom prst="rect">
            <a:avLst/>
          </a:prstGeom>
          <a:noFill/>
        </p:spPr>
        <p:txBody>
          <a:bodyPr wrap="square" rtlCol="0">
            <a:spAutoFit/>
          </a:bodyPr>
          <a:lstStyle/>
          <a:p>
            <a:pPr algn="r"/>
            <a:r>
              <a:rPr lang="en-US" dirty="0">
                <a:solidFill>
                  <a:srgbClr val="FF40FF"/>
                </a:solidFill>
              </a:rPr>
              <a:t>Bank 4</a:t>
            </a:r>
          </a:p>
        </p:txBody>
      </p:sp>
      <p:sp>
        <p:nvSpPr>
          <p:cNvPr id="18" name="TextBox 17">
            <a:extLst>
              <a:ext uri="{FF2B5EF4-FFF2-40B4-BE49-F238E27FC236}">
                <a16:creationId xmlns:a16="http://schemas.microsoft.com/office/drawing/2014/main" id="{32B164EC-B2C9-BF48-ADC1-B8763882D02B}"/>
              </a:ext>
            </a:extLst>
          </p:cNvPr>
          <p:cNvSpPr txBox="1"/>
          <p:nvPr/>
        </p:nvSpPr>
        <p:spPr>
          <a:xfrm>
            <a:off x="4515435" y="3348436"/>
            <a:ext cx="2055045" cy="369332"/>
          </a:xfrm>
          <a:prstGeom prst="rect">
            <a:avLst/>
          </a:prstGeom>
          <a:noFill/>
        </p:spPr>
        <p:txBody>
          <a:bodyPr wrap="square" rtlCol="0">
            <a:spAutoFit/>
          </a:bodyPr>
          <a:lstStyle/>
          <a:p>
            <a:pPr algn="r"/>
            <a:r>
              <a:rPr lang="en-US" dirty="0">
                <a:solidFill>
                  <a:schemeClr val="accent1">
                    <a:lumMod val="60000"/>
                    <a:lumOff val="40000"/>
                  </a:schemeClr>
                </a:solidFill>
              </a:rPr>
              <a:t>90° Bank 5</a:t>
            </a:r>
          </a:p>
        </p:txBody>
      </p:sp>
    </p:spTree>
    <p:extLst>
      <p:ext uri="{BB962C8B-B14F-4D97-AF65-F5344CB8AC3E}">
        <p14:creationId xmlns:p14="http://schemas.microsoft.com/office/powerpoint/2010/main" val="147289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D6A21-AD0B-8D43-897E-B61B7F452D8F}"/>
              </a:ext>
            </a:extLst>
          </p:cNvPr>
          <p:cNvSpPr>
            <a:spLocks noGrp="1"/>
          </p:cNvSpPr>
          <p:nvPr>
            <p:ph type="title"/>
          </p:nvPr>
        </p:nvSpPr>
        <p:spPr/>
        <p:txBody>
          <a:bodyPr/>
          <a:lstStyle/>
          <a:p>
            <a:r>
              <a:rPr lang="en-US" dirty="0"/>
              <a:t>6 Blind men and the elephant </a:t>
            </a:r>
          </a:p>
        </p:txBody>
      </p:sp>
      <p:pic>
        <p:nvPicPr>
          <p:cNvPr id="6" name="Content Placeholder 5">
            <a:extLst>
              <a:ext uri="{FF2B5EF4-FFF2-40B4-BE49-F238E27FC236}">
                <a16:creationId xmlns:a16="http://schemas.microsoft.com/office/drawing/2014/main" id="{08AFE381-DC3F-F249-B030-4E0B0F52D4E2}"/>
              </a:ext>
            </a:extLst>
          </p:cNvPr>
          <p:cNvPicPr>
            <a:picLocks noGrp="1" noChangeAspect="1"/>
          </p:cNvPicPr>
          <p:nvPr>
            <p:ph idx="1"/>
          </p:nvPr>
        </p:nvPicPr>
        <p:blipFill>
          <a:blip r:embed="rId3"/>
          <a:stretch>
            <a:fillRect/>
          </a:stretch>
        </p:blipFill>
        <p:spPr>
          <a:xfrm>
            <a:off x="3221080" y="1626324"/>
            <a:ext cx="5749839" cy="4255337"/>
          </a:xfrm>
        </p:spPr>
      </p:pic>
      <p:sp>
        <p:nvSpPr>
          <p:cNvPr id="4" name="Date Placeholder 3">
            <a:extLst>
              <a:ext uri="{FF2B5EF4-FFF2-40B4-BE49-F238E27FC236}">
                <a16:creationId xmlns:a16="http://schemas.microsoft.com/office/drawing/2014/main" id="{6F8DE074-1AD6-934C-8BD5-B48E3983BE38}"/>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AE14D858-06DA-8F4A-9CF5-1A1EFC56BA9B}"/>
              </a:ext>
            </a:extLst>
          </p:cNvPr>
          <p:cNvSpPr>
            <a:spLocks noGrp="1"/>
          </p:cNvSpPr>
          <p:nvPr>
            <p:ph type="sldNum" sz="quarter" idx="12"/>
          </p:nvPr>
        </p:nvSpPr>
        <p:spPr/>
        <p:txBody>
          <a:bodyPr/>
          <a:lstStyle/>
          <a:p>
            <a:fld id="{ED1A6700-4B8E-C940-9C38-BD3ABD7F9838}" type="slidenum">
              <a:rPr lang="en-US" smtClean="0"/>
              <a:t>3</a:t>
            </a:fld>
            <a:endParaRPr lang="en-US"/>
          </a:p>
        </p:txBody>
      </p:sp>
      <p:sp>
        <p:nvSpPr>
          <p:cNvPr id="3" name="TextBox 2">
            <a:extLst>
              <a:ext uri="{FF2B5EF4-FFF2-40B4-BE49-F238E27FC236}">
                <a16:creationId xmlns:a16="http://schemas.microsoft.com/office/drawing/2014/main" id="{245D2BCE-348D-4C4B-AD7F-7CAC9831B12B}"/>
              </a:ext>
            </a:extLst>
          </p:cNvPr>
          <p:cNvSpPr txBox="1"/>
          <p:nvPr/>
        </p:nvSpPr>
        <p:spPr>
          <a:xfrm>
            <a:off x="2991241" y="4194799"/>
            <a:ext cx="729673" cy="369332"/>
          </a:xfrm>
          <a:prstGeom prst="rect">
            <a:avLst/>
          </a:prstGeom>
          <a:noFill/>
        </p:spPr>
        <p:txBody>
          <a:bodyPr wrap="square" rtlCol="0">
            <a:spAutoFit/>
          </a:bodyPr>
          <a:lstStyle/>
          <a:p>
            <a:r>
              <a:rPr lang="en-US" dirty="0"/>
              <a:t>X-ray</a:t>
            </a:r>
          </a:p>
        </p:txBody>
      </p:sp>
      <p:sp>
        <p:nvSpPr>
          <p:cNvPr id="7" name="TextBox 6">
            <a:extLst>
              <a:ext uri="{FF2B5EF4-FFF2-40B4-BE49-F238E27FC236}">
                <a16:creationId xmlns:a16="http://schemas.microsoft.com/office/drawing/2014/main" id="{07BDF813-3B1A-D340-BB58-4602C29E9967}"/>
              </a:ext>
            </a:extLst>
          </p:cNvPr>
          <p:cNvSpPr txBox="1"/>
          <p:nvPr/>
        </p:nvSpPr>
        <p:spPr>
          <a:xfrm>
            <a:off x="5866220" y="2119218"/>
            <a:ext cx="1099128" cy="369332"/>
          </a:xfrm>
          <a:prstGeom prst="rect">
            <a:avLst/>
          </a:prstGeom>
          <a:noFill/>
        </p:spPr>
        <p:txBody>
          <a:bodyPr wrap="square" rtlCol="0">
            <a:spAutoFit/>
          </a:bodyPr>
          <a:lstStyle/>
          <a:p>
            <a:r>
              <a:rPr lang="en-US" dirty="0"/>
              <a:t>Neutron</a:t>
            </a:r>
          </a:p>
        </p:txBody>
      </p:sp>
      <p:sp>
        <p:nvSpPr>
          <p:cNvPr id="8" name="TextBox 7">
            <a:extLst>
              <a:ext uri="{FF2B5EF4-FFF2-40B4-BE49-F238E27FC236}">
                <a16:creationId xmlns:a16="http://schemas.microsoft.com/office/drawing/2014/main" id="{AC3F717E-4EBF-6A40-9FC9-A896679D4923}"/>
              </a:ext>
            </a:extLst>
          </p:cNvPr>
          <p:cNvSpPr txBox="1"/>
          <p:nvPr/>
        </p:nvSpPr>
        <p:spPr>
          <a:xfrm>
            <a:off x="4655453" y="4010133"/>
            <a:ext cx="1210767" cy="369332"/>
          </a:xfrm>
          <a:prstGeom prst="rect">
            <a:avLst/>
          </a:prstGeom>
          <a:noFill/>
        </p:spPr>
        <p:txBody>
          <a:bodyPr wrap="square" rtlCol="0">
            <a:spAutoFit/>
          </a:bodyPr>
          <a:lstStyle/>
          <a:p>
            <a:r>
              <a:rPr lang="en-US" dirty="0"/>
              <a:t>Modeling </a:t>
            </a:r>
          </a:p>
        </p:txBody>
      </p:sp>
      <p:sp>
        <p:nvSpPr>
          <p:cNvPr id="11" name="TextBox 10">
            <a:extLst>
              <a:ext uri="{FF2B5EF4-FFF2-40B4-BE49-F238E27FC236}">
                <a16:creationId xmlns:a16="http://schemas.microsoft.com/office/drawing/2014/main" id="{928F38AF-E558-024D-97A7-574890B82B79}"/>
              </a:ext>
            </a:extLst>
          </p:cNvPr>
          <p:cNvSpPr txBox="1"/>
          <p:nvPr/>
        </p:nvSpPr>
        <p:spPr>
          <a:xfrm>
            <a:off x="5490615" y="4945897"/>
            <a:ext cx="1210767" cy="369332"/>
          </a:xfrm>
          <a:prstGeom prst="rect">
            <a:avLst/>
          </a:prstGeom>
          <a:noFill/>
        </p:spPr>
        <p:txBody>
          <a:bodyPr wrap="square" rtlCol="0">
            <a:spAutoFit/>
          </a:bodyPr>
          <a:lstStyle/>
          <a:p>
            <a:r>
              <a:rPr lang="en-US" dirty="0"/>
              <a:t>FTIR</a:t>
            </a:r>
          </a:p>
        </p:txBody>
      </p:sp>
      <p:sp>
        <p:nvSpPr>
          <p:cNvPr id="12" name="TextBox 11">
            <a:extLst>
              <a:ext uri="{FF2B5EF4-FFF2-40B4-BE49-F238E27FC236}">
                <a16:creationId xmlns:a16="http://schemas.microsoft.com/office/drawing/2014/main" id="{7F63B824-CD96-E44D-A659-6F02AB410C3D}"/>
              </a:ext>
            </a:extLst>
          </p:cNvPr>
          <p:cNvSpPr txBox="1"/>
          <p:nvPr/>
        </p:nvSpPr>
        <p:spPr>
          <a:xfrm>
            <a:off x="8132216" y="4140860"/>
            <a:ext cx="1210767" cy="369332"/>
          </a:xfrm>
          <a:prstGeom prst="rect">
            <a:avLst/>
          </a:prstGeom>
          <a:noFill/>
        </p:spPr>
        <p:txBody>
          <a:bodyPr wrap="square" rtlCol="0">
            <a:spAutoFit/>
          </a:bodyPr>
          <a:lstStyle/>
          <a:p>
            <a:r>
              <a:rPr lang="en-US" dirty="0"/>
              <a:t>Raman</a:t>
            </a:r>
          </a:p>
        </p:txBody>
      </p:sp>
      <p:sp>
        <p:nvSpPr>
          <p:cNvPr id="13" name="TextBox 12">
            <a:extLst>
              <a:ext uri="{FF2B5EF4-FFF2-40B4-BE49-F238E27FC236}">
                <a16:creationId xmlns:a16="http://schemas.microsoft.com/office/drawing/2014/main" id="{43D33CB3-BF6B-1B49-87D9-D057468C6D59}"/>
              </a:ext>
            </a:extLst>
          </p:cNvPr>
          <p:cNvSpPr txBox="1"/>
          <p:nvPr/>
        </p:nvSpPr>
        <p:spPr>
          <a:xfrm>
            <a:off x="6679482" y="3598481"/>
            <a:ext cx="1068337" cy="369332"/>
          </a:xfrm>
          <a:prstGeom prst="rect">
            <a:avLst/>
          </a:prstGeom>
          <a:noFill/>
        </p:spPr>
        <p:txBody>
          <a:bodyPr wrap="square" rtlCol="0">
            <a:spAutoFit/>
          </a:bodyPr>
          <a:lstStyle/>
          <a:p>
            <a:r>
              <a:rPr lang="en-US" dirty="0"/>
              <a:t>Electron</a:t>
            </a:r>
          </a:p>
        </p:txBody>
      </p:sp>
    </p:spTree>
    <p:extLst>
      <p:ext uri="{BB962C8B-B14F-4D97-AF65-F5344CB8AC3E}">
        <p14:creationId xmlns:p14="http://schemas.microsoft.com/office/powerpoint/2010/main" val="209280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1" grpId="0"/>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4ABA367-1E4E-8140-B0E4-23ACCB5F1117}"/>
              </a:ext>
            </a:extLst>
          </p:cNvPr>
          <p:cNvSpPr>
            <a:spLocks noGrp="1"/>
          </p:cNvSpPr>
          <p:nvPr>
            <p:ph type="title"/>
          </p:nvPr>
        </p:nvSpPr>
        <p:spPr>
          <a:xfrm>
            <a:off x="609600" y="54769"/>
            <a:ext cx="10972800" cy="1143000"/>
          </a:xfrm>
        </p:spPr>
        <p:txBody>
          <a:bodyPr/>
          <a:lstStyle/>
          <a:p>
            <a:r>
              <a:rPr lang="en-US" dirty="0"/>
              <a:t>Different techniques</a:t>
            </a:r>
          </a:p>
        </p:txBody>
      </p:sp>
      <p:sp>
        <p:nvSpPr>
          <p:cNvPr id="5" name="Date Placeholder 4">
            <a:extLst>
              <a:ext uri="{FF2B5EF4-FFF2-40B4-BE49-F238E27FC236}">
                <a16:creationId xmlns:a16="http://schemas.microsoft.com/office/drawing/2014/main" id="{72FF349C-C15F-434A-8D4C-3798FC1BE14F}"/>
              </a:ext>
            </a:extLst>
          </p:cNvPr>
          <p:cNvSpPr>
            <a:spLocks noGrp="1"/>
          </p:cNvSpPr>
          <p:nvPr>
            <p:ph type="dt" sz="half" idx="10"/>
          </p:nvPr>
        </p:nvSpPr>
        <p:spPr/>
        <p:txBody>
          <a:bodyPr/>
          <a:lstStyle/>
          <a:p>
            <a:fld id="{EFFFC61C-A733-C343-940D-4464FB56A41F}" type="datetime1">
              <a:rPr lang="sv-SE" smtClean="0"/>
              <a:t>2019-09-11</a:t>
            </a:fld>
            <a:endParaRPr lang="en-US"/>
          </a:p>
        </p:txBody>
      </p:sp>
      <p:sp>
        <p:nvSpPr>
          <p:cNvPr id="6" name="Slide Number Placeholder 5">
            <a:extLst>
              <a:ext uri="{FF2B5EF4-FFF2-40B4-BE49-F238E27FC236}">
                <a16:creationId xmlns:a16="http://schemas.microsoft.com/office/drawing/2014/main" id="{ABB7F394-630A-AA43-B3DD-8A461E4195BE}"/>
              </a:ext>
            </a:extLst>
          </p:cNvPr>
          <p:cNvSpPr>
            <a:spLocks noGrp="1"/>
          </p:cNvSpPr>
          <p:nvPr>
            <p:ph type="sldNum" sz="quarter" idx="12"/>
          </p:nvPr>
        </p:nvSpPr>
        <p:spPr/>
        <p:txBody>
          <a:bodyPr/>
          <a:lstStyle/>
          <a:p>
            <a:fld id="{ED1A6700-4B8E-C940-9C38-BD3ABD7F9838}" type="slidenum">
              <a:rPr lang="en-US" smtClean="0"/>
              <a:t>30</a:t>
            </a:fld>
            <a:endParaRPr lang="en-US"/>
          </a:p>
        </p:txBody>
      </p:sp>
      <p:graphicFrame>
        <p:nvGraphicFramePr>
          <p:cNvPr id="7" name="Content Placeholder 10">
            <a:extLst>
              <a:ext uri="{FF2B5EF4-FFF2-40B4-BE49-F238E27FC236}">
                <a16:creationId xmlns:a16="http://schemas.microsoft.com/office/drawing/2014/main" id="{05E0B286-1186-AA4B-9CC1-79F4DAFF7CB9}"/>
              </a:ext>
            </a:extLst>
          </p:cNvPr>
          <p:cNvGraphicFramePr>
            <a:graphicFrameLocks/>
          </p:cNvGraphicFramePr>
          <p:nvPr>
            <p:extLst>
              <p:ext uri="{D42A27DB-BD31-4B8C-83A1-F6EECF244321}">
                <p14:modId xmlns:p14="http://schemas.microsoft.com/office/powerpoint/2010/main" val="1832365964"/>
              </p:ext>
            </p:extLst>
          </p:nvPr>
        </p:nvGraphicFramePr>
        <p:xfrm>
          <a:off x="609600" y="1312863"/>
          <a:ext cx="10972800" cy="4813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6984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61847-F0AF-3E4A-A581-5B06C1A7B34C}"/>
              </a:ext>
            </a:extLst>
          </p:cNvPr>
          <p:cNvSpPr>
            <a:spLocks noGrp="1"/>
          </p:cNvSpPr>
          <p:nvPr>
            <p:ph type="title"/>
          </p:nvPr>
        </p:nvSpPr>
        <p:spPr>
          <a:xfrm>
            <a:off x="573088" y="-91063"/>
            <a:ext cx="10972800" cy="1143000"/>
          </a:xfrm>
        </p:spPr>
        <p:txBody>
          <a:bodyPr/>
          <a:lstStyle/>
          <a:p>
            <a:r>
              <a:rPr lang="en-US" dirty="0"/>
              <a:t>Materials</a:t>
            </a:r>
          </a:p>
        </p:txBody>
      </p:sp>
      <p:grpSp>
        <p:nvGrpSpPr>
          <p:cNvPr id="13" name="Group 12">
            <a:extLst>
              <a:ext uri="{FF2B5EF4-FFF2-40B4-BE49-F238E27FC236}">
                <a16:creationId xmlns:a16="http://schemas.microsoft.com/office/drawing/2014/main" id="{1562DF70-7AAC-8344-8D75-F2D3ECBC0DA4}"/>
              </a:ext>
            </a:extLst>
          </p:cNvPr>
          <p:cNvGrpSpPr/>
          <p:nvPr/>
        </p:nvGrpSpPr>
        <p:grpSpPr>
          <a:xfrm>
            <a:off x="228283" y="1328316"/>
            <a:ext cx="5684773" cy="5248973"/>
            <a:chOff x="228283" y="1328316"/>
            <a:chExt cx="5684773" cy="5248973"/>
          </a:xfrm>
        </p:grpSpPr>
        <p:pic>
          <p:nvPicPr>
            <p:cNvPr id="11" name="Picture 10">
              <a:extLst>
                <a:ext uri="{FF2B5EF4-FFF2-40B4-BE49-F238E27FC236}">
                  <a16:creationId xmlns:a16="http://schemas.microsoft.com/office/drawing/2014/main" id="{F44F3B27-4FA6-9045-A13D-A4BCAF30006D}"/>
                </a:ext>
              </a:extLst>
            </p:cNvPr>
            <p:cNvPicPr>
              <a:picLocks noChangeAspect="1"/>
            </p:cNvPicPr>
            <p:nvPr/>
          </p:nvPicPr>
          <p:blipFill>
            <a:blip r:embed="rId2"/>
            <a:stretch>
              <a:fillRect/>
            </a:stretch>
          </p:blipFill>
          <p:spPr>
            <a:xfrm>
              <a:off x="228283" y="1328316"/>
              <a:ext cx="5248973" cy="5248973"/>
            </a:xfrm>
            <a:prstGeom prst="rect">
              <a:avLst/>
            </a:prstGeom>
          </p:spPr>
        </p:pic>
        <p:sp>
          <p:nvSpPr>
            <p:cNvPr id="12" name="TextBox 11">
              <a:extLst>
                <a:ext uri="{FF2B5EF4-FFF2-40B4-BE49-F238E27FC236}">
                  <a16:creationId xmlns:a16="http://schemas.microsoft.com/office/drawing/2014/main" id="{E47B68B6-A87D-784F-A2C9-2FF8CC15A4F9}"/>
                </a:ext>
              </a:extLst>
            </p:cNvPr>
            <p:cNvSpPr txBox="1"/>
            <p:nvPr/>
          </p:nvSpPr>
          <p:spPr>
            <a:xfrm>
              <a:off x="3855911" y="1348578"/>
              <a:ext cx="2057145" cy="584775"/>
            </a:xfrm>
            <a:prstGeom prst="rect">
              <a:avLst/>
            </a:prstGeom>
            <a:noFill/>
          </p:spPr>
          <p:txBody>
            <a:bodyPr wrap="square" rtlCol="0">
              <a:spAutoFit/>
            </a:bodyPr>
            <a:lstStyle/>
            <a:p>
              <a:r>
                <a:rPr lang="en-US" sz="3200" dirty="0">
                  <a:solidFill>
                    <a:schemeClr val="bg1"/>
                  </a:solidFill>
                </a:rPr>
                <a:t>Bi metal</a:t>
              </a:r>
            </a:p>
          </p:txBody>
        </p:sp>
      </p:grpSp>
      <p:sp>
        <p:nvSpPr>
          <p:cNvPr id="15" name="Donut 14">
            <a:extLst>
              <a:ext uri="{FF2B5EF4-FFF2-40B4-BE49-F238E27FC236}">
                <a16:creationId xmlns:a16="http://schemas.microsoft.com/office/drawing/2014/main" id="{29228697-1C5B-C349-AA01-F2F1C352C1AE}"/>
              </a:ext>
            </a:extLst>
          </p:cNvPr>
          <p:cNvSpPr/>
          <p:nvPr/>
        </p:nvSpPr>
        <p:spPr>
          <a:xfrm>
            <a:off x="3619056" y="4552950"/>
            <a:ext cx="1306639" cy="1306639"/>
          </a:xfrm>
          <a:prstGeom prst="donut">
            <a:avLst>
              <a:gd name="adj" fmla="val 49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7" name="Straight Connector 16">
            <a:extLst>
              <a:ext uri="{FF2B5EF4-FFF2-40B4-BE49-F238E27FC236}">
                <a16:creationId xmlns:a16="http://schemas.microsoft.com/office/drawing/2014/main" id="{72523C10-F6E9-0A4F-996B-12EB7D1BB888}"/>
              </a:ext>
            </a:extLst>
          </p:cNvPr>
          <p:cNvCxnSpPr>
            <a:cxnSpLocks/>
          </p:cNvCxnSpPr>
          <p:nvPr/>
        </p:nvCxnSpPr>
        <p:spPr>
          <a:xfrm flipV="1">
            <a:off x="4884483" y="5206269"/>
            <a:ext cx="1440117" cy="1"/>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C4248E7-F91D-3842-AAD1-2E18D27F2C7E}"/>
              </a:ext>
            </a:extLst>
          </p:cNvPr>
          <p:cNvPicPr>
            <a:picLocks noChangeAspect="1"/>
          </p:cNvPicPr>
          <p:nvPr/>
        </p:nvPicPr>
        <p:blipFill>
          <a:blip r:embed="rId3"/>
          <a:stretch>
            <a:fillRect/>
          </a:stretch>
        </p:blipFill>
        <p:spPr>
          <a:xfrm>
            <a:off x="6432803" y="4377245"/>
            <a:ext cx="2260475" cy="2301204"/>
          </a:xfrm>
          <a:prstGeom prst="rect">
            <a:avLst/>
          </a:prstGeom>
        </p:spPr>
      </p:pic>
      <p:sp>
        <p:nvSpPr>
          <p:cNvPr id="20" name="TextBox 19">
            <a:extLst>
              <a:ext uri="{FF2B5EF4-FFF2-40B4-BE49-F238E27FC236}">
                <a16:creationId xmlns:a16="http://schemas.microsoft.com/office/drawing/2014/main" id="{797D0D9B-DFEF-764A-9EB5-E2CBFCC87350}"/>
              </a:ext>
            </a:extLst>
          </p:cNvPr>
          <p:cNvSpPr txBox="1"/>
          <p:nvPr/>
        </p:nvSpPr>
        <p:spPr>
          <a:xfrm>
            <a:off x="4356609" y="5989317"/>
            <a:ext cx="1120648" cy="584775"/>
          </a:xfrm>
          <a:prstGeom prst="rect">
            <a:avLst/>
          </a:prstGeom>
          <a:noFill/>
        </p:spPr>
        <p:txBody>
          <a:bodyPr wrap="square" rtlCol="0">
            <a:spAutoFit/>
          </a:bodyPr>
          <a:lstStyle/>
          <a:p>
            <a:r>
              <a:rPr lang="en-US" sz="3200" dirty="0">
                <a:solidFill>
                  <a:schemeClr val="bg1"/>
                </a:solidFill>
              </a:rPr>
              <a:t>~cm</a:t>
            </a:r>
          </a:p>
        </p:txBody>
      </p:sp>
      <p:sp>
        <p:nvSpPr>
          <p:cNvPr id="21" name="TextBox 20">
            <a:extLst>
              <a:ext uri="{FF2B5EF4-FFF2-40B4-BE49-F238E27FC236}">
                <a16:creationId xmlns:a16="http://schemas.microsoft.com/office/drawing/2014/main" id="{C2BE8258-BBAC-2846-B1B6-52CCC7B91044}"/>
              </a:ext>
            </a:extLst>
          </p:cNvPr>
          <p:cNvSpPr txBox="1"/>
          <p:nvPr/>
        </p:nvSpPr>
        <p:spPr>
          <a:xfrm>
            <a:off x="8344027" y="5989316"/>
            <a:ext cx="1647697" cy="584775"/>
          </a:xfrm>
          <a:prstGeom prst="rect">
            <a:avLst/>
          </a:prstGeom>
          <a:noFill/>
        </p:spPr>
        <p:txBody>
          <a:bodyPr wrap="square" rtlCol="0">
            <a:spAutoFit/>
          </a:bodyPr>
          <a:lstStyle/>
          <a:p>
            <a:r>
              <a:rPr lang="en-US" sz="3200" dirty="0"/>
              <a:t>~nm </a:t>
            </a:r>
          </a:p>
        </p:txBody>
      </p:sp>
      <p:sp>
        <p:nvSpPr>
          <p:cNvPr id="22" name="Date Placeholder 21">
            <a:extLst>
              <a:ext uri="{FF2B5EF4-FFF2-40B4-BE49-F238E27FC236}">
                <a16:creationId xmlns:a16="http://schemas.microsoft.com/office/drawing/2014/main" id="{D0B29D1C-9FCF-D84C-8688-EF162448760E}"/>
              </a:ext>
            </a:extLst>
          </p:cNvPr>
          <p:cNvSpPr>
            <a:spLocks noGrp="1"/>
          </p:cNvSpPr>
          <p:nvPr>
            <p:ph type="dt" sz="half" idx="10"/>
          </p:nvPr>
        </p:nvSpPr>
        <p:spPr/>
        <p:txBody>
          <a:bodyPr/>
          <a:lstStyle/>
          <a:p>
            <a:r>
              <a:rPr lang="sv-SE"/>
              <a:t>2019-09-11</a:t>
            </a:r>
            <a:endParaRPr lang="en-US"/>
          </a:p>
        </p:txBody>
      </p:sp>
      <p:sp>
        <p:nvSpPr>
          <p:cNvPr id="23" name="Slide Number Placeholder 22">
            <a:extLst>
              <a:ext uri="{FF2B5EF4-FFF2-40B4-BE49-F238E27FC236}">
                <a16:creationId xmlns:a16="http://schemas.microsoft.com/office/drawing/2014/main" id="{D6E10CB5-4F36-B84E-93BD-0A448916CDB0}"/>
              </a:ext>
            </a:extLst>
          </p:cNvPr>
          <p:cNvSpPr>
            <a:spLocks noGrp="1"/>
          </p:cNvSpPr>
          <p:nvPr>
            <p:ph type="sldNum" sz="quarter" idx="12"/>
          </p:nvPr>
        </p:nvSpPr>
        <p:spPr/>
        <p:txBody>
          <a:bodyPr/>
          <a:lstStyle/>
          <a:p>
            <a:fld id="{3A2F0832-F084-422D-97D1-AF848F4F2C34}" type="slidenum">
              <a:rPr lang="en-US" smtClean="0"/>
              <a:t>31</a:t>
            </a:fld>
            <a:endParaRPr lang="en-US"/>
          </a:p>
        </p:txBody>
      </p:sp>
      <p:sp>
        <p:nvSpPr>
          <p:cNvPr id="24" name="TextBox 23">
            <a:extLst>
              <a:ext uri="{FF2B5EF4-FFF2-40B4-BE49-F238E27FC236}">
                <a16:creationId xmlns:a16="http://schemas.microsoft.com/office/drawing/2014/main" id="{5810E038-31C2-A641-AE47-00D35FE4FE44}"/>
              </a:ext>
            </a:extLst>
          </p:cNvPr>
          <p:cNvSpPr txBox="1"/>
          <p:nvPr/>
        </p:nvSpPr>
        <p:spPr>
          <a:xfrm>
            <a:off x="228282" y="1328316"/>
            <a:ext cx="1538173" cy="1077218"/>
          </a:xfrm>
          <a:prstGeom prst="rect">
            <a:avLst/>
          </a:prstGeom>
          <a:noFill/>
        </p:spPr>
        <p:txBody>
          <a:bodyPr wrap="square" rtlCol="0">
            <a:spAutoFit/>
          </a:bodyPr>
          <a:lstStyle/>
          <a:p>
            <a:r>
              <a:rPr lang="en-US" sz="3200" dirty="0">
                <a:solidFill>
                  <a:schemeClr val="bg1"/>
                </a:solidFill>
              </a:rPr>
              <a:t>Single crystal</a:t>
            </a:r>
          </a:p>
        </p:txBody>
      </p:sp>
      <p:pic>
        <p:nvPicPr>
          <p:cNvPr id="9" name="Picture 8">
            <a:extLst>
              <a:ext uri="{FF2B5EF4-FFF2-40B4-BE49-F238E27FC236}">
                <a16:creationId xmlns:a16="http://schemas.microsoft.com/office/drawing/2014/main" id="{3727152D-BBF8-1740-BA15-FF75561142CC}"/>
              </a:ext>
            </a:extLst>
          </p:cNvPr>
          <p:cNvPicPr>
            <a:picLocks noChangeAspect="1"/>
          </p:cNvPicPr>
          <p:nvPr/>
        </p:nvPicPr>
        <p:blipFill>
          <a:blip r:embed="rId4"/>
          <a:stretch>
            <a:fillRect/>
          </a:stretch>
        </p:blipFill>
        <p:spPr>
          <a:xfrm>
            <a:off x="8002512" y="1294843"/>
            <a:ext cx="4049618" cy="2839496"/>
          </a:xfrm>
          <a:prstGeom prst="rect">
            <a:avLst/>
          </a:prstGeom>
        </p:spPr>
      </p:pic>
      <p:sp>
        <p:nvSpPr>
          <p:cNvPr id="25" name="TextBox 24">
            <a:extLst>
              <a:ext uri="{FF2B5EF4-FFF2-40B4-BE49-F238E27FC236}">
                <a16:creationId xmlns:a16="http://schemas.microsoft.com/office/drawing/2014/main" id="{423AA064-A93D-B84E-A263-6E3470C2E814}"/>
              </a:ext>
            </a:extLst>
          </p:cNvPr>
          <p:cNvSpPr txBox="1"/>
          <p:nvPr/>
        </p:nvSpPr>
        <p:spPr>
          <a:xfrm>
            <a:off x="8998748" y="1418972"/>
            <a:ext cx="2057145" cy="584775"/>
          </a:xfrm>
          <a:prstGeom prst="rect">
            <a:avLst/>
          </a:prstGeom>
          <a:noFill/>
        </p:spPr>
        <p:txBody>
          <a:bodyPr wrap="square" rtlCol="0">
            <a:spAutoFit/>
          </a:bodyPr>
          <a:lstStyle/>
          <a:p>
            <a:r>
              <a:rPr lang="en-US" sz="3200" dirty="0">
                <a:solidFill>
                  <a:schemeClr val="bg1"/>
                </a:solidFill>
              </a:rPr>
              <a:t>Bi metal</a:t>
            </a:r>
          </a:p>
        </p:txBody>
      </p:sp>
      <p:sp>
        <p:nvSpPr>
          <p:cNvPr id="26" name="TextBox 25">
            <a:extLst>
              <a:ext uri="{FF2B5EF4-FFF2-40B4-BE49-F238E27FC236}">
                <a16:creationId xmlns:a16="http://schemas.microsoft.com/office/drawing/2014/main" id="{C2BCB2C7-05F3-EA4A-818B-CE26EAD29E9F}"/>
              </a:ext>
            </a:extLst>
          </p:cNvPr>
          <p:cNvSpPr txBox="1"/>
          <p:nvPr/>
        </p:nvSpPr>
        <p:spPr>
          <a:xfrm>
            <a:off x="8998748" y="1877960"/>
            <a:ext cx="1796732" cy="584775"/>
          </a:xfrm>
          <a:prstGeom prst="rect">
            <a:avLst/>
          </a:prstGeom>
          <a:noFill/>
        </p:spPr>
        <p:txBody>
          <a:bodyPr wrap="square" rtlCol="0">
            <a:spAutoFit/>
          </a:bodyPr>
          <a:lstStyle/>
          <a:p>
            <a:r>
              <a:rPr lang="en-US" sz="3200" dirty="0">
                <a:solidFill>
                  <a:schemeClr val="bg1"/>
                </a:solidFill>
              </a:rPr>
              <a:t>Powder</a:t>
            </a:r>
          </a:p>
        </p:txBody>
      </p:sp>
      <p:pic>
        <p:nvPicPr>
          <p:cNvPr id="10" name="Picture 9">
            <a:extLst>
              <a:ext uri="{FF2B5EF4-FFF2-40B4-BE49-F238E27FC236}">
                <a16:creationId xmlns:a16="http://schemas.microsoft.com/office/drawing/2014/main" id="{DDB7DDF7-2817-7D43-8227-A9626632BC94}"/>
              </a:ext>
            </a:extLst>
          </p:cNvPr>
          <p:cNvPicPr>
            <a:picLocks noChangeAspect="1"/>
          </p:cNvPicPr>
          <p:nvPr/>
        </p:nvPicPr>
        <p:blipFill>
          <a:blip r:embed="rId5"/>
          <a:stretch>
            <a:fillRect/>
          </a:stretch>
        </p:blipFill>
        <p:spPr>
          <a:xfrm>
            <a:off x="7675507" y="2511659"/>
            <a:ext cx="2124186" cy="1536716"/>
          </a:xfrm>
          <a:prstGeom prst="rect">
            <a:avLst/>
          </a:prstGeom>
        </p:spPr>
      </p:pic>
      <p:sp>
        <p:nvSpPr>
          <p:cNvPr id="27" name="Donut 26">
            <a:extLst>
              <a:ext uri="{FF2B5EF4-FFF2-40B4-BE49-F238E27FC236}">
                <a16:creationId xmlns:a16="http://schemas.microsoft.com/office/drawing/2014/main" id="{B18895C5-04C0-3B46-BBCD-800950384845}"/>
              </a:ext>
            </a:extLst>
          </p:cNvPr>
          <p:cNvSpPr/>
          <p:nvPr/>
        </p:nvSpPr>
        <p:spPr>
          <a:xfrm rot="1244508">
            <a:off x="8630261" y="3580739"/>
            <a:ext cx="736973" cy="736973"/>
          </a:xfrm>
          <a:prstGeom prst="donut">
            <a:avLst>
              <a:gd name="adj" fmla="val 49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8" name="Straight Connector 27">
            <a:extLst>
              <a:ext uri="{FF2B5EF4-FFF2-40B4-BE49-F238E27FC236}">
                <a16:creationId xmlns:a16="http://schemas.microsoft.com/office/drawing/2014/main" id="{0573FBD6-D127-2C49-BB82-91AB0019D542}"/>
              </a:ext>
            </a:extLst>
          </p:cNvPr>
          <p:cNvCxnSpPr>
            <a:cxnSpLocks/>
            <a:endCxn id="27" idx="4"/>
          </p:cNvCxnSpPr>
          <p:nvPr/>
        </p:nvCxnSpPr>
        <p:spPr>
          <a:xfrm flipV="1">
            <a:off x="8622443" y="4293829"/>
            <a:ext cx="245803" cy="584483"/>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48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76114-7E1E-3240-ACEF-80AA5034BDFD}"/>
              </a:ext>
            </a:extLst>
          </p:cNvPr>
          <p:cNvSpPr>
            <a:spLocks noGrp="1"/>
          </p:cNvSpPr>
          <p:nvPr>
            <p:ph type="title"/>
          </p:nvPr>
        </p:nvSpPr>
        <p:spPr/>
        <p:txBody>
          <a:bodyPr/>
          <a:lstStyle/>
          <a:p>
            <a:r>
              <a:rPr lang="en-US" dirty="0"/>
              <a:t>Classification of Techniques</a:t>
            </a:r>
          </a:p>
        </p:txBody>
      </p:sp>
      <p:sp>
        <p:nvSpPr>
          <p:cNvPr id="5" name="Content Placeholder 2">
            <a:extLst>
              <a:ext uri="{FF2B5EF4-FFF2-40B4-BE49-F238E27FC236}">
                <a16:creationId xmlns:a16="http://schemas.microsoft.com/office/drawing/2014/main" id="{C30F8B0D-156A-0949-B520-BA3756E38A32}"/>
              </a:ext>
            </a:extLst>
          </p:cNvPr>
          <p:cNvSpPr txBox="1">
            <a:spLocks/>
          </p:cNvSpPr>
          <p:nvPr/>
        </p:nvSpPr>
        <p:spPr>
          <a:xfrm>
            <a:off x="8088350" y="7214432"/>
            <a:ext cx="3408218" cy="48127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u="sng" dirty="0">
                <a:solidFill>
                  <a:schemeClr val="accent3"/>
                </a:solidFill>
              </a:rPr>
              <a:t>Powder</a:t>
            </a:r>
          </a:p>
          <a:p>
            <a:r>
              <a:rPr lang="en-US" sz="2400" dirty="0"/>
              <a:t>Polycrystal </a:t>
            </a:r>
          </a:p>
          <a:p>
            <a:r>
              <a:rPr lang="en-US" sz="2400" dirty="0"/>
              <a:t>Monochromatic beam </a:t>
            </a:r>
          </a:p>
          <a:p>
            <a:r>
              <a:rPr lang="en-US" sz="2400" dirty="0"/>
              <a:t>Variable Angle</a:t>
            </a:r>
          </a:p>
          <a:p>
            <a:r>
              <a:rPr lang="en-US" sz="2400" dirty="0"/>
              <a:t>Varied by different grains (orientations) </a:t>
            </a:r>
            <a:endParaRPr lang="en-US" sz="2400" b="1" u="sng" dirty="0">
              <a:solidFill>
                <a:schemeClr val="accent3"/>
              </a:solidFill>
            </a:endParaRPr>
          </a:p>
          <a:p>
            <a:pPr marL="0" indent="0">
              <a:buNone/>
            </a:pPr>
            <a:r>
              <a:rPr lang="en-US" sz="2800" b="1" u="sng" dirty="0">
                <a:solidFill>
                  <a:schemeClr val="accent3"/>
                </a:solidFill>
              </a:rPr>
              <a:t> </a:t>
            </a:r>
          </a:p>
          <a:p>
            <a:pPr marL="0" indent="0">
              <a:buNone/>
            </a:pPr>
            <a:endParaRPr lang="en-US" b="1" u="sng" dirty="0">
              <a:solidFill>
                <a:schemeClr val="accent3"/>
              </a:solidFill>
            </a:endParaRPr>
          </a:p>
        </p:txBody>
      </p:sp>
      <p:sp>
        <p:nvSpPr>
          <p:cNvPr id="6" name="TextBox 5">
            <a:extLst>
              <a:ext uri="{FF2B5EF4-FFF2-40B4-BE49-F238E27FC236}">
                <a16:creationId xmlns:a16="http://schemas.microsoft.com/office/drawing/2014/main" id="{A8347F2C-1C6F-C148-80AA-2D0C4256D70B}"/>
              </a:ext>
            </a:extLst>
          </p:cNvPr>
          <p:cNvSpPr txBox="1"/>
          <p:nvPr/>
        </p:nvSpPr>
        <p:spPr>
          <a:xfrm>
            <a:off x="520414" y="4081723"/>
            <a:ext cx="8069291" cy="1938992"/>
          </a:xfrm>
          <a:prstGeom prst="rect">
            <a:avLst/>
          </a:prstGeom>
          <a:noFill/>
        </p:spPr>
        <p:txBody>
          <a:bodyPr wrap="square" rtlCol="0">
            <a:spAutoFit/>
          </a:bodyPr>
          <a:lstStyle/>
          <a:p>
            <a:r>
              <a:rPr lang="en-US" sz="2400" b="1" u="sng" dirty="0">
                <a:solidFill>
                  <a:schemeClr val="accent3"/>
                </a:solidFill>
              </a:rPr>
              <a:t>Powder diffraction</a:t>
            </a:r>
          </a:p>
          <a:p>
            <a:pPr marL="742950" lvl="1" indent="-285750">
              <a:buFont typeface="Arial" panose="020B0604020202020204" pitchFamily="34" charset="0"/>
              <a:buChar char="•"/>
            </a:pPr>
            <a:r>
              <a:rPr lang="en-US" sz="2400" dirty="0"/>
              <a:t>Many small crystallites are randomly oriented.</a:t>
            </a:r>
          </a:p>
          <a:p>
            <a:pPr marL="742950" lvl="1" indent="-285750">
              <a:buFont typeface="Arial" panose="020B0604020202020204" pitchFamily="34" charset="0"/>
              <a:buChar char="•"/>
            </a:pPr>
            <a:r>
              <a:rPr lang="en-US" sz="2400" dirty="0"/>
              <a:t>Diffraction condition is met at points in 3D reciprocal space.</a:t>
            </a:r>
          </a:p>
          <a:p>
            <a:pPr marL="742950" lvl="1" indent="-285750">
              <a:buFont typeface="Arial" panose="020B0604020202020204" pitchFamily="34" charset="0"/>
              <a:buChar char="•"/>
            </a:pPr>
            <a:r>
              <a:rPr lang="en-US" sz="2400" dirty="0"/>
              <a:t>Measure in one direction </a:t>
            </a:r>
          </a:p>
        </p:txBody>
      </p:sp>
      <p:sp>
        <p:nvSpPr>
          <p:cNvPr id="7" name="TextBox 6">
            <a:extLst>
              <a:ext uri="{FF2B5EF4-FFF2-40B4-BE49-F238E27FC236}">
                <a16:creationId xmlns:a16="http://schemas.microsoft.com/office/drawing/2014/main" id="{F12D661A-F0C6-E64F-8AE3-0444F5881B68}"/>
              </a:ext>
            </a:extLst>
          </p:cNvPr>
          <p:cNvSpPr txBox="1"/>
          <p:nvPr/>
        </p:nvSpPr>
        <p:spPr>
          <a:xfrm>
            <a:off x="520413" y="1609826"/>
            <a:ext cx="8069291" cy="1938992"/>
          </a:xfrm>
          <a:prstGeom prst="rect">
            <a:avLst/>
          </a:prstGeom>
          <a:noFill/>
        </p:spPr>
        <p:txBody>
          <a:bodyPr wrap="square" rtlCol="0">
            <a:spAutoFit/>
          </a:bodyPr>
          <a:lstStyle/>
          <a:p>
            <a:r>
              <a:rPr lang="en-US" sz="2400" b="1" u="sng" dirty="0">
                <a:solidFill>
                  <a:schemeClr val="accent3"/>
                </a:solidFill>
              </a:rPr>
              <a:t>Single crystal diffraction</a:t>
            </a:r>
          </a:p>
          <a:p>
            <a:pPr marL="742950" lvl="1" indent="-285750">
              <a:buFont typeface="Arial" panose="020B0604020202020204" pitchFamily="34" charset="0"/>
              <a:buChar char="•"/>
            </a:pPr>
            <a:r>
              <a:rPr lang="en-US" sz="2400" dirty="0"/>
              <a:t>One large crystallite </a:t>
            </a:r>
          </a:p>
          <a:p>
            <a:pPr marL="742950" lvl="1" indent="-285750">
              <a:buFont typeface="Arial" panose="020B0604020202020204" pitchFamily="34" charset="0"/>
              <a:buChar char="•"/>
            </a:pPr>
            <a:r>
              <a:rPr lang="en-US" sz="2400" dirty="0"/>
              <a:t>Diffraction condition is met at points in 3D reciprocal space.</a:t>
            </a:r>
          </a:p>
          <a:p>
            <a:pPr marL="742950" lvl="1" indent="-285750">
              <a:buFont typeface="Arial" panose="020B0604020202020204" pitchFamily="34" charset="0"/>
              <a:buChar char="•"/>
            </a:pPr>
            <a:r>
              <a:rPr lang="en-US" sz="2400" dirty="0"/>
              <a:t>Appropriate for larger molecules and unit cells</a:t>
            </a:r>
          </a:p>
        </p:txBody>
      </p:sp>
      <p:pic>
        <p:nvPicPr>
          <p:cNvPr id="9" name="Picture 8">
            <a:extLst>
              <a:ext uri="{FF2B5EF4-FFF2-40B4-BE49-F238E27FC236}">
                <a16:creationId xmlns:a16="http://schemas.microsoft.com/office/drawing/2014/main" id="{CDDE8820-D57A-CF4B-BCE9-85685B18A116}"/>
              </a:ext>
            </a:extLst>
          </p:cNvPr>
          <p:cNvPicPr>
            <a:picLocks noChangeAspect="1"/>
          </p:cNvPicPr>
          <p:nvPr/>
        </p:nvPicPr>
        <p:blipFill rotWithShape="1">
          <a:blip r:embed="rId2"/>
          <a:srcRect l="51537"/>
          <a:stretch/>
        </p:blipFill>
        <p:spPr>
          <a:xfrm>
            <a:off x="8589704" y="4000201"/>
            <a:ext cx="3305858" cy="2882119"/>
          </a:xfrm>
          <a:prstGeom prst="rect">
            <a:avLst/>
          </a:prstGeom>
        </p:spPr>
      </p:pic>
      <p:sp>
        <p:nvSpPr>
          <p:cNvPr id="10" name="TextBox 9">
            <a:extLst>
              <a:ext uri="{FF2B5EF4-FFF2-40B4-BE49-F238E27FC236}">
                <a16:creationId xmlns:a16="http://schemas.microsoft.com/office/drawing/2014/main" id="{046258C8-EDBD-6B4A-A6B4-D6128FE80877}"/>
              </a:ext>
            </a:extLst>
          </p:cNvPr>
          <p:cNvSpPr txBox="1"/>
          <p:nvPr/>
        </p:nvSpPr>
        <p:spPr>
          <a:xfrm>
            <a:off x="8888170" y="5449979"/>
            <a:ext cx="997527" cy="369332"/>
          </a:xfrm>
          <a:prstGeom prst="rect">
            <a:avLst/>
          </a:prstGeom>
          <a:solidFill>
            <a:schemeClr val="bg1"/>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99F8970B-21C4-BC4B-B640-1E1C2859C315}"/>
              </a:ext>
            </a:extLst>
          </p:cNvPr>
          <p:cNvPicPr>
            <a:picLocks noChangeAspect="1"/>
          </p:cNvPicPr>
          <p:nvPr/>
        </p:nvPicPr>
        <p:blipFill rotWithShape="1">
          <a:blip r:embed="rId2"/>
          <a:srcRect r="51566"/>
          <a:stretch/>
        </p:blipFill>
        <p:spPr>
          <a:xfrm>
            <a:off x="8888170" y="1255089"/>
            <a:ext cx="3303830" cy="2882119"/>
          </a:xfrm>
          <a:prstGeom prst="rect">
            <a:avLst/>
          </a:prstGeom>
        </p:spPr>
      </p:pic>
      <p:sp>
        <p:nvSpPr>
          <p:cNvPr id="3" name="TextBox 2">
            <a:extLst>
              <a:ext uri="{FF2B5EF4-FFF2-40B4-BE49-F238E27FC236}">
                <a16:creationId xmlns:a16="http://schemas.microsoft.com/office/drawing/2014/main" id="{8DB32799-3C98-204E-B358-E87449CC60E0}"/>
              </a:ext>
            </a:extLst>
          </p:cNvPr>
          <p:cNvSpPr txBox="1"/>
          <p:nvPr/>
        </p:nvSpPr>
        <p:spPr>
          <a:xfrm>
            <a:off x="8888170" y="2737045"/>
            <a:ext cx="997527"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559268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A93BC-33E1-774A-B635-C49EBCB16ACD}"/>
              </a:ext>
            </a:extLst>
          </p:cNvPr>
          <p:cNvSpPr>
            <a:spLocks noGrp="1"/>
          </p:cNvSpPr>
          <p:nvPr>
            <p:ph type="title"/>
          </p:nvPr>
        </p:nvSpPr>
        <p:spPr/>
        <p:txBody>
          <a:bodyPr/>
          <a:lstStyle/>
          <a:p>
            <a:r>
              <a:rPr lang="en-US" dirty="0"/>
              <a:t>Diffraction pattern</a:t>
            </a:r>
          </a:p>
        </p:txBody>
      </p:sp>
      <p:sp>
        <p:nvSpPr>
          <p:cNvPr id="4" name="Date Placeholder 3">
            <a:extLst>
              <a:ext uri="{FF2B5EF4-FFF2-40B4-BE49-F238E27FC236}">
                <a16:creationId xmlns:a16="http://schemas.microsoft.com/office/drawing/2014/main" id="{A73DE25D-779B-6641-B2C9-3224018A096A}"/>
              </a:ext>
            </a:extLst>
          </p:cNvPr>
          <p:cNvSpPr>
            <a:spLocks noGrp="1"/>
          </p:cNvSpPr>
          <p:nvPr>
            <p:ph type="dt" sz="half" idx="10"/>
          </p:nvPr>
        </p:nvSpPr>
        <p:spPr/>
        <p:txBody>
          <a:bodyPr/>
          <a:lstStyle/>
          <a:p>
            <a:r>
              <a:rPr lang="sv-SE"/>
              <a:t>2019-09-11</a:t>
            </a:r>
            <a:endParaRPr lang="en-US"/>
          </a:p>
        </p:txBody>
      </p:sp>
      <p:sp>
        <p:nvSpPr>
          <p:cNvPr id="5" name="Slide Number Placeholder 4">
            <a:extLst>
              <a:ext uri="{FF2B5EF4-FFF2-40B4-BE49-F238E27FC236}">
                <a16:creationId xmlns:a16="http://schemas.microsoft.com/office/drawing/2014/main" id="{402DC20F-BA44-0F4F-BEBE-12AEC59E7200}"/>
              </a:ext>
            </a:extLst>
          </p:cNvPr>
          <p:cNvSpPr>
            <a:spLocks noGrp="1"/>
          </p:cNvSpPr>
          <p:nvPr>
            <p:ph type="sldNum" sz="quarter" idx="12"/>
          </p:nvPr>
        </p:nvSpPr>
        <p:spPr>
          <a:xfrm>
            <a:off x="8783353" y="6399895"/>
            <a:ext cx="2844800" cy="365125"/>
          </a:xfrm>
        </p:spPr>
        <p:txBody>
          <a:bodyPr/>
          <a:lstStyle/>
          <a:p>
            <a:fld id="{3A2F0832-F084-422D-97D1-AF848F4F2C34}" type="slidenum">
              <a:rPr lang="en-US" smtClean="0"/>
              <a:t>33</a:t>
            </a:fld>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1B7490C-909C-824D-95BF-7DCEFECF04FC}"/>
                  </a:ext>
                </a:extLst>
              </p:cNvPr>
              <p:cNvSpPr txBox="1"/>
              <p:nvPr/>
            </p:nvSpPr>
            <p:spPr>
              <a:xfrm>
                <a:off x="1177399" y="-814387"/>
                <a:ext cx="2568973"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2</m:t>
                      </m:r>
                      <m:r>
                        <a:rPr lang="en-US" sz="3200" b="0" i="1" smtClean="0">
                          <a:solidFill>
                            <a:schemeClr val="accent2"/>
                          </a:solidFill>
                          <a:latin typeface="Cambria Math" panose="02040503050406030204" pitchFamily="18" charset="0"/>
                        </a:rPr>
                        <m:t>𝑑</m:t>
                      </m:r>
                      <m:r>
                        <a:rPr lang="en-US" sz="3200" b="0" i="1" smtClean="0">
                          <a:latin typeface="Cambria Math" panose="02040503050406030204" pitchFamily="18" charset="0"/>
                        </a:rPr>
                        <m:t> </m:t>
                      </m:r>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solidFill>
                                <a:schemeClr val="accent2"/>
                              </a:solidFill>
                              <a:latin typeface="Cambria Math" panose="02040503050406030204" pitchFamily="18" charset="0"/>
                              <a:ea typeface="Cambria Math" panose="02040503050406030204" pitchFamily="18" charset="0"/>
                            </a:rPr>
                            <m:t>𝜃</m:t>
                          </m:r>
                        </m:e>
                      </m:func>
                      <m:r>
                        <a:rPr lang="en-US" sz="3200" b="0" i="1" smtClean="0">
                          <a:latin typeface="Cambria Math" panose="02040503050406030204" pitchFamily="18" charset="0"/>
                        </a:rPr>
                        <m:t>=</m:t>
                      </m:r>
                      <m:r>
                        <a:rPr lang="en-US" sz="3200" b="0" i="1" smtClean="0">
                          <a:latin typeface="Cambria Math" panose="02040503050406030204" pitchFamily="18" charset="0"/>
                        </a:rPr>
                        <m:t>𝑛</m:t>
                      </m:r>
                      <m:r>
                        <a:rPr lang="en-US" sz="3200" b="0" i="1" smtClean="0">
                          <a:latin typeface="Cambria Math" panose="02040503050406030204" pitchFamily="18" charset="0"/>
                          <a:ea typeface="Cambria Math" panose="02040503050406030204" pitchFamily="18" charset="0"/>
                        </a:rPr>
                        <m:t>𝜆</m:t>
                      </m:r>
                    </m:oMath>
                  </m:oMathPara>
                </a14:m>
                <a:endParaRPr lang="en-US" sz="3200" b="0" dirty="0">
                  <a:ea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51B7490C-909C-824D-95BF-7DCEFECF04FC}"/>
                  </a:ext>
                </a:extLst>
              </p:cNvPr>
              <p:cNvSpPr txBox="1">
                <a:spLocks noRot="1" noChangeAspect="1" noMove="1" noResize="1" noEditPoints="1" noAdjustHandles="1" noChangeArrowheads="1" noChangeShapeType="1" noTextEdit="1"/>
              </p:cNvSpPr>
              <p:nvPr/>
            </p:nvSpPr>
            <p:spPr>
              <a:xfrm>
                <a:off x="1177399" y="-814387"/>
                <a:ext cx="2568973" cy="492443"/>
              </a:xfrm>
              <a:prstGeom prst="rect">
                <a:avLst/>
              </a:prstGeom>
              <a:blipFill>
                <a:blip r:embed="rId3"/>
                <a:stretch>
                  <a:fillRect l="-2956" t="-5000" r="-2463" b="-37500"/>
                </a:stretch>
              </a:blipFill>
            </p:spPr>
            <p:txBody>
              <a:bodyPr/>
              <a:lstStyle/>
              <a:p>
                <a:r>
                  <a:rPr lang="en-US">
                    <a:noFill/>
                  </a:rPr>
                  <a:t> </a:t>
                </a:r>
              </a:p>
            </p:txBody>
          </p:sp>
        </mc:Fallback>
      </mc:AlternateContent>
      <p:sp>
        <p:nvSpPr>
          <p:cNvPr id="11" name="Oval 10">
            <a:extLst>
              <a:ext uri="{FF2B5EF4-FFF2-40B4-BE49-F238E27FC236}">
                <a16:creationId xmlns:a16="http://schemas.microsoft.com/office/drawing/2014/main" id="{8201939D-6B9B-EF42-B145-231153C67A82}"/>
              </a:ext>
            </a:extLst>
          </p:cNvPr>
          <p:cNvSpPr/>
          <p:nvPr/>
        </p:nvSpPr>
        <p:spPr>
          <a:xfrm>
            <a:off x="13363922" y="-3550471"/>
            <a:ext cx="3851910" cy="3851910"/>
          </a:xfrm>
          <a:prstGeom prst="ellipse">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60054678-0270-6640-961E-9690A385D910}"/>
              </a:ext>
            </a:extLst>
          </p:cNvPr>
          <p:cNvGrpSpPr/>
          <p:nvPr/>
        </p:nvGrpSpPr>
        <p:grpSpPr>
          <a:xfrm>
            <a:off x="393560" y="1694891"/>
            <a:ext cx="4705004" cy="4705004"/>
            <a:chOff x="393560" y="1651347"/>
            <a:chExt cx="4705004" cy="4705004"/>
          </a:xfrm>
        </p:grpSpPr>
        <p:sp>
          <p:nvSpPr>
            <p:cNvPr id="81" name="Rectangle 80">
              <a:extLst>
                <a:ext uri="{FF2B5EF4-FFF2-40B4-BE49-F238E27FC236}">
                  <a16:creationId xmlns:a16="http://schemas.microsoft.com/office/drawing/2014/main" id="{7AF7CCE4-556E-6649-A68B-D50C99AC1EFB}"/>
                </a:ext>
              </a:extLst>
            </p:cNvPr>
            <p:cNvSpPr/>
            <p:nvPr/>
          </p:nvSpPr>
          <p:spPr>
            <a:xfrm>
              <a:off x="393560" y="1651347"/>
              <a:ext cx="4705004" cy="47050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3EFDB7D4-C64F-4645-AD88-BC7A85F6793F}"/>
                </a:ext>
              </a:extLst>
            </p:cNvPr>
            <p:cNvGrpSpPr/>
            <p:nvPr/>
          </p:nvGrpSpPr>
          <p:grpSpPr>
            <a:xfrm>
              <a:off x="814251" y="2076878"/>
              <a:ext cx="3864240" cy="3861426"/>
              <a:chOff x="814251" y="1918888"/>
              <a:chExt cx="3864240" cy="3861426"/>
            </a:xfrm>
          </p:grpSpPr>
          <p:sp>
            <p:nvSpPr>
              <p:cNvPr id="14" name="Oval 13">
                <a:extLst>
                  <a:ext uri="{FF2B5EF4-FFF2-40B4-BE49-F238E27FC236}">
                    <a16:creationId xmlns:a16="http://schemas.microsoft.com/office/drawing/2014/main" id="{FFEC4724-4D43-B54B-9D25-94892885F9F3}"/>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4A9FB464-3062-9F42-B622-13ACE1B343A0}"/>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6CE68601-C652-CA40-B4AC-EF1037E8FB8A}"/>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1219EF3A-F139-5B45-84D1-F5EA4E50631A}"/>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AFAEF95C-A2B0-4547-A2FF-9DBC7ADF0B65}"/>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38C39FE7-64FC-3149-8ABC-775820CE6C4B}"/>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170FCA8F-16A8-3740-9AD8-66BDF6922865}"/>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08D4809C-4C86-9B44-A3A6-7CC1077C3C4A}"/>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6D17B96E-E3FD-8541-8D7E-50C7BE1A41CD}"/>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E85ADF59-BFCF-C443-AD29-464EBB7369BD}"/>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3F0E2788-F589-2F4D-9089-759A5F975BA4}"/>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BC15354F-30CD-DB48-9366-DB8F30EF6969}"/>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06C2FE13-3FAD-A44C-8D8D-443F61FC620E}"/>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07C26F33-9904-A748-891E-C565863270B9}"/>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F62B6A57-B9DF-7340-A5BF-02577C86A9D7}"/>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a:extLst>
                  <a:ext uri="{FF2B5EF4-FFF2-40B4-BE49-F238E27FC236}">
                    <a16:creationId xmlns:a16="http://schemas.microsoft.com/office/drawing/2014/main" id="{988E2CEF-900C-9449-9624-A8CF96DDC3C9}"/>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A9631B47-3A56-EB4E-87E0-D6A661F6C165}"/>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7973A2B2-6765-1749-A9AA-A2E65CAFB809}"/>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4D9717EB-9919-1E44-AF56-44B53688A92D}"/>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1DDB5B16-DD6A-AC43-BD2B-75B35F15113D}"/>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97F1FBCE-0D02-DA48-9AA9-1D550AE79D8E}"/>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5F82F48F-D73B-3742-9993-66D3BF9E11C1}"/>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D3B8C3B5-3F12-9D4F-A9A7-B39118A4A5EF}"/>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D1DF7AD3-D7AB-174A-944C-13C5CB92E3E4}"/>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F6A96D40-8953-D049-B89C-9BA77E7A5D9A}"/>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83" name="TextBox 82">
            <a:extLst>
              <a:ext uri="{FF2B5EF4-FFF2-40B4-BE49-F238E27FC236}">
                <a16:creationId xmlns:a16="http://schemas.microsoft.com/office/drawing/2014/main" id="{BC500F66-0965-F74A-A925-25CCEBEC15C8}"/>
              </a:ext>
            </a:extLst>
          </p:cNvPr>
          <p:cNvSpPr txBox="1"/>
          <p:nvPr/>
        </p:nvSpPr>
        <p:spPr>
          <a:xfrm>
            <a:off x="393560" y="1237873"/>
            <a:ext cx="4505699" cy="461665"/>
          </a:xfrm>
          <a:prstGeom prst="rect">
            <a:avLst/>
          </a:prstGeom>
          <a:noFill/>
        </p:spPr>
        <p:txBody>
          <a:bodyPr wrap="square" rtlCol="0">
            <a:spAutoFit/>
          </a:bodyPr>
          <a:lstStyle/>
          <a:p>
            <a:r>
              <a:rPr lang="en-US" sz="2400" dirty="0"/>
              <a:t>Single crystal diffraction pattern </a:t>
            </a:r>
          </a:p>
        </p:txBody>
      </p:sp>
      <p:sp>
        <p:nvSpPr>
          <p:cNvPr id="85" name="TextBox 84">
            <a:extLst>
              <a:ext uri="{FF2B5EF4-FFF2-40B4-BE49-F238E27FC236}">
                <a16:creationId xmlns:a16="http://schemas.microsoft.com/office/drawing/2014/main" id="{B5787392-A8AF-2241-A324-A0793837F439}"/>
              </a:ext>
            </a:extLst>
          </p:cNvPr>
          <p:cNvSpPr txBox="1"/>
          <p:nvPr/>
        </p:nvSpPr>
        <p:spPr>
          <a:xfrm>
            <a:off x="2975852" y="1685942"/>
            <a:ext cx="2231571" cy="369332"/>
          </a:xfrm>
          <a:prstGeom prst="rect">
            <a:avLst/>
          </a:prstGeom>
          <a:noFill/>
        </p:spPr>
        <p:txBody>
          <a:bodyPr wrap="square" rtlCol="0">
            <a:spAutoFit/>
          </a:bodyPr>
          <a:lstStyle/>
          <a:p>
            <a:r>
              <a:rPr lang="en-US" dirty="0">
                <a:solidFill>
                  <a:schemeClr val="accent4"/>
                </a:solidFill>
              </a:rPr>
              <a:t>In reciprocal space </a:t>
            </a:r>
          </a:p>
        </p:txBody>
      </p:sp>
      <p:sp>
        <p:nvSpPr>
          <p:cNvPr id="178" name="TextBox 177">
            <a:extLst>
              <a:ext uri="{FF2B5EF4-FFF2-40B4-BE49-F238E27FC236}">
                <a16:creationId xmlns:a16="http://schemas.microsoft.com/office/drawing/2014/main" id="{D52DA36A-A140-064E-ADC4-DAD76DD78520}"/>
              </a:ext>
            </a:extLst>
          </p:cNvPr>
          <p:cNvSpPr txBox="1"/>
          <p:nvPr/>
        </p:nvSpPr>
        <p:spPr>
          <a:xfrm>
            <a:off x="11723914" y="3022424"/>
            <a:ext cx="653143" cy="461665"/>
          </a:xfrm>
          <a:prstGeom prst="rect">
            <a:avLst/>
          </a:prstGeom>
          <a:noFill/>
        </p:spPr>
        <p:txBody>
          <a:bodyPr wrap="square" rtlCol="0">
            <a:spAutoFit/>
          </a:bodyPr>
          <a:lstStyle/>
          <a:p>
            <a:r>
              <a:rPr lang="en-US" sz="2400" i="1" dirty="0"/>
              <a:t>a</a:t>
            </a:r>
            <a:endParaRPr lang="en-US" i="1" dirty="0"/>
          </a:p>
        </p:txBody>
      </p:sp>
      <p:grpSp>
        <p:nvGrpSpPr>
          <p:cNvPr id="18" name="Group 17">
            <a:extLst>
              <a:ext uri="{FF2B5EF4-FFF2-40B4-BE49-F238E27FC236}">
                <a16:creationId xmlns:a16="http://schemas.microsoft.com/office/drawing/2014/main" id="{55EB9441-7080-D248-BFEE-AE0CA8C7336A}"/>
              </a:ext>
            </a:extLst>
          </p:cNvPr>
          <p:cNvGrpSpPr/>
          <p:nvPr/>
        </p:nvGrpSpPr>
        <p:grpSpPr>
          <a:xfrm>
            <a:off x="6170541" y="1664499"/>
            <a:ext cx="4705004" cy="4705004"/>
            <a:chOff x="6093641" y="1683397"/>
            <a:chExt cx="4705004" cy="4705004"/>
          </a:xfrm>
        </p:grpSpPr>
        <p:sp>
          <p:nvSpPr>
            <p:cNvPr id="88" name="Rectangle 87">
              <a:extLst>
                <a:ext uri="{FF2B5EF4-FFF2-40B4-BE49-F238E27FC236}">
                  <a16:creationId xmlns:a16="http://schemas.microsoft.com/office/drawing/2014/main" id="{E1C971C8-D744-9D4C-BA44-C85833515358}"/>
                </a:ext>
              </a:extLst>
            </p:cNvPr>
            <p:cNvSpPr/>
            <p:nvPr/>
          </p:nvSpPr>
          <p:spPr>
            <a:xfrm>
              <a:off x="6093641" y="1683397"/>
              <a:ext cx="4705004" cy="47050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B773B81A-28F8-1540-A074-17CB11C9F7D4}"/>
                </a:ext>
              </a:extLst>
            </p:cNvPr>
            <p:cNvGrpSpPr/>
            <p:nvPr/>
          </p:nvGrpSpPr>
          <p:grpSpPr>
            <a:xfrm>
              <a:off x="6559778" y="2145793"/>
              <a:ext cx="3864240" cy="3861426"/>
              <a:chOff x="814251" y="1918888"/>
              <a:chExt cx="3864240" cy="3861426"/>
            </a:xfrm>
          </p:grpSpPr>
          <p:sp>
            <p:nvSpPr>
              <p:cNvPr id="90" name="Oval 89">
                <a:extLst>
                  <a:ext uri="{FF2B5EF4-FFF2-40B4-BE49-F238E27FC236}">
                    <a16:creationId xmlns:a16="http://schemas.microsoft.com/office/drawing/2014/main" id="{0B779D1F-52B5-9A46-A34E-E925D23E77B4}"/>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E5142B74-809E-3340-B3C0-9ABA57C51527}"/>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76F0F496-FA84-9549-9A3A-315E7B9B0FA6}"/>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a:extLst>
                  <a:ext uri="{FF2B5EF4-FFF2-40B4-BE49-F238E27FC236}">
                    <a16:creationId xmlns:a16="http://schemas.microsoft.com/office/drawing/2014/main" id="{149B87E5-5484-E447-A1F5-C02660044A53}"/>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372D4D91-1378-3442-BE91-F494E6EA3C2A}"/>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a:extLst>
                  <a:ext uri="{FF2B5EF4-FFF2-40B4-BE49-F238E27FC236}">
                    <a16:creationId xmlns:a16="http://schemas.microsoft.com/office/drawing/2014/main" id="{AD561354-947A-7E4D-8852-86172ABA7BD6}"/>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E15040A2-9F1F-CE48-9302-A389661D1048}"/>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26C7E62F-6E27-6540-85AB-DC83B51EDB5A}"/>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96631DB8-0A6A-6947-8AD8-6A92A2AD0EAC}"/>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25AD899F-626B-9A40-BCDC-5097628143DC}"/>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F5FAA1A1-1979-B645-945F-812BE7E75BA3}"/>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9D4BA792-88F3-6541-A3A2-5EA85D4FCA28}"/>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B3214C50-3500-C54E-8C86-073ACA07ADE1}"/>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a:extLst>
                  <a:ext uri="{FF2B5EF4-FFF2-40B4-BE49-F238E27FC236}">
                    <a16:creationId xmlns:a16="http://schemas.microsoft.com/office/drawing/2014/main" id="{1C953D7A-A991-4949-9097-E99FE6FFD8B0}"/>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E2425AF1-24EB-CF47-831E-8E1928478F96}"/>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6D7850A2-9124-F843-9198-BD5D35C21968}"/>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C45A4E62-9D52-0145-9A4C-C932F5328310}"/>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D5F7A23E-B84E-5343-A9C9-EF6CEFF6DAD1}"/>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a:extLst>
                  <a:ext uri="{FF2B5EF4-FFF2-40B4-BE49-F238E27FC236}">
                    <a16:creationId xmlns:a16="http://schemas.microsoft.com/office/drawing/2014/main" id="{BD9FD15A-E728-1543-B466-4CC5F75E4B97}"/>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a:extLst>
                  <a:ext uri="{FF2B5EF4-FFF2-40B4-BE49-F238E27FC236}">
                    <a16:creationId xmlns:a16="http://schemas.microsoft.com/office/drawing/2014/main" id="{7F68AB67-D3A1-AB48-9715-8506AFF98B62}"/>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F9067FF1-D980-A94D-A06E-A59645B74C35}"/>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EE1F5CC3-8CC6-1946-9E3E-942B46D0F1B2}"/>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D0401E8D-728C-134E-A9A6-24A4852CD5B4}"/>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D8AF1B3B-A9F3-BA45-8ABC-B38B1907A0A1}"/>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9743623B-1538-6C46-920C-794433302F72}"/>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7" name="TextBox 116">
            <a:extLst>
              <a:ext uri="{FF2B5EF4-FFF2-40B4-BE49-F238E27FC236}">
                <a16:creationId xmlns:a16="http://schemas.microsoft.com/office/drawing/2014/main" id="{83331BA8-A5A0-C244-934A-3DB194AF79F4}"/>
              </a:ext>
            </a:extLst>
          </p:cNvPr>
          <p:cNvSpPr txBox="1"/>
          <p:nvPr/>
        </p:nvSpPr>
        <p:spPr>
          <a:xfrm>
            <a:off x="6173002" y="1201458"/>
            <a:ext cx="4028659" cy="461665"/>
          </a:xfrm>
          <a:prstGeom prst="rect">
            <a:avLst/>
          </a:prstGeom>
          <a:noFill/>
        </p:spPr>
        <p:txBody>
          <a:bodyPr wrap="square" rtlCol="0">
            <a:spAutoFit/>
          </a:bodyPr>
          <a:lstStyle/>
          <a:p>
            <a:r>
              <a:rPr lang="en-US" sz="2400" dirty="0"/>
              <a:t>Powder diffraction pattern</a:t>
            </a:r>
          </a:p>
        </p:txBody>
      </p:sp>
      <p:sp>
        <p:nvSpPr>
          <p:cNvPr id="118" name="TextBox 117">
            <a:extLst>
              <a:ext uri="{FF2B5EF4-FFF2-40B4-BE49-F238E27FC236}">
                <a16:creationId xmlns:a16="http://schemas.microsoft.com/office/drawing/2014/main" id="{E9C08F42-975F-9846-B9C1-D3658A19098E}"/>
              </a:ext>
            </a:extLst>
          </p:cNvPr>
          <p:cNvSpPr txBox="1"/>
          <p:nvPr/>
        </p:nvSpPr>
        <p:spPr>
          <a:xfrm>
            <a:off x="8820310" y="1712948"/>
            <a:ext cx="2231571" cy="369332"/>
          </a:xfrm>
          <a:prstGeom prst="rect">
            <a:avLst/>
          </a:prstGeom>
          <a:noFill/>
        </p:spPr>
        <p:txBody>
          <a:bodyPr wrap="square" rtlCol="0">
            <a:spAutoFit/>
          </a:bodyPr>
          <a:lstStyle/>
          <a:p>
            <a:r>
              <a:rPr lang="en-US" dirty="0">
                <a:solidFill>
                  <a:schemeClr val="accent4"/>
                </a:solidFill>
              </a:rPr>
              <a:t>In reciprocal space </a:t>
            </a:r>
          </a:p>
        </p:txBody>
      </p:sp>
      <p:grpSp>
        <p:nvGrpSpPr>
          <p:cNvPr id="16" name="Group 15">
            <a:extLst>
              <a:ext uri="{FF2B5EF4-FFF2-40B4-BE49-F238E27FC236}">
                <a16:creationId xmlns:a16="http://schemas.microsoft.com/office/drawing/2014/main" id="{4C9B5A9E-908C-CD49-9254-DD4254842090}"/>
              </a:ext>
            </a:extLst>
          </p:cNvPr>
          <p:cNvGrpSpPr/>
          <p:nvPr/>
        </p:nvGrpSpPr>
        <p:grpSpPr>
          <a:xfrm>
            <a:off x="2932209" y="7362353"/>
            <a:ext cx="4978408" cy="5039550"/>
            <a:chOff x="5947258" y="1377725"/>
            <a:chExt cx="4978408" cy="5039550"/>
          </a:xfrm>
        </p:grpSpPr>
        <p:sp>
          <p:nvSpPr>
            <p:cNvPr id="3" name="Oval 2">
              <a:extLst>
                <a:ext uri="{FF2B5EF4-FFF2-40B4-BE49-F238E27FC236}">
                  <a16:creationId xmlns:a16="http://schemas.microsoft.com/office/drawing/2014/main" id="{F711E229-703A-4849-B4B9-6D2A7985BF2D}"/>
                </a:ext>
              </a:extLst>
            </p:cNvPr>
            <p:cNvSpPr/>
            <p:nvPr/>
          </p:nvSpPr>
          <p:spPr>
            <a:xfrm>
              <a:off x="7533916" y="3001662"/>
              <a:ext cx="1823754" cy="1823754"/>
            </a:xfrm>
            <a:prstGeom prst="ellipse">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9EB9F1D3-059B-4545-A0B8-2C6C3E84289C}"/>
                </a:ext>
              </a:extLst>
            </p:cNvPr>
            <p:cNvSpPr/>
            <p:nvPr/>
          </p:nvSpPr>
          <p:spPr>
            <a:xfrm>
              <a:off x="7174705" y="2641374"/>
              <a:ext cx="2544330" cy="2544330"/>
            </a:xfrm>
            <a:prstGeom prst="ellipse">
              <a:avLst/>
            </a:prstGeom>
            <a:noFill/>
            <a:ln w="762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a:extLst>
                <a:ext uri="{FF2B5EF4-FFF2-40B4-BE49-F238E27FC236}">
                  <a16:creationId xmlns:a16="http://schemas.microsoft.com/office/drawing/2014/main" id="{E3105BC0-C6A9-924F-96E1-8C4C8B6A0D33}"/>
                </a:ext>
              </a:extLst>
            </p:cNvPr>
            <p:cNvSpPr/>
            <p:nvPr/>
          </p:nvSpPr>
          <p:spPr>
            <a:xfrm>
              <a:off x="6710307" y="2166516"/>
              <a:ext cx="3478664" cy="3478664"/>
            </a:xfrm>
            <a:prstGeom prst="ellipse">
              <a:avLst/>
            </a:prstGeom>
            <a:noFill/>
            <a:ln w="762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112F7B64-6459-A94C-B943-D53E7692A994}"/>
                </a:ext>
              </a:extLst>
            </p:cNvPr>
            <p:cNvSpPr/>
            <p:nvPr/>
          </p:nvSpPr>
          <p:spPr>
            <a:xfrm>
              <a:off x="6481450" y="1940197"/>
              <a:ext cx="3906890" cy="3911470"/>
            </a:xfrm>
            <a:prstGeom prst="ellipse">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Oval 132">
              <a:extLst>
                <a:ext uri="{FF2B5EF4-FFF2-40B4-BE49-F238E27FC236}">
                  <a16:creationId xmlns:a16="http://schemas.microsoft.com/office/drawing/2014/main" id="{CEED609A-F9B3-E546-9102-978394D39F6C}"/>
                </a:ext>
              </a:extLst>
            </p:cNvPr>
            <p:cNvSpPr/>
            <p:nvPr/>
          </p:nvSpPr>
          <p:spPr>
            <a:xfrm>
              <a:off x="5947258" y="1377725"/>
              <a:ext cx="4978408" cy="5039550"/>
            </a:xfrm>
            <a:prstGeom prst="ellipse">
              <a:avLst/>
            </a:prstGeom>
            <a:noFill/>
            <a:ln w="762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93" name="Group 1192">
            <a:extLst>
              <a:ext uri="{FF2B5EF4-FFF2-40B4-BE49-F238E27FC236}">
                <a16:creationId xmlns:a16="http://schemas.microsoft.com/office/drawing/2014/main" id="{2CCAC98C-5224-E140-9288-02FD8DB8F587}"/>
              </a:ext>
            </a:extLst>
          </p:cNvPr>
          <p:cNvGrpSpPr/>
          <p:nvPr/>
        </p:nvGrpSpPr>
        <p:grpSpPr>
          <a:xfrm rot="900000">
            <a:off x="6639048" y="2124788"/>
            <a:ext cx="3864240" cy="3861426"/>
            <a:chOff x="814251" y="1918888"/>
            <a:chExt cx="3864240" cy="3861426"/>
          </a:xfrm>
        </p:grpSpPr>
        <p:sp>
          <p:nvSpPr>
            <p:cNvPr id="1194" name="Oval 1193">
              <a:extLst>
                <a:ext uri="{FF2B5EF4-FFF2-40B4-BE49-F238E27FC236}">
                  <a16:creationId xmlns:a16="http://schemas.microsoft.com/office/drawing/2014/main" id="{AB9CF16B-BF03-8D41-9A7D-AAF188D49FBC}"/>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5" name="Oval 1194">
              <a:extLst>
                <a:ext uri="{FF2B5EF4-FFF2-40B4-BE49-F238E27FC236}">
                  <a16:creationId xmlns:a16="http://schemas.microsoft.com/office/drawing/2014/main" id="{029246D8-5812-5042-BE7A-C1AB0C4790ED}"/>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6" name="Oval 1195">
              <a:extLst>
                <a:ext uri="{FF2B5EF4-FFF2-40B4-BE49-F238E27FC236}">
                  <a16:creationId xmlns:a16="http://schemas.microsoft.com/office/drawing/2014/main" id="{9688870A-C768-5E4A-B807-9A9EEE00C244}"/>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7" name="Oval 1196">
              <a:extLst>
                <a:ext uri="{FF2B5EF4-FFF2-40B4-BE49-F238E27FC236}">
                  <a16:creationId xmlns:a16="http://schemas.microsoft.com/office/drawing/2014/main" id="{3606FAC5-F139-5C4A-8BA9-26BF16767384}"/>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8" name="Oval 1197">
              <a:extLst>
                <a:ext uri="{FF2B5EF4-FFF2-40B4-BE49-F238E27FC236}">
                  <a16:creationId xmlns:a16="http://schemas.microsoft.com/office/drawing/2014/main" id="{9D9DCBF5-5236-C146-88EC-902FC941DB12}"/>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9" name="Oval 1198">
              <a:extLst>
                <a:ext uri="{FF2B5EF4-FFF2-40B4-BE49-F238E27FC236}">
                  <a16:creationId xmlns:a16="http://schemas.microsoft.com/office/drawing/2014/main" id="{B7978377-DEEF-A94C-AF3C-B1CCA19534D1}"/>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0" name="Oval 1199">
              <a:extLst>
                <a:ext uri="{FF2B5EF4-FFF2-40B4-BE49-F238E27FC236}">
                  <a16:creationId xmlns:a16="http://schemas.microsoft.com/office/drawing/2014/main" id="{4039D303-F536-2748-9658-304379D16BDD}"/>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1" name="Oval 1200">
              <a:extLst>
                <a:ext uri="{FF2B5EF4-FFF2-40B4-BE49-F238E27FC236}">
                  <a16:creationId xmlns:a16="http://schemas.microsoft.com/office/drawing/2014/main" id="{73D12466-CFA0-334D-98CE-EAEB7EF3848B}"/>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2" name="Oval 1201">
              <a:extLst>
                <a:ext uri="{FF2B5EF4-FFF2-40B4-BE49-F238E27FC236}">
                  <a16:creationId xmlns:a16="http://schemas.microsoft.com/office/drawing/2014/main" id="{54FE4352-BA37-E545-BE6C-CCBFF58BE189}"/>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3" name="Oval 1202">
              <a:extLst>
                <a:ext uri="{FF2B5EF4-FFF2-40B4-BE49-F238E27FC236}">
                  <a16:creationId xmlns:a16="http://schemas.microsoft.com/office/drawing/2014/main" id="{26A37C8F-31E6-FA4B-AFF0-3B0B72B5D912}"/>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4" name="Oval 1203">
              <a:extLst>
                <a:ext uri="{FF2B5EF4-FFF2-40B4-BE49-F238E27FC236}">
                  <a16:creationId xmlns:a16="http://schemas.microsoft.com/office/drawing/2014/main" id="{816098B2-F448-CC47-AB47-7E17474778AD}"/>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5" name="Oval 1204">
              <a:extLst>
                <a:ext uri="{FF2B5EF4-FFF2-40B4-BE49-F238E27FC236}">
                  <a16:creationId xmlns:a16="http://schemas.microsoft.com/office/drawing/2014/main" id="{9CCA92C2-D19B-A644-AD30-F93E0E9FE9E8}"/>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6" name="Oval 1205">
              <a:extLst>
                <a:ext uri="{FF2B5EF4-FFF2-40B4-BE49-F238E27FC236}">
                  <a16:creationId xmlns:a16="http://schemas.microsoft.com/office/drawing/2014/main" id="{7323F750-D1E6-644D-8B4E-D95F9A154C83}"/>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7" name="Oval 1206">
              <a:extLst>
                <a:ext uri="{FF2B5EF4-FFF2-40B4-BE49-F238E27FC236}">
                  <a16:creationId xmlns:a16="http://schemas.microsoft.com/office/drawing/2014/main" id="{11B635E0-5A6D-FB43-AFD0-671F0284A7C6}"/>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8" name="Oval 1207">
              <a:extLst>
                <a:ext uri="{FF2B5EF4-FFF2-40B4-BE49-F238E27FC236}">
                  <a16:creationId xmlns:a16="http://schemas.microsoft.com/office/drawing/2014/main" id="{8689B7EB-33DC-F940-B724-44F5E9BFF4E5}"/>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9" name="Oval 1208">
              <a:extLst>
                <a:ext uri="{FF2B5EF4-FFF2-40B4-BE49-F238E27FC236}">
                  <a16:creationId xmlns:a16="http://schemas.microsoft.com/office/drawing/2014/main" id="{77537215-3A34-9D45-86EE-F63DF4D6B11A}"/>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0" name="Oval 1209">
              <a:extLst>
                <a:ext uri="{FF2B5EF4-FFF2-40B4-BE49-F238E27FC236}">
                  <a16:creationId xmlns:a16="http://schemas.microsoft.com/office/drawing/2014/main" id="{EBFA8DC0-4004-8247-A427-5D5589A053D5}"/>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1" name="Oval 1210">
              <a:extLst>
                <a:ext uri="{FF2B5EF4-FFF2-40B4-BE49-F238E27FC236}">
                  <a16:creationId xmlns:a16="http://schemas.microsoft.com/office/drawing/2014/main" id="{1693A8A6-2986-0342-B952-4A0DFF831C13}"/>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2" name="Oval 1211">
              <a:extLst>
                <a:ext uri="{FF2B5EF4-FFF2-40B4-BE49-F238E27FC236}">
                  <a16:creationId xmlns:a16="http://schemas.microsoft.com/office/drawing/2014/main" id="{25A09912-6B46-1E47-858D-F5D97BFC7157}"/>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3" name="Oval 1212">
              <a:extLst>
                <a:ext uri="{FF2B5EF4-FFF2-40B4-BE49-F238E27FC236}">
                  <a16:creationId xmlns:a16="http://schemas.microsoft.com/office/drawing/2014/main" id="{0A037EC7-B591-814B-A111-B6B248080152}"/>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4" name="Oval 1213">
              <a:extLst>
                <a:ext uri="{FF2B5EF4-FFF2-40B4-BE49-F238E27FC236}">
                  <a16:creationId xmlns:a16="http://schemas.microsoft.com/office/drawing/2014/main" id="{709C7C16-EA02-E243-B9F7-F74D9A14204D}"/>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5" name="Oval 1214">
              <a:extLst>
                <a:ext uri="{FF2B5EF4-FFF2-40B4-BE49-F238E27FC236}">
                  <a16:creationId xmlns:a16="http://schemas.microsoft.com/office/drawing/2014/main" id="{964F7C78-ECA5-DA4C-B4D7-8A5BA9789C5E}"/>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6" name="Oval 1215">
              <a:extLst>
                <a:ext uri="{FF2B5EF4-FFF2-40B4-BE49-F238E27FC236}">
                  <a16:creationId xmlns:a16="http://schemas.microsoft.com/office/drawing/2014/main" id="{2A061326-1622-B343-8ACE-740E8B4F5AEA}"/>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7" name="Oval 1216">
              <a:extLst>
                <a:ext uri="{FF2B5EF4-FFF2-40B4-BE49-F238E27FC236}">
                  <a16:creationId xmlns:a16="http://schemas.microsoft.com/office/drawing/2014/main" id="{8ADF451E-4C20-734B-85C7-ACCC433BFCDF}"/>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8" name="Oval 1217">
              <a:extLst>
                <a:ext uri="{FF2B5EF4-FFF2-40B4-BE49-F238E27FC236}">
                  <a16:creationId xmlns:a16="http://schemas.microsoft.com/office/drawing/2014/main" id="{BC9A26FE-5932-AC46-9D23-954592F81A1D}"/>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72" name="Group 3171">
            <a:extLst>
              <a:ext uri="{FF2B5EF4-FFF2-40B4-BE49-F238E27FC236}">
                <a16:creationId xmlns:a16="http://schemas.microsoft.com/office/drawing/2014/main" id="{DE8C8B36-40E8-CB49-B119-05304BC5AC89}"/>
              </a:ext>
            </a:extLst>
          </p:cNvPr>
          <p:cNvGrpSpPr/>
          <p:nvPr/>
        </p:nvGrpSpPr>
        <p:grpSpPr>
          <a:xfrm rot="1800000">
            <a:off x="6647137" y="2122802"/>
            <a:ext cx="3864240" cy="3861426"/>
            <a:chOff x="814251" y="1918888"/>
            <a:chExt cx="3864240" cy="3861426"/>
          </a:xfrm>
        </p:grpSpPr>
        <p:sp>
          <p:nvSpPr>
            <p:cNvPr id="3173" name="Oval 3172">
              <a:extLst>
                <a:ext uri="{FF2B5EF4-FFF2-40B4-BE49-F238E27FC236}">
                  <a16:creationId xmlns:a16="http://schemas.microsoft.com/office/drawing/2014/main" id="{2980979B-5B61-3741-8FAA-03906AF3B37E}"/>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4" name="Oval 3173">
              <a:extLst>
                <a:ext uri="{FF2B5EF4-FFF2-40B4-BE49-F238E27FC236}">
                  <a16:creationId xmlns:a16="http://schemas.microsoft.com/office/drawing/2014/main" id="{824AA0E4-D6DB-654C-A51D-F1533D3BBB5D}"/>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5" name="Oval 3174">
              <a:extLst>
                <a:ext uri="{FF2B5EF4-FFF2-40B4-BE49-F238E27FC236}">
                  <a16:creationId xmlns:a16="http://schemas.microsoft.com/office/drawing/2014/main" id="{18680793-C3AF-5F4C-82AD-EAB8523D39F7}"/>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6" name="Oval 3175">
              <a:extLst>
                <a:ext uri="{FF2B5EF4-FFF2-40B4-BE49-F238E27FC236}">
                  <a16:creationId xmlns:a16="http://schemas.microsoft.com/office/drawing/2014/main" id="{B99BCCE4-828A-954C-8002-7260F1A237C3}"/>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7" name="Oval 3176">
              <a:extLst>
                <a:ext uri="{FF2B5EF4-FFF2-40B4-BE49-F238E27FC236}">
                  <a16:creationId xmlns:a16="http://schemas.microsoft.com/office/drawing/2014/main" id="{CAE420D2-2840-A442-AB03-7802D3C555E1}"/>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8" name="Oval 3177">
              <a:extLst>
                <a:ext uri="{FF2B5EF4-FFF2-40B4-BE49-F238E27FC236}">
                  <a16:creationId xmlns:a16="http://schemas.microsoft.com/office/drawing/2014/main" id="{7F29EB40-F86D-D849-AC6E-14BF0C97416D}"/>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9" name="Oval 3178">
              <a:extLst>
                <a:ext uri="{FF2B5EF4-FFF2-40B4-BE49-F238E27FC236}">
                  <a16:creationId xmlns:a16="http://schemas.microsoft.com/office/drawing/2014/main" id="{4E586855-2E12-7745-8ED1-B1D2E7DFDC7E}"/>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0" name="Oval 3179">
              <a:extLst>
                <a:ext uri="{FF2B5EF4-FFF2-40B4-BE49-F238E27FC236}">
                  <a16:creationId xmlns:a16="http://schemas.microsoft.com/office/drawing/2014/main" id="{0D8F6534-5B80-D645-8F4E-EB50C81B4A37}"/>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1" name="Oval 3180">
              <a:extLst>
                <a:ext uri="{FF2B5EF4-FFF2-40B4-BE49-F238E27FC236}">
                  <a16:creationId xmlns:a16="http://schemas.microsoft.com/office/drawing/2014/main" id="{3DC0C86D-A487-AD40-B759-AAB4BCD288BD}"/>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2" name="Oval 3181">
              <a:extLst>
                <a:ext uri="{FF2B5EF4-FFF2-40B4-BE49-F238E27FC236}">
                  <a16:creationId xmlns:a16="http://schemas.microsoft.com/office/drawing/2014/main" id="{B405C7B6-FBC4-6941-8B5C-85EA4C279B9F}"/>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3" name="Oval 3182">
              <a:extLst>
                <a:ext uri="{FF2B5EF4-FFF2-40B4-BE49-F238E27FC236}">
                  <a16:creationId xmlns:a16="http://schemas.microsoft.com/office/drawing/2014/main" id="{7819F45A-D330-D94B-B77A-0087FC35558A}"/>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4" name="Oval 3183">
              <a:extLst>
                <a:ext uri="{FF2B5EF4-FFF2-40B4-BE49-F238E27FC236}">
                  <a16:creationId xmlns:a16="http://schemas.microsoft.com/office/drawing/2014/main" id="{2156B23F-0F4D-CA42-B038-BD58A1E81392}"/>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5" name="Oval 3184">
              <a:extLst>
                <a:ext uri="{FF2B5EF4-FFF2-40B4-BE49-F238E27FC236}">
                  <a16:creationId xmlns:a16="http://schemas.microsoft.com/office/drawing/2014/main" id="{1D35DCD1-91B0-674D-80B3-3AB663CFDFD9}"/>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6" name="Oval 3185">
              <a:extLst>
                <a:ext uri="{FF2B5EF4-FFF2-40B4-BE49-F238E27FC236}">
                  <a16:creationId xmlns:a16="http://schemas.microsoft.com/office/drawing/2014/main" id="{3FF5E914-DA8F-EC47-9CCF-20FD90746EE1}"/>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7" name="Oval 3186">
              <a:extLst>
                <a:ext uri="{FF2B5EF4-FFF2-40B4-BE49-F238E27FC236}">
                  <a16:creationId xmlns:a16="http://schemas.microsoft.com/office/drawing/2014/main" id="{3DBE0508-F432-C747-AF2E-533D0FD5A4F3}"/>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8" name="Oval 3187">
              <a:extLst>
                <a:ext uri="{FF2B5EF4-FFF2-40B4-BE49-F238E27FC236}">
                  <a16:creationId xmlns:a16="http://schemas.microsoft.com/office/drawing/2014/main" id="{9E483807-9277-A248-B827-0868E3A6D3E9}"/>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9" name="Oval 3188">
              <a:extLst>
                <a:ext uri="{FF2B5EF4-FFF2-40B4-BE49-F238E27FC236}">
                  <a16:creationId xmlns:a16="http://schemas.microsoft.com/office/drawing/2014/main" id="{43C212E1-B34B-5649-B431-23F01A6A7F60}"/>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0" name="Oval 3189">
              <a:extLst>
                <a:ext uri="{FF2B5EF4-FFF2-40B4-BE49-F238E27FC236}">
                  <a16:creationId xmlns:a16="http://schemas.microsoft.com/office/drawing/2014/main" id="{46B41443-2133-C14F-BB78-16F2CD701395}"/>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1" name="Oval 3190">
              <a:extLst>
                <a:ext uri="{FF2B5EF4-FFF2-40B4-BE49-F238E27FC236}">
                  <a16:creationId xmlns:a16="http://schemas.microsoft.com/office/drawing/2014/main" id="{3F0F9143-0962-AB4E-B9BF-C361ECCD9DEE}"/>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2" name="Oval 3191">
              <a:extLst>
                <a:ext uri="{FF2B5EF4-FFF2-40B4-BE49-F238E27FC236}">
                  <a16:creationId xmlns:a16="http://schemas.microsoft.com/office/drawing/2014/main" id="{C88939EF-6806-C446-9CE8-D6FD1D8EEFE9}"/>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3" name="Oval 3192">
              <a:extLst>
                <a:ext uri="{FF2B5EF4-FFF2-40B4-BE49-F238E27FC236}">
                  <a16:creationId xmlns:a16="http://schemas.microsoft.com/office/drawing/2014/main" id="{CC89FF04-14A4-D04A-BD43-6A4719CD6732}"/>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4" name="Oval 3193">
              <a:extLst>
                <a:ext uri="{FF2B5EF4-FFF2-40B4-BE49-F238E27FC236}">
                  <a16:creationId xmlns:a16="http://schemas.microsoft.com/office/drawing/2014/main" id="{80B1343D-5141-E849-BC78-123DC1C8F644}"/>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5" name="Oval 3194">
              <a:extLst>
                <a:ext uri="{FF2B5EF4-FFF2-40B4-BE49-F238E27FC236}">
                  <a16:creationId xmlns:a16="http://schemas.microsoft.com/office/drawing/2014/main" id="{200CC012-D6C9-0742-96F0-FC97997C313A}"/>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6" name="Oval 3195">
              <a:extLst>
                <a:ext uri="{FF2B5EF4-FFF2-40B4-BE49-F238E27FC236}">
                  <a16:creationId xmlns:a16="http://schemas.microsoft.com/office/drawing/2014/main" id="{2419AC88-AB07-104D-A75C-ABAA7200CF63}"/>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7" name="Oval 3196">
              <a:extLst>
                <a:ext uri="{FF2B5EF4-FFF2-40B4-BE49-F238E27FC236}">
                  <a16:creationId xmlns:a16="http://schemas.microsoft.com/office/drawing/2014/main" id="{64AFAFCB-B786-E54C-955C-864EB98D1191}"/>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98" name="Group 3197">
            <a:extLst>
              <a:ext uri="{FF2B5EF4-FFF2-40B4-BE49-F238E27FC236}">
                <a16:creationId xmlns:a16="http://schemas.microsoft.com/office/drawing/2014/main" id="{B96C6B0E-42AA-2442-A0B9-37D8E4806AAE}"/>
              </a:ext>
            </a:extLst>
          </p:cNvPr>
          <p:cNvGrpSpPr/>
          <p:nvPr/>
        </p:nvGrpSpPr>
        <p:grpSpPr>
          <a:xfrm rot="2700000">
            <a:off x="6636019" y="2109819"/>
            <a:ext cx="3864240" cy="3861426"/>
            <a:chOff x="814251" y="1918888"/>
            <a:chExt cx="3864240" cy="3861426"/>
          </a:xfrm>
        </p:grpSpPr>
        <p:sp>
          <p:nvSpPr>
            <p:cNvPr id="3199" name="Oval 3198">
              <a:extLst>
                <a:ext uri="{FF2B5EF4-FFF2-40B4-BE49-F238E27FC236}">
                  <a16:creationId xmlns:a16="http://schemas.microsoft.com/office/drawing/2014/main" id="{30DEC3FA-FB81-4A41-95EE-4EB695FBFA98}"/>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0" name="Oval 3199">
              <a:extLst>
                <a:ext uri="{FF2B5EF4-FFF2-40B4-BE49-F238E27FC236}">
                  <a16:creationId xmlns:a16="http://schemas.microsoft.com/office/drawing/2014/main" id="{3C28206D-B089-2E44-A202-483D169DF168}"/>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1" name="Oval 3200">
              <a:extLst>
                <a:ext uri="{FF2B5EF4-FFF2-40B4-BE49-F238E27FC236}">
                  <a16:creationId xmlns:a16="http://schemas.microsoft.com/office/drawing/2014/main" id="{BED6C39C-AD73-6140-B035-351D88296154}"/>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2" name="Oval 3201">
              <a:extLst>
                <a:ext uri="{FF2B5EF4-FFF2-40B4-BE49-F238E27FC236}">
                  <a16:creationId xmlns:a16="http://schemas.microsoft.com/office/drawing/2014/main" id="{B167E32B-17E6-9742-8C2D-850538C0596B}"/>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3" name="Oval 3202">
              <a:extLst>
                <a:ext uri="{FF2B5EF4-FFF2-40B4-BE49-F238E27FC236}">
                  <a16:creationId xmlns:a16="http://schemas.microsoft.com/office/drawing/2014/main" id="{69BD4972-70BF-7A43-BFFF-CAE5AF3FFFB8}"/>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4" name="Oval 3203">
              <a:extLst>
                <a:ext uri="{FF2B5EF4-FFF2-40B4-BE49-F238E27FC236}">
                  <a16:creationId xmlns:a16="http://schemas.microsoft.com/office/drawing/2014/main" id="{06CA5CCC-01B8-1647-8282-80A7A79E36F4}"/>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5" name="Oval 3204">
              <a:extLst>
                <a:ext uri="{FF2B5EF4-FFF2-40B4-BE49-F238E27FC236}">
                  <a16:creationId xmlns:a16="http://schemas.microsoft.com/office/drawing/2014/main" id="{7021C85C-CAAE-3E4B-80CE-0E175EBD10F0}"/>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6" name="Oval 3205">
              <a:extLst>
                <a:ext uri="{FF2B5EF4-FFF2-40B4-BE49-F238E27FC236}">
                  <a16:creationId xmlns:a16="http://schemas.microsoft.com/office/drawing/2014/main" id="{96463003-58A8-664F-8983-41C431803FE3}"/>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7" name="Oval 3206">
              <a:extLst>
                <a:ext uri="{FF2B5EF4-FFF2-40B4-BE49-F238E27FC236}">
                  <a16:creationId xmlns:a16="http://schemas.microsoft.com/office/drawing/2014/main" id="{3CE07DB6-63F4-A24D-9F37-737B19831ECD}"/>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8" name="Oval 3207">
              <a:extLst>
                <a:ext uri="{FF2B5EF4-FFF2-40B4-BE49-F238E27FC236}">
                  <a16:creationId xmlns:a16="http://schemas.microsoft.com/office/drawing/2014/main" id="{111DC753-E6EC-5540-BA9F-DAF1DC1C96B8}"/>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9" name="Oval 3208">
              <a:extLst>
                <a:ext uri="{FF2B5EF4-FFF2-40B4-BE49-F238E27FC236}">
                  <a16:creationId xmlns:a16="http://schemas.microsoft.com/office/drawing/2014/main" id="{5CA74D6F-E51C-9743-A4ED-727BBBE7F6F6}"/>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0" name="Oval 3209">
              <a:extLst>
                <a:ext uri="{FF2B5EF4-FFF2-40B4-BE49-F238E27FC236}">
                  <a16:creationId xmlns:a16="http://schemas.microsoft.com/office/drawing/2014/main" id="{FCE1F40D-02E6-824F-AB72-DD46EB445BDE}"/>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1" name="Oval 3210">
              <a:extLst>
                <a:ext uri="{FF2B5EF4-FFF2-40B4-BE49-F238E27FC236}">
                  <a16:creationId xmlns:a16="http://schemas.microsoft.com/office/drawing/2014/main" id="{9A04EBE8-E345-6D49-8831-A930EC5FE03D}"/>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2" name="Oval 3211">
              <a:extLst>
                <a:ext uri="{FF2B5EF4-FFF2-40B4-BE49-F238E27FC236}">
                  <a16:creationId xmlns:a16="http://schemas.microsoft.com/office/drawing/2014/main" id="{192B5AF2-11E6-1F48-A92A-00686BD0D028}"/>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3" name="Oval 3212">
              <a:extLst>
                <a:ext uri="{FF2B5EF4-FFF2-40B4-BE49-F238E27FC236}">
                  <a16:creationId xmlns:a16="http://schemas.microsoft.com/office/drawing/2014/main" id="{8CCBEF2C-DCEF-A749-A9F3-7E275482E598}"/>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4" name="Oval 3213">
              <a:extLst>
                <a:ext uri="{FF2B5EF4-FFF2-40B4-BE49-F238E27FC236}">
                  <a16:creationId xmlns:a16="http://schemas.microsoft.com/office/drawing/2014/main" id="{CE274FC2-434E-5541-85FE-D2A650BB6919}"/>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5" name="Oval 3214">
              <a:extLst>
                <a:ext uri="{FF2B5EF4-FFF2-40B4-BE49-F238E27FC236}">
                  <a16:creationId xmlns:a16="http://schemas.microsoft.com/office/drawing/2014/main" id="{3CB1AA55-E1CE-0341-9A8F-C43928141359}"/>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6" name="Oval 3215">
              <a:extLst>
                <a:ext uri="{FF2B5EF4-FFF2-40B4-BE49-F238E27FC236}">
                  <a16:creationId xmlns:a16="http://schemas.microsoft.com/office/drawing/2014/main" id="{1CEB72D5-010D-B146-9F91-4BE7FA00200D}"/>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7" name="Oval 3216">
              <a:extLst>
                <a:ext uri="{FF2B5EF4-FFF2-40B4-BE49-F238E27FC236}">
                  <a16:creationId xmlns:a16="http://schemas.microsoft.com/office/drawing/2014/main" id="{E91C6B53-4BC5-F34B-83C1-564E5CF1835C}"/>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8" name="Oval 3217">
              <a:extLst>
                <a:ext uri="{FF2B5EF4-FFF2-40B4-BE49-F238E27FC236}">
                  <a16:creationId xmlns:a16="http://schemas.microsoft.com/office/drawing/2014/main" id="{03D71D6E-CFE0-4849-A824-4704DD5FED85}"/>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9" name="Oval 3218">
              <a:extLst>
                <a:ext uri="{FF2B5EF4-FFF2-40B4-BE49-F238E27FC236}">
                  <a16:creationId xmlns:a16="http://schemas.microsoft.com/office/drawing/2014/main" id="{D3C20EC1-6090-4044-940E-176D5B874A6F}"/>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0" name="Oval 3219">
              <a:extLst>
                <a:ext uri="{FF2B5EF4-FFF2-40B4-BE49-F238E27FC236}">
                  <a16:creationId xmlns:a16="http://schemas.microsoft.com/office/drawing/2014/main" id="{0BBB8476-23FC-C845-8511-C0092339FEDE}"/>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1" name="Oval 3220">
              <a:extLst>
                <a:ext uri="{FF2B5EF4-FFF2-40B4-BE49-F238E27FC236}">
                  <a16:creationId xmlns:a16="http://schemas.microsoft.com/office/drawing/2014/main" id="{709F2C7D-37E0-6D42-86DB-CEF8FC645B41}"/>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2" name="Oval 3221">
              <a:extLst>
                <a:ext uri="{FF2B5EF4-FFF2-40B4-BE49-F238E27FC236}">
                  <a16:creationId xmlns:a16="http://schemas.microsoft.com/office/drawing/2014/main" id="{745D868B-F92E-0A45-A963-651B079FBB6B}"/>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3" name="Oval 3222">
              <a:extLst>
                <a:ext uri="{FF2B5EF4-FFF2-40B4-BE49-F238E27FC236}">
                  <a16:creationId xmlns:a16="http://schemas.microsoft.com/office/drawing/2014/main" id="{A6535FF0-9B9B-E04B-A2AD-4F748FEE4035}"/>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24" name="Group 3223">
            <a:extLst>
              <a:ext uri="{FF2B5EF4-FFF2-40B4-BE49-F238E27FC236}">
                <a16:creationId xmlns:a16="http://schemas.microsoft.com/office/drawing/2014/main" id="{2ADC91D5-22C3-5F42-AC24-8C0F3B968DF3}"/>
              </a:ext>
            </a:extLst>
          </p:cNvPr>
          <p:cNvGrpSpPr/>
          <p:nvPr/>
        </p:nvGrpSpPr>
        <p:grpSpPr>
          <a:xfrm rot="3600000">
            <a:off x="6642318" y="2117805"/>
            <a:ext cx="3864240" cy="3861426"/>
            <a:chOff x="814251" y="1918888"/>
            <a:chExt cx="3864240" cy="3861426"/>
          </a:xfrm>
        </p:grpSpPr>
        <p:sp>
          <p:nvSpPr>
            <p:cNvPr id="3225" name="Oval 3224">
              <a:extLst>
                <a:ext uri="{FF2B5EF4-FFF2-40B4-BE49-F238E27FC236}">
                  <a16:creationId xmlns:a16="http://schemas.microsoft.com/office/drawing/2014/main" id="{689D27E5-88F0-D340-9FB6-63869ABBDABF}"/>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6" name="Oval 3225">
              <a:extLst>
                <a:ext uri="{FF2B5EF4-FFF2-40B4-BE49-F238E27FC236}">
                  <a16:creationId xmlns:a16="http://schemas.microsoft.com/office/drawing/2014/main" id="{F1CAADB3-63BF-C943-AB48-55A59A01BD2B}"/>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7" name="Oval 3226">
              <a:extLst>
                <a:ext uri="{FF2B5EF4-FFF2-40B4-BE49-F238E27FC236}">
                  <a16:creationId xmlns:a16="http://schemas.microsoft.com/office/drawing/2014/main" id="{382FBF6C-57D7-CF45-8A09-58D01CA60621}"/>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8" name="Oval 3227">
              <a:extLst>
                <a:ext uri="{FF2B5EF4-FFF2-40B4-BE49-F238E27FC236}">
                  <a16:creationId xmlns:a16="http://schemas.microsoft.com/office/drawing/2014/main" id="{AD67DC59-1F78-A440-A221-73AF30F60949}"/>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9" name="Oval 3228">
              <a:extLst>
                <a:ext uri="{FF2B5EF4-FFF2-40B4-BE49-F238E27FC236}">
                  <a16:creationId xmlns:a16="http://schemas.microsoft.com/office/drawing/2014/main" id="{5C82A995-7D0E-AA40-AAEF-76C6B826C97F}"/>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0" name="Oval 3229">
              <a:extLst>
                <a:ext uri="{FF2B5EF4-FFF2-40B4-BE49-F238E27FC236}">
                  <a16:creationId xmlns:a16="http://schemas.microsoft.com/office/drawing/2014/main" id="{463DF74C-3E20-734C-ACC3-F990C376F6EB}"/>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1" name="Oval 3230">
              <a:extLst>
                <a:ext uri="{FF2B5EF4-FFF2-40B4-BE49-F238E27FC236}">
                  <a16:creationId xmlns:a16="http://schemas.microsoft.com/office/drawing/2014/main" id="{3F1796ED-0826-4D49-ACCC-4DA091907F4E}"/>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2" name="Oval 3231">
              <a:extLst>
                <a:ext uri="{FF2B5EF4-FFF2-40B4-BE49-F238E27FC236}">
                  <a16:creationId xmlns:a16="http://schemas.microsoft.com/office/drawing/2014/main" id="{8E7D1318-FB23-0644-924C-E935BF90270D}"/>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3" name="Oval 3232">
              <a:extLst>
                <a:ext uri="{FF2B5EF4-FFF2-40B4-BE49-F238E27FC236}">
                  <a16:creationId xmlns:a16="http://schemas.microsoft.com/office/drawing/2014/main" id="{EE223BCE-6C07-C04F-BACA-4AF1CD0AA7DB}"/>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4" name="Oval 3233">
              <a:extLst>
                <a:ext uri="{FF2B5EF4-FFF2-40B4-BE49-F238E27FC236}">
                  <a16:creationId xmlns:a16="http://schemas.microsoft.com/office/drawing/2014/main" id="{B0832FFC-FE34-6341-881F-BE8D62EED225}"/>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5" name="Oval 3234">
              <a:extLst>
                <a:ext uri="{FF2B5EF4-FFF2-40B4-BE49-F238E27FC236}">
                  <a16:creationId xmlns:a16="http://schemas.microsoft.com/office/drawing/2014/main" id="{71D7916B-52D9-7242-AE04-4B6DECE38D05}"/>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6" name="Oval 3235">
              <a:extLst>
                <a:ext uri="{FF2B5EF4-FFF2-40B4-BE49-F238E27FC236}">
                  <a16:creationId xmlns:a16="http://schemas.microsoft.com/office/drawing/2014/main" id="{9956666D-0138-684C-BB81-16439F1B300D}"/>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7" name="Oval 3236">
              <a:extLst>
                <a:ext uri="{FF2B5EF4-FFF2-40B4-BE49-F238E27FC236}">
                  <a16:creationId xmlns:a16="http://schemas.microsoft.com/office/drawing/2014/main" id="{2EDF16EC-6C20-F04B-9E17-D772432B7CE4}"/>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8" name="Oval 3237">
              <a:extLst>
                <a:ext uri="{FF2B5EF4-FFF2-40B4-BE49-F238E27FC236}">
                  <a16:creationId xmlns:a16="http://schemas.microsoft.com/office/drawing/2014/main" id="{337D56B4-0D40-5C4E-98DE-605E8BC2F3D1}"/>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9" name="Oval 3238">
              <a:extLst>
                <a:ext uri="{FF2B5EF4-FFF2-40B4-BE49-F238E27FC236}">
                  <a16:creationId xmlns:a16="http://schemas.microsoft.com/office/drawing/2014/main" id="{6CD32423-4297-0D42-BBD7-1AAD5C408B6F}"/>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0" name="Oval 3239">
              <a:extLst>
                <a:ext uri="{FF2B5EF4-FFF2-40B4-BE49-F238E27FC236}">
                  <a16:creationId xmlns:a16="http://schemas.microsoft.com/office/drawing/2014/main" id="{79DE5814-78DF-C945-B938-867EA535BEED}"/>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1" name="Oval 3240">
              <a:extLst>
                <a:ext uri="{FF2B5EF4-FFF2-40B4-BE49-F238E27FC236}">
                  <a16:creationId xmlns:a16="http://schemas.microsoft.com/office/drawing/2014/main" id="{DE9B1BEF-C294-1B4C-9046-BE3E9A42B7CB}"/>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2" name="Oval 3241">
              <a:extLst>
                <a:ext uri="{FF2B5EF4-FFF2-40B4-BE49-F238E27FC236}">
                  <a16:creationId xmlns:a16="http://schemas.microsoft.com/office/drawing/2014/main" id="{1A46908C-0DBC-AF45-A6BE-DEF2E84F24E4}"/>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3" name="Oval 3242">
              <a:extLst>
                <a:ext uri="{FF2B5EF4-FFF2-40B4-BE49-F238E27FC236}">
                  <a16:creationId xmlns:a16="http://schemas.microsoft.com/office/drawing/2014/main" id="{CC58DC74-C73D-DB4E-A360-CC1D6DD5DED1}"/>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4" name="Oval 3243">
              <a:extLst>
                <a:ext uri="{FF2B5EF4-FFF2-40B4-BE49-F238E27FC236}">
                  <a16:creationId xmlns:a16="http://schemas.microsoft.com/office/drawing/2014/main" id="{F68AD4A7-5F80-3742-8F7F-D48104D65D3F}"/>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5" name="Oval 3244">
              <a:extLst>
                <a:ext uri="{FF2B5EF4-FFF2-40B4-BE49-F238E27FC236}">
                  <a16:creationId xmlns:a16="http://schemas.microsoft.com/office/drawing/2014/main" id="{262238E1-14A8-CF4D-83ED-46426401F34F}"/>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6" name="Oval 3245">
              <a:extLst>
                <a:ext uri="{FF2B5EF4-FFF2-40B4-BE49-F238E27FC236}">
                  <a16:creationId xmlns:a16="http://schemas.microsoft.com/office/drawing/2014/main" id="{0204E83F-2083-214B-8BAF-C3ACB02D108A}"/>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7" name="Oval 3246">
              <a:extLst>
                <a:ext uri="{FF2B5EF4-FFF2-40B4-BE49-F238E27FC236}">
                  <a16:creationId xmlns:a16="http://schemas.microsoft.com/office/drawing/2014/main" id="{C6A26A90-5DEE-E64E-9545-31D5FF07C740}"/>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8" name="Oval 3247">
              <a:extLst>
                <a:ext uri="{FF2B5EF4-FFF2-40B4-BE49-F238E27FC236}">
                  <a16:creationId xmlns:a16="http://schemas.microsoft.com/office/drawing/2014/main" id="{21414976-7A8C-A14D-96F8-4DDDDF735905}"/>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9" name="Oval 3248">
              <a:extLst>
                <a:ext uri="{FF2B5EF4-FFF2-40B4-BE49-F238E27FC236}">
                  <a16:creationId xmlns:a16="http://schemas.microsoft.com/office/drawing/2014/main" id="{BBA7000B-0A74-C64E-9EF3-36AEB019D1F8}"/>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50" name="Group 3249">
            <a:extLst>
              <a:ext uri="{FF2B5EF4-FFF2-40B4-BE49-F238E27FC236}">
                <a16:creationId xmlns:a16="http://schemas.microsoft.com/office/drawing/2014/main" id="{7C6A03A7-BEA3-5B4A-9875-F6C750EC0BB1}"/>
              </a:ext>
            </a:extLst>
          </p:cNvPr>
          <p:cNvGrpSpPr/>
          <p:nvPr/>
        </p:nvGrpSpPr>
        <p:grpSpPr>
          <a:xfrm rot="4500000">
            <a:off x="6630694" y="2107390"/>
            <a:ext cx="3864240" cy="3861426"/>
            <a:chOff x="814251" y="1918888"/>
            <a:chExt cx="3864240" cy="3861426"/>
          </a:xfrm>
        </p:grpSpPr>
        <p:sp>
          <p:nvSpPr>
            <p:cNvPr id="3251" name="Oval 3250">
              <a:extLst>
                <a:ext uri="{FF2B5EF4-FFF2-40B4-BE49-F238E27FC236}">
                  <a16:creationId xmlns:a16="http://schemas.microsoft.com/office/drawing/2014/main" id="{4753910C-AF2C-E54A-87BD-CDEDF00008E0}"/>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2" name="Oval 3251">
              <a:extLst>
                <a:ext uri="{FF2B5EF4-FFF2-40B4-BE49-F238E27FC236}">
                  <a16:creationId xmlns:a16="http://schemas.microsoft.com/office/drawing/2014/main" id="{51778229-9B0C-6643-8898-1BF6DE7A712C}"/>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3" name="Oval 3252">
              <a:extLst>
                <a:ext uri="{FF2B5EF4-FFF2-40B4-BE49-F238E27FC236}">
                  <a16:creationId xmlns:a16="http://schemas.microsoft.com/office/drawing/2014/main" id="{32F7CDC2-2A3F-024A-9187-9C6AD1FF54B0}"/>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4" name="Oval 3253">
              <a:extLst>
                <a:ext uri="{FF2B5EF4-FFF2-40B4-BE49-F238E27FC236}">
                  <a16:creationId xmlns:a16="http://schemas.microsoft.com/office/drawing/2014/main" id="{2B18618F-7712-6D43-A49F-75DC4551904F}"/>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5" name="Oval 3254">
              <a:extLst>
                <a:ext uri="{FF2B5EF4-FFF2-40B4-BE49-F238E27FC236}">
                  <a16:creationId xmlns:a16="http://schemas.microsoft.com/office/drawing/2014/main" id="{4F8BF838-5C89-7643-8644-1B2710D1B31A}"/>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6" name="Oval 3255">
              <a:extLst>
                <a:ext uri="{FF2B5EF4-FFF2-40B4-BE49-F238E27FC236}">
                  <a16:creationId xmlns:a16="http://schemas.microsoft.com/office/drawing/2014/main" id="{479EE4F1-15EB-174E-8F03-A0C4D2143263}"/>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7" name="Oval 3256">
              <a:extLst>
                <a:ext uri="{FF2B5EF4-FFF2-40B4-BE49-F238E27FC236}">
                  <a16:creationId xmlns:a16="http://schemas.microsoft.com/office/drawing/2014/main" id="{DC259474-49D2-F84A-B432-E5BAF800B12F}"/>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8" name="Oval 3257">
              <a:extLst>
                <a:ext uri="{FF2B5EF4-FFF2-40B4-BE49-F238E27FC236}">
                  <a16:creationId xmlns:a16="http://schemas.microsoft.com/office/drawing/2014/main" id="{BF413862-0F73-7048-9508-3B79181FEE2E}"/>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9" name="Oval 3258">
              <a:extLst>
                <a:ext uri="{FF2B5EF4-FFF2-40B4-BE49-F238E27FC236}">
                  <a16:creationId xmlns:a16="http://schemas.microsoft.com/office/drawing/2014/main" id="{B2FB9043-D2B1-0047-8400-FD5209653769}"/>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0" name="Oval 3259">
              <a:extLst>
                <a:ext uri="{FF2B5EF4-FFF2-40B4-BE49-F238E27FC236}">
                  <a16:creationId xmlns:a16="http://schemas.microsoft.com/office/drawing/2014/main" id="{C386ACF4-77DC-D84F-87EE-74E674EEF90A}"/>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1" name="Oval 3260">
              <a:extLst>
                <a:ext uri="{FF2B5EF4-FFF2-40B4-BE49-F238E27FC236}">
                  <a16:creationId xmlns:a16="http://schemas.microsoft.com/office/drawing/2014/main" id="{1DE47D7D-8806-814D-9145-70E34F98EB2C}"/>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2" name="Oval 3261">
              <a:extLst>
                <a:ext uri="{FF2B5EF4-FFF2-40B4-BE49-F238E27FC236}">
                  <a16:creationId xmlns:a16="http://schemas.microsoft.com/office/drawing/2014/main" id="{456B2F2F-AEA6-804A-84B7-339DE1BDFEC7}"/>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3" name="Oval 3262">
              <a:extLst>
                <a:ext uri="{FF2B5EF4-FFF2-40B4-BE49-F238E27FC236}">
                  <a16:creationId xmlns:a16="http://schemas.microsoft.com/office/drawing/2014/main" id="{0677F1C8-2A88-B243-8711-17FBB8E29984}"/>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4" name="Oval 3263">
              <a:extLst>
                <a:ext uri="{FF2B5EF4-FFF2-40B4-BE49-F238E27FC236}">
                  <a16:creationId xmlns:a16="http://schemas.microsoft.com/office/drawing/2014/main" id="{5736E2BC-3D64-E744-9E3E-93A65CCEB76D}"/>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5" name="Oval 3264">
              <a:extLst>
                <a:ext uri="{FF2B5EF4-FFF2-40B4-BE49-F238E27FC236}">
                  <a16:creationId xmlns:a16="http://schemas.microsoft.com/office/drawing/2014/main" id="{C76F2F0E-086C-674F-A778-CCC0C1C576C3}"/>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6" name="Oval 3265">
              <a:extLst>
                <a:ext uri="{FF2B5EF4-FFF2-40B4-BE49-F238E27FC236}">
                  <a16:creationId xmlns:a16="http://schemas.microsoft.com/office/drawing/2014/main" id="{6AC7D3D9-7176-C042-8A7E-26F11B51E56C}"/>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7" name="Oval 3266">
              <a:extLst>
                <a:ext uri="{FF2B5EF4-FFF2-40B4-BE49-F238E27FC236}">
                  <a16:creationId xmlns:a16="http://schemas.microsoft.com/office/drawing/2014/main" id="{C7C1D5B2-2CB2-4745-B404-6BF282E062B5}"/>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8" name="Oval 3267">
              <a:extLst>
                <a:ext uri="{FF2B5EF4-FFF2-40B4-BE49-F238E27FC236}">
                  <a16:creationId xmlns:a16="http://schemas.microsoft.com/office/drawing/2014/main" id="{6C5D0414-FF9F-A642-9785-E9717CAB823E}"/>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9" name="Oval 3268">
              <a:extLst>
                <a:ext uri="{FF2B5EF4-FFF2-40B4-BE49-F238E27FC236}">
                  <a16:creationId xmlns:a16="http://schemas.microsoft.com/office/drawing/2014/main" id="{31329878-C86A-A247-9C2B-C39A52433869}"/>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0" name="Oval 3269">
              <a:extLst>
                <a:ext uri="{FF2B5EF4-FFF2-40B4-BE49-F238E27FC236}">
                  <a16:creationId xmlns:a16="http://schemas.microsoft.com/office/drawing/2014/main" id="{13535504-33BC-2D4D-B0FF-728C4CED0BBB}"/>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1" name="Oval 3270">
              <a:extLst>
                <a:ext uri="{FF2B5EF4-FFF2-40B4-BE49-F238E27FC236}">
                  <a16:creationId xmlns:a16="http://schemas.microsoft.com/office/drawing/2014/main" id="{5A85759D-50BF-1048-9BDE-DC2DBB9F90DE}"/>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2" name="Oval 3271">
              <a:extLst>
                <a:ext uri="{FF2B5EF4-FFF2-40B4-BE49-F238E27FC236}">
                  <a16:creationId xmlns:a16="http://schemas.microsoft.com/office/drawing/2014/main" id="{C4C64629-B077-3A42-81F1-47DB818A454A}"/>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3" name="Oval 3272">
              <a:extLst>
                <a:ext uri="{FF2B5EF4-FFF2-40B4-BE49-F238E27FC236}">
                  <a16:creationId xmlns:a16="http://schemas.microsoft.com/office/drawing/2014/main" id="{1EFFE50C-0EBC-3349-8413-C32440DB0586}"/>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4" name="Oval 3273">
              <a:extLst>
                <a:ext uri="{FF2B5EF4-FFF2-40B4-BE49-F238E27FC236}">
                  <a16:creationId xmlns:a16="http://schemas.microsoft.com/office/drawing/2014/main" id="{00756336-AC17-E240-8BDA-0382D6F6DFBE}"/>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5" name="Oval 3274">
              <a:extLst>
                <a:ext uri="{FF2B5EF4-FFF2-40B4-BE49-F238E27FC236}">
                  <a16:creationId xmlns:a16="http://schemas.microsoft.com/office/drawing/2014/main" id="{AF8E68AA-CCF2-294F-B2CF-8EC26EABFB13}"/>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76" name="Group 3275">
            <a:extLst>
              <a:ext uri="{FF2B5EF4-FFF2-40B4-BE49-F238E27FC236}">
                <a16:creationId xmlns:a16="http://schemas.microsoft.com/office/drawing/2014/main" id="{8E0FA76E-37D8-0A4A-8E8D-43EDAB6FBE5C}"/>
              </a:ext>
            </a:extLst>
          </p:cNvPr>
          <p:cNvGrpSpPr/>
          <p:nvPr/>
        </p:nvGrpSpPr>
        <p:grpSpPr>
          <a:xfrm rot="4929301">
            <a:off x="6637310" y="2103205"/>
            <a:ext cx="3864240" cy="3861426"/>
            <a:chOff x="814251" y="1918888"/>
            <a:chExt cx="3864240" cy="3861426"/>
          </a:xfrm>
        </p:grpSpPr>
        <p:sp>
          <p:nvSpPr>
            <p:cNvPr id="3277" name="Oval 3276">
              <a:extLst>
                <a:ext uri="{FF2B5EF4-FFF2-40B4-BE49-F238E27FC236}">
                  <a16:creationId xmlns:a16="http://schemas.microsoft.com/office/drawing/2014/main" id="{42C853EA-E4BC-7F4D-92C9-875CAE7EE5A0}"/>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8" name="Oval 3277">
              <a:extLst>
                <a:ext uri="{FF2B5EF4-FFF2-40B4-BE49-F238E27FC236}">
                  <a16:creationId xmlns:a16="http://schemas.microsoft.com/office/drawing/2014/main" id="{198AC912-E4FE-604B-9667-A7A3A86E0F41}"/>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9" name="Oval 3278">
              <a:extLst>
                <a:ext uri="{FF2B5EF4-FFF2-40B4-BE49-F238E27FC236}">
                  <a16:creationId xmlns:a16="http://schemas.microsoft.com/office/drawing/2014/main" id="{54D8E4CD-0811-B948-BF36-C5EC6006F005}"/>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0" name="Oval 3279">
              <a:extLst>
                <a:ext uri="{FF2B5EF4-FFF2-40B4-BE49-F238E27FC236}">
                  <a16:creationId xmlns:a16="http://schemas.microsoft.com/office/drawing/2014/main" id="{479FBFC9-A235-8641-B5C9-F4A6F30ACC22}"/>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1" name="Oval 3280">
              <a:extLst>
                <a:ext uri="{FF2B5EF4-FFF2-40B4-BE49-F238E27FC236}">
                  <a16:creationId xmlns:a16="http://schemas.microsoft.com/office/drawing/2014/main" id="{E89DC8A4-CD5B-C144-83DA-CBA8E4AF3520}"/>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2" name="Oval 3281">
              <a:extLst>
                <a:ext uri="{FF2B5EF4-FFF2-40B4-BE49-F238E27FC236}">
                  <a16:creationId xmlns:a16="http://schemas.microsoft.com/office/drawing/2014/main" id="{05C77536-999E-644B-B07C-478181963D57}"/>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3" name="Oval 3282">
              <a:extLst>
                <a:ext uri="{FF2B5EF4-FFF2-40B4-BE49-F238E27FC236}">
                  <a16:creationId xmlns:a16="http://schemas.microsoft.com/office/drawing/2014/main" id="{F841FBF0-C3AF-914E-91CC-EEE5852C4805}"/>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4" name="Oval 3283">
              <a:extLst>
                <a:ext uri="{FF2B5EF4-FFF2-40B4-BE49-F238E27FC236}">
                  <a16:creationId xmlns:a16="http://schemas.microsoft.com/office/drawing/2014/main" id="{B835C874-DAB7-C143-9D64-3E19020D8EFC}"/>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5" name="Oval 3284">
              <a:extLst>
                <a:ext uri="{FF2B5EF4-FFF2-40B4-BE49-F238E27FC236}">
                  <a16:creationId xmlns:a16="http://schemas.microsoft.com/office/drawing/2014/main" id="{6E7CEBB7-D19F-7F4F-8D51-401D3AED525A}"/>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6" name="Oval 3285">
              <a:extLst>
                <a:ext uri="{FF2B5EF4-FFF2-40B4-BE49-F238E27FC236}">
                  <a16:creationId xmlns:a16="http://schemas.microsoft.com/office/drawing/2014/main" id="{D5EB0079-3502-B54C-945B-DC818D6F22FA}"/>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7" name="Oval 3286">
              <a:extLst>
                <a:ext uri="{FF2B5EF4-FFF2-40B4-BE49-F238E27FC236}">
                  <a16:creationId xmlns:a16="http://schemas.microsoft.com/office/drawing/2014/main" id="{F3395320-AF8C-AB48-8830-D64748458533}"/>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8" name="Oval 3287">
              <a:extLst>
                <a:ext uri="{FF2B5EF4-FFF2-40B4-BE49-F238E27FC236}">
                  <a16:creationId xmlns:a16="http://schemas.microsoft.com/office/drawing/2014/main" id="{E479DDDE-907F-8F40-92E1-1850EF3F88B3}"/>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9" name="Oval 3288">
              <a:extLst>
                <a:ext uri="{FF2B5EF4-FFF2-40B4-BE49-F238E27FC236}">
                  <a16:creationId xmlns:a16="http://schemas.microsoft.com/office/drawing/2014/main" id="{1D47281F-0A6D-CA4D-9660-9BBA37333F28}"/>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0" name="Oval 3289">
              <a:extLst>
                <a:ext uri="{FF2B5EF4-FFF2-40B4-BE49-F238E27FC236}">
                  <a16:creationId xmlns:a16="http://schemas.microsoft.com/office/drawing/2014/main" id="{751F32D4-A55D-EF4A-9FBD-D464D77852A1}"/>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1" name="Oval 3290">
              <a:extLst>
                <a:ext uri="{FF2B5EF4-FFF2-40B4-BE49-F238E27FC236}">
                  <a16:creationId xmlns:a16="http://schemas.microsoft.com/office/drawing/2014/main" id="{D6497288-87E5-B144-8FD6-1492A1D46EAD}"/>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2" name="Oval 3291">
              <a:extLst>
                <a:ext uri="{FF2B5EF4-FFF2-40B4-BE49-F238E27FC236}">
                  <a16:creationId xmlns:a16="http://schemas.microsoft.com/office/drawing/2014/main" id="{668A8DB5-25A0-4046-8C5C-A353B165F530}"/>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3" name="Oval 3292">
              <a:extLst>
                <a:ext uri="{FF2B5EF4-FFF2-40B4-BE49-F238E27FC236}">
                  <a16:creationId xmlns:a16="http://schemas.microsoft.com/office/drawing/2014/main" id="{727DB4FE-46D1-2944-8421-C401F0D4A217}"/>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4" name="Oval 3293">
              <a:extLst>
                <a:ext uri="{FF2B5EF4-FFF2-40B4-BE49-F238E27FC236}">
                  <a16:creationId xmlns:a16="http://schemas.microsoft.com/office/drawing/2014/main" id="{8FB17615-8DD3-CF4A-AA2D-C4382A0D6C03}"/>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5" name="Oval 3294">
              <a:extLst>
                <a:ext uri="{FF2B5EF4-FFF2-40B4-BE49-F238E27FC236}">
                  <a16:creationId xmlns:a16="http://schemas.microsoft.com/office/drawing/2014/main" id="{4E71F538-E340-9F4D-B2EF-859929994084}"/>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6" name="Oval 3295">
              <a:extLst>
                <a:ext uri="{FF2B5EF4-FFF2-40B4-BE49-F238E27FC236}">
                  <a16:creationId xmlns:a16="http://schemas.microsoft.com/office/drawing/2014/main" id="{857E6144-8A54-9547-9852-4516966A4B76}"/>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7" name="Oval 3296">
              <a:extLst>
                <a:ext uri="{FF2B5EF4-FFF2-40B4-BE49-F238E27FC236}">
                  <a16:creationId xmlns:a16="http://schemas.microsoft.com/office/drawing/2014/main" id="{67996A80-95AD-8C4D-B3E2-36E740A536DF}"/>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8" name="Oval 3297">
              <a:extLst>
                <a:ext uri="{FF2B5EF4-FFF2-40B4-BE49-F238E27FC236}">
                  <a16:creationId xmlns:a16="http://schemas.microsoft.com/office/drawing/2014/main" id="{CFC03E1A-B9F8-1547-BC6B-FEB67EDA281C}"/>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9" name="Oval 3298">
              <a:extLst>
                <a:ext uri="{FF2B5EF4-FFF2-40B4-BE49-F238E27FC236}">
                  <a16:creationId xmlns:a16="http://schemas.microsoft.com/office/drawing/2014/main" id="{A133734F-73A7-B34C-A0C0-A201E1C5208F}"/>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0" name="Oval 3299">
              <a:extLst>
                <a:ext uri="{FF2B5EF4-FFF2-40B4-BE49-F238E27FC236}">
                  <a16:creationId xmlns:a16="http://schemas.microsoft.com/office/drawing/2014/main" id="{3384874E-8305-7B4E-8BE5-90554A89DFD2}"/>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1" name="Oval 3300">
              <a:extLst>
                <a:ext uri="{FF2B5EF4-FFF2-40B4-BE49-F238E27FC236}">
                  <a16:creationId xmlns:a16="http://schemas.microsoft.com/office/drawing/2014/main" id="{B02835E6-28D3-4A4A-A04F-61575A2B068F}"/>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02" name="Group 3301">
            <a:extLst>
              <a:ext uri="{FF2B5EF4-FFF2-40B4-BE49-F238E27FC236}">
                <a16:creationId xmlns:a16="http://schemas.microsoft.com/office/drawing/2014/main" id="{B01A14A9-8DA0-CC46-9FA6-300CCDC414CE}"/>
              </a:ext>
            </a:extLst>
          </p:cNvPr>
          <p:cNvGrpSpPr/>
          <p:nvPr/>
        </p:nvGrpSpPr>
        <p:grpSpPr>
          <a:xfrm rot="5795578">
            <a:off x="6645333" y="2088760"/>
            <a:ext cx="3864240" cy="3861426"/>
            <a:chOff x="814251" y="1918888"/>
            <a:chExt cx="3864240" cy="3861426"/>
          </a:xfrm>
        </p:grpSpPr>
        <p:sp>
          <p:nvSpPr>
            <p:cNvPr id="3303" name="Oval 3302">
              <a:extLst>
                <a:ext uri="{FF2B5EF4-FFF2-40B4-BE49-F238E27FC236}">
                  <a16:creationId xmlns:a16="http://schemas.microsoft.com/office/drawing/2014/main" id="{D791A196-D2FE-604D-BE69-657D1E021805}"/>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4" name="Oval 3303">
              <a:extLst>
                <a:ext uri="{FF2B5EF4-FFF2-40B4-BE49-F238E27FC236}">
                  <a16:creationId xmlns:a16="http://schemas.microsoft.com/office/drawing/2014/main" id="{22A3EDC7-6432-2243-B840-0ADFC15C9404}"/>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5" name="Oval 3304">
              <a:extLst>
                <a:ext uri="{FF2B5EF4-FFF2-40B4-BE49-F238E27FC236}">
                  <a16:creationId xmlns:a16="http://schemas.microsoft.com/office/drawing/2014/main" id="{4E78860D-A1C0-884E-9FE8-A502782B38F1}"/>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6" name="Oval 3305">
              <a:extLst>
                <a:ext uri="{FF2B5EF4-FFF2-40B4-BE49-F238E27FC236}">
                  <a16:creationId xmlns:a16="http://schemas.microsoft.com/office/drawing/2014/main" id="{BBB99D8F-3FFF-F647-A61A-7B17C55292DD}"/>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7" name="Oval 3306">
              <a:extLst>
                <a:ext uri="{FF2B5EF4-FFF2-40B4-BE49-F238E27FC236}">
                  <a16:creationId xmlns:a16="http://schemas.microsoft.com/office/drawing/2014/main" id="{B2099E50-5B02-C547-9E57-23173D4E5404}"/>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8" name="Oval 3307">
              <a:extLst>
                <a:ext uri="{FF2B5EF4-FFF2-40B4-BE49-F238E27FC236}">
                  <a16:creationId xmlns:a16="http://schemas.microsoft.com/office/drawing/2014/main" id="{76128E6E-C5C9-AC45-876C-070803DAA3DA}"/>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9" name="Oval 3308">
              <a:extLst>
                <a:ext uri="{FF2B5EF4-FFF2-40B4-BE49-F238E27FC236}">
                  <a16:creationId xmlns:a16="http://schemas.microsoft.com/office/drawing/2014/main" id="{7766CE85-2E69-2541-B94B-0AE78B2F9317}"/>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0" name="Oval 3309">
              <a:extLst>
                <a:ext uri="{FF2B5EF4-FFF2-40B4-BE49-F238E27FC236}">
                  <a16:creationId xmlns:a16="http://schemas.microsoft.com/office/drawing/2014/main" id="{F428B315-E1B0-344D-8B7C-52FA4999D23B}"/>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1" name="Oval 3310">
              <a:extLst>
                <a:ext uri="{FF2B5EF4-FFF2-40B4-BE49-F238E27FC236}">
                  <a16:creationId xmlns:a16="http://schemas.microsoft.com/office/drawing/2014/main" id="{0C2E2F44-BD52-7C47-835A-DEF559DC0AC9}"/>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2" name="Oval 3311">
              <a:extLst>
                <a:ext uri="{FF2B5EF4-FFF2-40B4-BE49-F238E27FC236}">
                  <a16:creationId xmlns:a16="http://schemas.microsoft.com/office/drawing/2014/main" id="{34D1A8D2-56A0-B247-88A0-56567361A866}"/>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3" name="Oval 3312">
              <a:extLst>
                <a:ext uri="{FF2B5EF4-FFF2-40B4-BE49-F238E27FC236}">
                  <a16:creationId xmlns:a16="http://schemas.microsoft.com/office/drawing/2014/main" id="{C0B7E142-CB98-FB48-BE88-41872707A975}"/>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4" name="Oval 3313">
              <a:extLst>
                <a:ext uri="{FF2B5EF4-FFF2-40B4-BE49-F238E27FC236}">
                  <a16:creationId xmlns:a16="http://schemas.microsoft.com/office/drawing/2014/main" id="{986EE6BE-B25D-644F-A294-EFFDB6EC79F0}"/>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5" name="Oval 3314">
              <a:extLst>
                <a:ext uri="{FF2B5EF4-FFF2-40B4-BE49-F238E27FC236}">
                  <a16:creationId xmlns:a16="http://schemas.microsoft.com/office/drawing/2014/main" id="{D6602C4F-83D5-F441-AB60-3390A1950EF0}"/>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6" name="Oval 3315">
              <a:extLst>
                <a:ext uri="{FF2B5EF4-FFF2-40B4-BE49-F238E27FC236}">
                  <a16:creationId xmlns:a16="http://schemas.microsoft.com/office/drawing/2014/main" id="{5BD7F594-27D9-0144-9FE3-33ABC2971B21}"/>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7" name="Oval 3316">
              <a:extLst>
                <a:ext uri="{FF2B5EF4-FFF2-40B4-BE49-F238E27FC236}">
                  <a16:creationId xmlns:a16="http://schemas.microsoft.com/office/drawing/2014/main" id="{2CE104A0-5626-BC42-A39B-CC5E86EE827A}"/>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8" name="Oval 3317">
              <a:extLst>
                <a:ext uri="{FF2B5EF4-FFF2-40B4-BE49-F238E27FC236}">
                  <a16:creationId xmlns:a16="http://schemas.microsoft.com/office/drawing/2014/main" id="{28D70CD6-55BD-634D-BF73-37146C128207}"/>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9" name="Oval 3318">
              <a:extLst>
                <a:ext uri="{FF2B5EF4-FFF2-40B4-BE49-F238E27FC236}">
                  <a16:creationId xmlns:a16="http://schemas.microsoft.com/office/drawing/2014/main" id="{CD0E8384-D1CA-5F49-92CB-81706B60B5F6}"/>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0" name="Oval 3319">
              <a:extLst>
                <a:ext uri="{FF2B5EF4-FFF2-40B4-BE49-F238E27FC236}">
                  <a16:creationId xmlns:a16="http://schemas.microsoft.com/office/drawing/2014/main" id="{D305044B-0DFD-0742-B975-094D6E54D4FF}"/>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1" name="Oval 3320">
              <a:extLst>
                <a:ext uri="{FF2B5EF4-FFF2-40B4-BE49-F238E27FC236}">
                  <a16:creationId xmlns:a16="http://schemas.microsoft.com/office/drawing/2014/main" id="{96ED205E-C17D-D04D-AA03-77351C4D99F7}"/>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2" name="Oval 3321">
              <a:extLst>
                <a:ext uri="{FF2B5EF4-FFF2-40B4-BE49-F238E27FC236}">
                  <a16:creationId xmlns:a16="http://schemas.microsoft.com/office/drawing/2014/main" id="{95B97BDE-E038-FA43-B375-FBC672315080}"/>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3" name="Oval 3322">
              <a:extLst>
                <a:ext uri="{FF2B5EF4-FFF2-40B4-BE49-F238E27FC236}">
                  <a16:creationId xmlns:a16="http://schemas.microsoft.com/office/drawing/2014/main" id="{ED93823C-F2F2-A64A-9152-EFD90D616BDD}"/>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4" name="Oval 3323">
              <a:extLst>
                <a:ext uri="{FF2B5EF4-FFF2-40B4-BE49-F238E27FC236}">
                  <a16:creationId xmlns:a16="http://schemas.microsoft.com/office/drawing/2014/main" id="{AF9D387F-5064-014C-A4DB-ED71DCEAE10E}"/>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5" name="Oval 3324">
              <a:extLst>
                <a:ext uri="{FF2B5EF4-FFF2-40B4-BE49-F238E27FC236}">
                  <a16:creationId xmlns:a16="http://schemas.microsoft.com/office/drawing/2014/main" id="{9C336C20-14DC-7546-9825-A96C92E8C41D}"/>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6" name="Oval 3325">
              <a:extLst>
                <a:ext uri="{FF2B5EF4-FFF2-40B4-BE49-F238E27FC236}">
                  <a16:creationId xmlns:a16="http://schemas.microsoft.com/office/drawing/2014/main" id="{DAA86D01-288B-2D43-AC29-BFC7B59C1706}"/>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7" name="Oval 3326">
              <a:extLst>
                <a:ext uri="{FF2B5EF4-FFF2-40B4-BE49-F238E27FC236}">
                  <a16:creationId xmlns:a16="http://schemas.microsoft.com/office/drawing/2014/main" id="{E6CA1D9B-01A2-7A41-9618-918A6301A049}"/>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28" name="Group 3327">
            <a:extLst>
              <a:ext uri="{FF2B5EF4-FFF2-40B4-BE49-F238E27FC236}">
                <a16:creationId xmlns:a16="http://schemas.microsoft.com/office/drawing/2014/main" id="{5AEF4424-3018-4844-8BB0-57751A743D63}"/>
              </a:ext>
            </a:extLst>
          </p:cNvPr>
          <p:cNvGrpSpPr/>
          <p:nvPr/>
        </p:nvGrpSpPr>
        <p:grpSpPr>
          <a:xfrm rot="6890704">
            <a:off x="6653354" y="2088760"/>
            <a:ext cx="3864240" cy="3861426"/>
            <a:chOff x="814251" y="1918888"/>
            <a:chExt cx="3864240" cy="3861426"/>
          </a:xfrm>
        </p:grpSpPr>
        <p:sp>
          <p:nvSpPr>
            <p:cNvPr id="3329" name="Oval 3328">
              <a:extLst>
                <a:ext uri="{FF2B5EF4-FFF2-40B4-BE49-F238E27FC236}">
                  <a16:creationId xmlns:a16="http://schemas.microsoft.com/office/drawing/2014/main" id="{24CB8320-C5BC-714D-9EA3-2D3F47B03D85}"/>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0" name="Oval 3329">
              <a:extLst>
                <a:ext uri="{FF2B5EF4-FFF2-40B4-BE49-F238E27FC236}">
                  <a16:creationId xmlns:a16="http://schemas.microsoft.com/office/drawing/2014/main" id="{749ACF95-F539-1547-94FF-84297895BFA4}"/>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1" name="Oval 3330">
              <a:extLst>
                <a:ext uri="{FF2B5EF4-FFF2-40B4-BE49-F238E27FC236}">
                  <a16:creationId xmlns:a16="http://schemas.microsoft.com/office/drawing/2014/main" id="{05F7C299-F61A-8449-B2D9-66221D50DD04}"/>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2" name="Oval 3331">
              <a:extLst>
                <a:ext uri="{FF2B5EF4-FFF2-40B4-BE49-F238E27FC236}">
                  <a16:creationId xmlns:a16="http://schemas.microsoft.com/office/drawing/2014/main" id="{BDB67029-D957-D74D-9CA7-28ADFE38BBB7}"/>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3" name="Oval 3332">
              <a:extLst>
                <a:ext uri="{FF2B5EF4-FFF2-40B4-BE49-F238E27FC236}">
                  <a16:creationId xmlns:a16="http://schemas.microsoft.com/office/drawing/2014/main" id="{A21713F7-FF3D-6845-A83A-8C6658C28B89}"/>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4" name="Oval 3333">
              <a:extLst>
                <a:ext uri="{FF2B5EF4-FFF2-40B4-BE49-F238E27FC236}">
                  <a16:creationId xmlns:a16="http://schemas.microsoft.com/office/drawing/2014/main" id="{9194D499-8376-3A48-8A4D-EB38BB7A93C7}"/>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5" name="Oval 3334">
              <a:extLst>
                <a:ext uri="{FF2B5EF4-FFF2-40B4-BE49-F238E27FC236}">
                  <a16:creationId xmlns:a16="http://schemas.microsoft.com/office/drawing/2014/main" id="{DE6B517A-5F6F-AA40-8FC9-7205259C10B4}"/>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6" name="Oval 3335">
              <a:extLst>
                <a:ext uri="{FF2B5EF4-FFF2-40B4-BE49-F238E27FC236}">
                  <a16:creationId xmlns:a16="http://schemas.microsoft.com/office/drawing/2014/main" id="{FBB9916D-B02C-EF45-B245-625E4D427C47}"/>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7" name="Oval 3336">
              <a:extLst>
                <a:ext uri="{FF2B5EF4-FFF2-40B4-BE49-F238E27FC236}">
                  <a16:creationId xmlns:a16="http://schemas.microsoft.com/office/drawing/2014/main" id="{28603FA3-F9C7-2D4F-9952-923A3F6D507C}"/>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8" name="Oval 3337">
              <a:extLst>
                <a:ext uri="{FF2B5EF4-FFF2-40B4-BE49-F238E27FC236}">
                  <a16:creationId xmlns:a16="http://schemas.microsoft.com/office/drawing/2014/main" id="{460D54F1-2F60-AA48-886D-5DE9E46E34BD}"/>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9" name="Oval 3338">
              <a:extLst>
                <a:ext uri="{FF2B5EF4-FFF2-40B4-BE49-F238E27FC236}">
                  <a16:creationId xmlns:a16="http://schemas.microsoft.com/office/drawing/2014/main" id="{75980F68-2BC8-7D40-98E0-846B2CD5FAA7}"/>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0" name="Oval 3339">
              <a:extLst>
                <a:ext uri="{FF2B5EF4-FFF2-40B4-BE49-F238E27FC236}">
                  <a16:creationId xmlns:a16="http://schemas.microsoft.com/office/drawing/2014/main" id="{E1BD4C2A-4AA5-8F4C-AEBC-0049A5B6D12F}"/>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1" name="Oval 3340">
              <a:extLst>
                <a:ext uri="{FF2B5EF4-FFF2-40B4-BE49-F238E27FC236}">
                  <a16:creationId xmlns:a16="http://schemas.microsoft.com/office/drawing/2014/main" id="{1B862AA1-C4A5-9D44-9D9A-8139BDB4E375}"/>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2" name="Oval 3341">
              <a:extLst>
                <a:ext uri="{FF2B5EF4-FFF2-40B4-BE49-F238E27FC236}">
                  <a16:creationId xmlns:a16="http://schemas.microsoft.com/office/drawing/2014/main" id="{3BCE1B16-4A2C-7343-B274-B46393A40732}"/>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3" name="Oval 3342">
              <a:extLst>
                <a:ext uri="{FF2B5EF4-FFF2-40B4-BE49-F238E27FC236}">
                  <a16:creationId xmlns:a16="http://schemas.microsoft.com/office/drawing/2014/main" id="{98AEE273-D3E0-2C4F-AF6D-9246DD11FD5A}"/>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4" name="Oval 3343">
              <a:extLst>
                <a:ext uri="{FF2B5EF4-FFF2-40B4-BE49-F238E27FC236}">
                  <a16:creationId xmlns:a16="http://schemas.microsoft.com/office/drawing/2014/main" id="{0A71CD65-0ACD-2344-9FA9-18A969BEAA6D}"/>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5" name="Oval 3344">
              <a:extLst>
                <a:ext uri="{FF2B5EF4-FFF2-40B4-BE49-F238E27FC236}">
                  <a16:creationId xmlns:a16="http://schemas.microsoft.com/office/drawing/2014/main" id="{011D669D-D3DE-A946-BBDC-B1849CC1C23B}"/>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6" name="Oval 3345">
              <a:extLst>
                <a:ext uri="{FF2B5EF4-FFF2-40B4-BE49-F238E27FC236}">
                  <a16:creationId xmlns:a16="http://schemas.microsoft.com/office/drawing/2014/main" id="{CA59FF41-5F0D-3147-BADE-D49640C1FCAA}"/>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7" name="Oval 3346">
              <a:extLst>
                <a:ext uri="{FF2B5EF4-FFF2-40B4-BE49-F238E27FC236}">
                  <a16:creationId xmlns:a16="http://schemas.microsoft.com/office/drawing/2014/main" id="{602E32BB-3ADF-B04D-AD47-FA447C572561}"/>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8" name="Oval 3347">
              <a:extLst>
                <a:ext uri="{FF2B5EF4-FFF2-40B4-BE49-F238E27FC236}">
                  <a16:creationId xmlns:a16="http://schemas.microsoft.com/office/drawing/2014/main" id="{76ED7133-0A67-5945-AFA1-A198CFE60362}"/>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9" name="Oval 3348">
              <a:extLst>
                <a:ext uri="{FF2B5EF4-FFF2-40B4-BE49-F238E27FC236}">
                  <a16:creationId xmlns:a16="http://schemas.microsoft.com/office/drawing/2014/main" id="{9297A493-BF34-6049-BA05-6F64EC8A35E4}"/>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0" name="Oval 3349">
              <a:extLst>
                <a:ext uri="{FF2B5EF4-FFF2-40B4-BE49-F238E27FC236}">
                  <a16:creationId xmlns:a16="http://schemas.microsoft.com/office/drawing/2014/main" id="{3141086E-4243-6844-B6E7-27025DADF78E}"/>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1" name="Oval 3350">
              <a:extLst>
                <a:ext uri="{FF2B5EF4-FFF2-40B4-BE49-F238E27FC236}">
                  <a16:creationId xmlns:a16="http://schemas.microsoft.com/office/drawing/2014/main" id="{F9DAA3A6-D4D3-E149-B2B7-CA00EEF5166F}"/>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2" name="Oval 3351">
              <a:extLst>
                <a:ext uri="{FF2B5EF4-FFF2-40B4-BE49-F238E27FC236}">
                  <a16:creationId xmlns:a16="http://schemas.microsoft.com/office/drawing/2014/main" id="{EF6B460A-709C-CE46-87A7-D5913F013ABE}"/>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3" name="Oval 3352">
              <a:extLst>
                <a:ext uri="{FF2B5EF4-FFF2-40B4-BE49-F238E27FC236}">
                  <a16:creationId xmlns:a16="http://schemas.microsoft.com/office/drawing/2014/main" id="{E841BD27-E387-D941-825F-344DAA828137}"/>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3915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0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A93BC-33E1-774A-B635-C49EBCB16ACD}"/>
              </a:ext>
            </a:extLst>
          </p:cNvPr>
          <p:cNvSpPr>
            <a:spLocks noGrp="1"/>
          </p:cNvSpPr>
          <p:nvPr>
            <p:ph type="title"/>
          </p:nvPr>
        </p:nvSpPr>
        <p:spPr/>
        <p:txBody>
          <a:bodyPr/>
          <a:lstStyle/>
          <a:p>
            <a:r>
              <a:rPr lang="en-US" dirty="0"/>
              <a:t>Diffraction pattern</a:t>
            </a:r>
          </a:p>
        </p:txBody>
      </p:sp>
      <p:sp>
        <p:nvSpPr>
          <p:cNvPr id="4" name="Date Placeholder 3">
            <a:extLst>
              <a:ext uri="{FF2B5EF4-FFF2-40B4-BE49-F238E27FC236}">
                <a16:creationId xmlns:a16="http://schemas.microsoft.com/office/drawing/2014/main" id="{A73DE25D-779B-6641-B2C9-3224018A096A}"/>
              </a:ext>
            </a:extLst>
          </p:cNvPr>
          <p:cNvSpPr>
            <a:spLocks noGrp="1"/>
          </p:cNvSpPr>
          <p:nvPr>
            <p:ph type="dt" sz="half" idx="10"/>
          </p:nvPr>
        </p:nvSpPr>
        <p:spPr/>
        <p:txBody>
          <a:bodyPr/>
          <a:lstStyle/>
          <a:p>
            <a:r>
              <a:rPr lang="sv-SE"/>
              <a:t>2019-09-11</a:t>
            </a:r>
            <a:endParaRPr lang="en-US"/>
          </a:p>
        </p:txBody>
      </p:sp>
      <p:sp>
        <p:nvSpPr>
          <p:cNvPr id="5" name="Slide Number Placeholder 4">
            <a:extLst>
              <a:ext uri="{FF2B5EF4-FFF2-40B4-BE49-F238E27FC236}">
                <a16:creationId xmlns:a16="http://schemas.microsoft.com/office/drawing/2014/main" id="{402DC20F-BA44-0F4F-BEBE-12AEC59E7200}"/>
              </a:ext>
            </a:extLst>
          </p:cNvPr>
          <p:cNvSpPr>
            <a:spLocks noGrp="1"/>
          </p:cNvSpPr>
          <p:nvPr>
            <p:ph type="sldNum" sz="quarter" idx="12"/>
          </p:nvPr>
        </p:nvSpPr>
        <p:spPr>
          <a:xfrm>
            <a:off x="8783353" y="6399895"/>
            <a:ext cx="2844800" cy="365125"/>
          </a:xfrm>
        </p:spPr>
        <p:txBody>
          <a:bodyPr/>
          <a:lstStyle/>
          <a:p>
            <a:fld id="{3A2F0832-F084-422D-97D1-AF848F4F2C34}" type="slidenum">
              <a:rPr lang="en-US" smtClean="0"/>
              <a:t>34</a:t>
            </a:fld>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1B7490C-909C-824D-95BF-7DCEFECF04FC}"/>
                  </a:ext>
                </a:extLst>
              </p:cNvPr>
              <p:cNvSpPr txBox="1"/>
              <p:nvPr/>
            </p:nvSpPr>
            <p:spPr>
              <a:xfrm>
                <a:off x="1177399" y="-814387"/>
                <a:ext cx="2568973"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2</m:t>
                      </m:r>
                      <m:r>
                        <a:rPr lang="en-US" sz="3200" b="0" i="1" smtClean="0">
                          <a:solidFill>
                            <a:schemeClr val="accent2"/>
                          </a:solidFill>
                          <a:latin typeface="Cambria Math" panose="02040503050406030204" pitchFamily="18" charset="0"/>
                        </a:rPr>
                        <m:t>𝑑</m:t>
                      </m:r>
                      <m:r>
                        <a:rPr lang="en-US" sz="3200" b="0" i="1" smtClean="0">
                          <a:latin typeface="Cambria Math" panose="02040503050406030204" pitchFamily="18" charset="0"/>
                        </a:rPr>
                        <m:t> </m:t>
                      </m:r>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solidFill>
                                <a:schemeClr val="accent2"/>
                              </a:solidFill>
                              <a:latin typeface="Cambria Math" panose="02040503050406030204" pitchFamily="18" charset="0"/>
                              <a:ea typeface="Cambria Math" panose="02040503050406030204" pitchFamily="18" charset="0"/>
                            </a:rPr>
                            <m:t>𝜃</m:t>
                          </m:r>
                        </m:e>
                      </m:func>
                      <m:r>
                        <a:rPr lang="en-US" sz="3200" b="0" i="1" smtClean="0">
                          <a:latin typeface="Cambria Math" panose="02040503050406030204" pitchFamily="18" charset="0"/>
                        </a:rPr>
                        <m:t>=</m:t>
                      </m:r>
                      <m:r>
                        <a:rPr lang="en-US" sz="3200" b="0" i="1" smtClean="0">
                          <a:latin typeface="Cambria Math" panose="02040503050406030204" pitchFamily="18" charset="0"/>
                        </a:rPr>
                        <m:t>𝑛</m:t>
                      </m:r>
                      <m:r>
                        <a:rPr lang="en-US" sz="3200" b="0" i="1" smtClean="0">
                          <a:latin typeface="Cambria Math" panose="02040503050406030204" pitchFamily="18" charset="0"/>
                          <a:ea typeface="Cambria Math" panose="02040503050406030204" pitchFamily="18" charset="0"/>
                        </a:rPr>
                        <m:t>𝜆</m:t>
                      </m:r>
                    </m:oMath>
                  </m:oMathPara>
                </a14:m>
                <a:endParaRPr lang="en-US" sz="3200" b="0" dirty="0">
                  <a:ea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51B7490C-909C-824D-95BF-7DCEFECF04FC}"/>
                  </a:ext>
                </a:extLst>
              </p:cNvPr>
              <p:cNvSpPr txBox="1">
                <a:spLocks noRot="1" noChangeAspect="1" noMove="1" noResize="1" noEditPoints="1" noAdjustHandles="1" noChangeArrowheads="1" noChangeShapeType="1" noTextEdit="1"/>
              </p:cNvSpPr>
              <p:nvPr/>
            </p:nvSpPr>
            <p:spPr>
              <a:xfrm>
                <a:off x="1177399" y="-814387"/>
                <a:ext cx="2568973" cy="492443"/>
              </a:xfrm>
              <a:prstGeom prst="rect">
                <a:avLst/>
              </a:prstGeom>
              <a:blipFill>
                <a:blip r:embed="rId3"/>
                <a:stretch>
                  <a:fillRect l="-2956" t="-5000" r="-2463" b="-37500"/>
                </a:stretch>
              </a:blipFill>
            </p:spPr>
            <p:txBody>
              <a:bodyPr/>
              <a:lstStyle/>
              <a:p>
                <a:r>
                  <a:rPr lang="en-US">
                    <a:noFill/>
                  </a:rPr>
                  <a:t> </a:t>
                </a:r>
              </a:p>
            </p:txBody>
          </p:sp>
        </mc:Fallback>
      </mc:AlternateContent>
      <p:sp>
        <p:nvSpPr>
          <p:cNvPr id="11" name="Oval 10">
            <a:extLst>
              <a:ext uri="{FF2B5EF4-FFF2-40B4-BE49-F238E27FC236}">
                <a16:creationId xmlns:a16="http://schemas.microsoft.com/office/drawing/2014/main" id="{8201939D-6B9B-EF42-B145-231153C67A82}"/>
              </a:ext>
            </a:extLst>
          </p:cNvPr>
          <p:cNvSpPr/>
          <p:nvPr/>
        </p:nvSpPr>
        <p:spPr>
          <a:xfrm>
            <a:off x="13363922" y="-3550471"/>
            <a:ext cx="3851910" cy="3851910"/>
          </a:xfrm>
          <a:prstGeom prst="ellipse">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60054678-0270-6640-961E-9690A385D910}"/>
              </a:ext>
            </a:extLst>
          </p:cNvPr>
          <p:cNvGrpSpPr/>
          <p:nvPr/>
        </p:nvGrpSpPr>
        <p:grpSpPr>
          <a:xfrm>
            <a:off x="393560" y="1694891"/>
            <a:ext cx="4705004" cy="4705004"/>
            <a:chOff x="393560" y="1651347"/>
            <a:chExt cx="4705004" cy="4705004"/>
          </a:xfrm>
        </p:grpSpPr>
        <p:sp>
          <p:nvSpPr>
            <p:cNvPr id="81" name="Rectangle 80">
              <a:extLst>
                <a:ext uri="{FF2B5EF4-FFF2-40B4-BE49-F238E27FC236}">
                  <a16:creationId xmlns:a16="http://schemas.microsoft.com/office/drawing/2014/main" id="{7AF7CCE4-556E-6649-A68B-D50C99AC1EFB}"/>
                </a:ext>
              </a:extLst>
            </p:cNvPr>
            <p:cNvSpPr/>
            <p:nvPr/>
          </p:nvSpPr>
          <p:spPr>
            <a:xfrm>
              <a:off x="393560" y="1651347"/>
              <a:ext cx="4705004" cy="47050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3EFDB7D4-C64F-4645-AD88-BC7A85F6793F}"/>
                </a:ext>
              </a:extLst>
            </p:cNvPr>
            <p:cNvGrpSpPr/>
            <p:nvPr/>
          </p:nvGrpSpPr>
          <p:grpSpPr>
            <a:xfrm>
              <a:off x="814251" y="2076878"/>
              <a:ext cx="3864240" cy="3861426"/>
              <a:chOff x="814251" y="1918888"/>
              <a:chExt cx="3864240" cy="3861426"/>
            </a:xfrm>
          </p:grpSpPr>
          <p:sp>
            <p:nvSpPr>
              <p:cNvPr id="14" name="Oval 13">
                <a:extLst>
                  <a:ext uri="{FF2B5EF4-FFF2-40B4-BE49-F238E27FC236}">
                    <a16:creationId xmlns:a16="http://schemas.microsoft.com/office/drawing/2014/main" id="{FFEC4724-4D43-B54B-9D25-94892885F9F3}"/>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4A9FB464-3062-9F42-B622-13ACE1B343A0}"/>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6CE68601-C652-CA40-B4AC-EF1037E8FB8A}"/>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1219EF3A-F139-5B45-84D1-F5EA4E50631A}"/>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AFAEF95C-A2B0-4547-A2FF-9DBC7ADF0B65}"/>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38C39FE7-64FC-3149-8ABC-775820CE6C4B}"/>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170FCA8F-16A8-3740-9AD8-66BDF6922865}"/>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08D4809C-4C86-9B44-A3A6-7CC1077C3C4A}"/>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6D17B96E-E3FD-8541-8D7E-50C7BE1A41CD}"/>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E85ADF59-BFCF-C443-AD29-464EBB7369BD}"/>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3F0E2788-F589-2F4D-9089-759A5F975BA4}"/>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BC15354F-30CD-DB48-9366-DB8F30EF6969}"/>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06C2FE13-3FAD-A44C-8D8D-443F61FC620E}"/>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07C26F33-9904-A748-891E-C565863270B9}"/>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F62B6A57-B9DF-7340-A5BF-02577C86A9D7}"/>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a:extLst>
                  <a:ext uri="{FF2B5EF4-FFF2-40B4-BE49-F238E27FC236}">
                    <a16:creationId xmlns:a16="http://schemas.microsoft.com/office/drawing/2014/main" id="{988E2CEF-900C-9449-9624-A8CF96DDC3C9}"/>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A9631B47-3A56-EB4E-87E0-D6A661F6C165}"/>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7973A2B2-6765-1749-A9AA-A2E65CAFB809}"/>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4D9717EB-9919-1E44-AF56-44B53688A92D}"/>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1DDB5B16-DD6A-AC43-BD2B-75B35F15113D}"/>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97F1FBCE-0D02-DA48-9AA9-1D550AE79D8E}"/>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5F82F48F-D73B-3742-9993-66D3BF9E11C1}"/>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D3B8C3B5-3F12-9D4F-A9A7-B39118A4A5EF}"/>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D1DF7AD3-D7AB-174A-944C-13C5CB92E3E4}"/>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F6A96D40-8953-D049-B89C-9BA77E7A5D9A}"/>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83" name="TextBox 82">
            <a:extLst>
              <a:ext uri="{FF2B5EF4-FFF2-40B4-BE49-F238E27FC236}">
                <a16:creationId xmlns:a16="http://schemas.microsoft.com/office/drawing/2014/main" id="{BC500F66-0965-F74A-A925-25CCEBEC15C8}"/>
              </a:ext>
            </a:extLst>
          </p:cNvPr>
          <p:cNvSpPr txBox="1"/>
          <p:nvPr/>
        </p:nvSpPr>
        <p:spPr>
          <a:xfrm>
            <a:off x="393560" y="1237873"/>
            <a:ext cx="4505699" cy="461665"/>
          </a:xfrm>
          <a:prstGeom prst="rect">
            <a:avLst/>
          </a:prstGeom>
          <a:noFill/>
        </p:spPr>
        <p:txBody>
          <a:bodyPr wrap="square" rtlCol="0">
            <a:spAutoFit/>
          </a:bodyPr>
          <a:lstStyle/>
          <a:p>
            <a:r>
              <a:rPr lang="en-US" sz="2400" dirty="0"/>
              <a:t>Single crystal diffraction pattern </a:t>
            </a:r>
          </a:p>
        </p:txBody>
      </p:sp>
      <p:sp>
        <p:nvSpPr>
          <p:cNvPr id="85" name="TextBox 84">
            <a:extLst>
              <a:ext uri="{FF2B5EF4-FFF2-40B4-BE49-F238E27FC236}">
                <a16:creationId xmlns:a16="http://schemas.microsoft.com/office/drawing/2014/main" id="{B5787392-A8AF-2241-A324-A0793837F439}"/>
              </a:ext>
            </a:extLst>
          </p:cNvPr>
          <p:cNvSpPr txBox="1"/>
          <p:nvPr/>
        </p:nvSpPr>
        <p:spPr>
          <a:xfrm>
            <a:off x="2975852" y="1685942"/>
            <a:ext cx="2231571" cy="369332"/>
          </a:xfrm>
          <a:prstGeom prst="rect">
            <a:avLst/>
          </a:prstGeom>
          <a:noFill/>
        </p:spPr>
        <p:txBody>
          <a:bodyPr wrap="square" rtlCol="0">
            <a:spAutoFit/>
          </a:bodyPr>
          <a:lstStyle/>
          <a:p>
            <a:r>
              <a:rPr lang="en-US" dirty="0">
                <a:solidFill>
                  <a:schemeClr val="accent4"/>
                </a:solidFill>
              </a:rPr>
              <a:t>In reciprocal space </a:t>
            </a:r>
          </a:p>
        </p:txBody>
      </p:sp>
      <p:sp>
        <p:nvSpPr>
          <p:cNvPr id="178" name="TextBox 177">
            <a:extLst>
              <a:ext uri="{FF2B5EF4-FFF2-40B4-BE49-F238E27FC236}">
                <a16:creationId xmlns:a16="http://schemas.microsoft.com/office/drawing/2014/main" id="{D52DA36A-A140-064E-ADC4-DAD76DD78520}"/>
              </a:ext>
            </a:extLst>
          </p:cNvPr>
          <p:cNvSpPr txBox="1"/>
          <p:nvPr/>
        </p:nvSpPr>
        <p:spPr>
          <a:xfrm>
            <a:off x="11723914" y="3022424"/>
            <a:ext cx="653143" cy="461665"/>
          </a:xfrm>
          <a:prstGeom prst="rect">
            <a:avLst/>
          </a:prstGeom>
          <a:noFill/>
        </p:spPr>
        <p:txBody>
          <a:bodyPr wrap="square" rtlCol="0">
            <a:spAutoFit/>
          </a:bodyPr>
          <a:lstStyle/>
          <a:p>
            <a:r>
              <a:rPr lang="en-US" sz="2400" i="1" dirty="0"/>
              <a:t>a</a:t>
            </a:r>
            <a:endParaRPr lang="en-US" i="1" dirty="0"/>
          </a:p>
        </p:txBody>
      </p:sp>
      <p:grpSp>
        <p:nvGrpSpPr>
          <p:cNvPr id="18" name="Group 17">
            <a:extLst>
              <a:ext uri="{FF2B5EF4-FFF2-40B4-BE49-F238E27FC236}">
                <a16:creationId xmlns:a16="http://schemas.microsoft.com/office/drawing/2014/main" id="{55EB9441-7080-D248-BFEE-AE0CA8C7336A}"/>
              </a:ext>
            </a:extLst>
          </p:cNvPr>
          <p:cNvGrpSpPr/>
          <p:nvPr/>
        </p:nvGrpSpPr>
        <p:grpSpPr>
          <a:xfrm>
            <a:off x="6170541" y="1664499"/>
            <a:ext cx="4705004" cy="4705004"/>
            <a:chOff x="6093641" y="1683397"/>
            <a:chExt cx="4705004" cy="4705004"/>
          </a:xfrm>
        </p:grpSpPr>
        <p:sp>
          <p:nvSpPr>
            <p:cNvPr id="88" name="Rectangle 87">
              <a:extLst>
                <a:ext uri="{FF2B5EF4-FFF2-40B4-BE49-F238E27FC236}">
                  <a16:creationId xmlns:a16="http://schemas.microsoft.com/office/drawing/2014/main" id="{E1C971C8-D744-9D4C-BA44-C85833515358}"/>
                </a:ext>
              </a:extLst>
            </p:cNvPr>
            <p:cNvSpPr/>
            <p:nvPr/>
          </p:nvSpPr>
          <p:spPr>
            <a:xfrm>
              <a:off x="6093641" y="1683397"/>
              <a:ext cx="4705004" cy="47050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B773B81A-28F8-1540-A074-17CB11C9F7D4}"/>
                </a:ext>
              </a:extLst>
            </p:cNvPr>
            <p:cNvGrpSpPr/>
            <p:nvPr/>
          </p:nvGrpSpPr>
          <p:grpSpPr>
            <a:xfrm>
              <a:off x="6559778" y="2145793"/>
              <a:ext cx="3864240" cy="3861426"/>
              <a:chOff x="814251" y="1918888"/>
              <a:chExt cx="3864240" cy="3861426"/>
            </a:xfrm>
          </p:grpSpPr>
          <p:sp>
            <p:nvSpPr>
              <p:cNvPr id="90" name="Oval 89">
                <a:extLst>
                  <a:ext uri="{FF2B5EF4-FFF2-40B4-BE49-F238E27FC236}">
                    <a16:creationId xmlns:a16="http://schemas.microsoft.com/office/drawing/2014/main" id="{0B779D1F-52B5-9A46-A34E-E925D23E77B4}"/>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E5142B74-809E-3340-B3C0-9ABA57C51527}"/>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76F0F496-FA84-9549-9A3A-315E7B9B0FA6}"/>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a:extLst>
                  <a:ext uri="{FF2B5EF4-FFF2-40B4-BE49-F238E27FC236}">
                    <a16:creationId xmlns:a16="http://schemas.microsoft.com/office/drawing/2014/main" id="{149B87E5-5484-E447-A1F5-C02660044A53}"/>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372D4D91-1378-3442-BE91-F494E6EA3C2A}"/>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a:extLst>
                  <a:ext uri="{FF2B5EF4-FFF2-40B4-BE49-F238E27FC236}">
                    <a16:creationId xmlns:a16="http://schemas.microsoft.com/office/drawing/2014/main" id="{AD561354-947A-7E4D-8852-86172ABA7BD6}"/>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E15040A2-9F1F-CE48-9302-A389661D1048}"/>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26C7E62F-6E27-6540-85AB-DC83B51EDB5A}"/>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96631DB8-0A6A-6947-8AD8-6A92A2AD0EAC}"/>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25AD899F-626B-9A40-BCDC-5097628143DC}"/>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F5FAA1A1-1979-B645-945F-812BE7E75BA3}"/>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9D4BA792-88F3-6541-A3A2-5EA85D4FCA28}"/>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B3214C50-3500-C54E-8C86-073ACA07ADE1}"/>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a:extLst>
                  <a:ext uri="{FF2B5EF4-FFF2-40B4-BE49-F238E27FC236}">
                    <a16:creationId xmlns:a16="http://schemas.microsoft.com/office/drawing/2014/main" id="{1C953D7A-A991-4949-9097-E99FE6FFD8B0}"/>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E2425AF1-24EB-CF47-831E-8E1928478F96}"/>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6D7850A2-9124-F843-9198-BD5D35C21968}"/>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C45A4E62-9D52-0145-9A4C-C932F5328310}"/>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D5F7A23E-B84E-5343-A9C9-EF6CEFF6DAD1}"/>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a:extLst>
                  <a:ext uri="{FF2B5EF4-FFF2-40B4-BE49-F238E27FC236}">
                    <a16:creationId xmlns:a16="http://schemas.microsoft.com/office/drawing/2014/main" id="{BD9FD15A-E728-1543-B466-4CC5F75E4B97}"/>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a:extLst>
                  <a:ext uri="{FF2B5EF4-FFF2-40B4-BE49-F238E27FC236}">
                    <a16:creationId xmlns:a16="http://schemas.microsoft.com/office/drawing/2014/main" id="{7F68AB67-D3A1-AB48-9715-8506AFF98B62}"/>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F9067FF1-D980-A94D-A06E-A59645B74C35}"/>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EE1F5CC3-8CC6-1946-9E3E-942B46D0F1B2}"/>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D0401E8D-728C-134E-A9A6-24A4852CD5B4}"/>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D8AF1B3B-A9F3-BA45-8ABC-B38B1907A0A1}"/>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9743623B-1538-6C46-920C-794433302F72}"/>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7" name="TextBox 116">
            <a:extLst>
              <a:ext uri="{FF2B5EF4-FFF2-40B4-BE49-F238E27FC236}">
                <a16:creationId xmlns:a16="http://schemas.microsoft.com/office/drawing/2014/main" id="{83331BA8-A5A0-C244-934A-3DB194AF79F4}"/>
              </a:ext>
            </a:extLst>
          </p:cNvPr>
          <p:cNvSpPr txBox="1"/>
          <p:nvPr/>
        </p:nvSpPr>
        <p:spPr>
          <a:xfrm>
            <a:off x="6173002" y="1201458"/>
            <a:ext cx="4028659" cy="461665"/>
          </a:xfrm>
          <a:prstGeom prst="rect">
            <a:avLst/>
          </a:prstGeom>
          <a:noFill/>
        </p:spPr>
        <p:txBody>
          <a:bodyPr wrap="square" rtlCol="0">
            <a:spAutoFit/>
          </a:bodyPr>
          <a:lstStyle/>
          <a:p>
            <a:r>
              <a:rPr lang="en-US" sz="2400" dirty="0"/>
              <a:t>Powder diffraction pattern</a:t>
            </a:r>
          </a:p>
        </p:txBody>
      </p:sp>
      <p:sp>
        <p:nvSpPr>
          <p:cNvPr id="118" name="TextBox 117">
            <a:extLst>
              <a:ext uri="{FF2B5EF4-FFF2-40B4-BE49-F238E27FC236}">
                <a16:creationId xmlns:a16="http://schemas.microsoft.com/office/drawing/2014/main" id="{E9C08F42-975F-9846-B9C1-D3658A19098E}"/>
              </a:ext>
            </a:extLst>
          </p:cNvPr>
          <p:cNvSpPr txBox="1"/>
          <p:nvPr/>
        </p:nvSpPr>
        <p:spPr>
          <a:xfrm>
            <a:off x="8820310" y="1712948"/>
            <a:ext cx="2231571" cy="369332"/>
          </a:xfrm>
          <a:prstGeom prst="rect">
            <a:avLst/>
          </a:prstGeom>
          <a:noFill/>
        </p:spPr>
        <p:txBody>
          <a:bodyPr wrap="square" rtlCol="0">
            <a:spAutoFit/>
          </a:bodyPr>
          <a:lstStyle/>
          <a:p>
            <a:r>
              <a:rPr lang="en-US" dirty="0">
                <a:solidFill>
                  <a:schemeClr val="accent4"/>
                </a:solidFill>
              </a:rPr>
              <a:t>In reciprocal space </a:t>
            </a:r>
          </a:p>
        </p:txBody>
      </p:sp>
      <p:grpSp>
        <p:nvGrpSpPr>
          <p:cNvPr id="16" name="Group 15">
            <a:extLst>
              <a:ext uri="{FF2B5EF4-FFF2-40B4-BE49-F238E27FC236}">
                <a16:creationId xmlns:a16="http://schemas.microsoft.com/office/drawing/2014/main" id="{4C9B5A9E-908C-CD49-9254-DD4254842090}"/>
              </a:ext>
            </a:extLst>
          </p:cNvPr>
          <p:cNvGrpSpPr/>
          <p:nvPr/>
        </p:nvGrpSpPr>
        <p:grpSpPr>
          <a:xfrm>
            <a:off x="2932209" y="7362353"/>
            <a:ext cx="4978408" cy="5039550"/>
            <a:chOff x="5947258" y="1377725"/>
            <a:chExt cx="4978408" cy="5039550"/>
          </a:xfrm>
        </p:grpSpPr>
        <p:sp>
          <p:nvSpPr>
            <p:cNvPr id="3" name="Oval 2">
              <a:extLst>
                <a:ext uri="{FF2B5EF4-FFF2-40B4-BE49-F238E27FC236}">
                  <a16:creationId xmlns:a16="http://schemas.microsoft.com/office/drawing/2014/main" id="{F711E229-703A-4849-B4B9-6D2A7985BF2D}"/>
                </a:ext>
              </a:extLst>
            </p:cNvPr>
            <p:cNvSpPr/>
            <p:nvPr/>
          </p:nvSpPr>
          <p:spPr>
            <a:xfrm>
              <a:off x="7533916" y="3001662"/>
              <a:ext cx="1823754" cy="1823754"/>
            </a:xfrm>
            <a:prstGeom prst="ellipse">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9EB9F1D3-059B-4545-A0B8-2C6C3E84289C}"/>
                </a:ext>
              </a:extLst>
            </p:cNvPr>
            <p:cNvSpPr/>
            <p:nvPr/>
          </p:nvSpPr>
          <p:spPr>
            <a:xfrm>
              <a:off x="7174705" y="2641374"/>
              <a:ext cx="2544330" cy="2544330"/>
            </a:xfrm>
            <a:prstGeom prst="ellipse">
              <a:avLst/>
            </a:prstGeom>
            <a:noFill/>
            <a:ln w="762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a:extLst>
                <a:ext uri="{FF2B5EF4-FFF2-40B4-BE49-F238E27FC236}">
                  <a16:creationId xmlns:a16="http://schemas.microsoft.com/office/drawing/2014/main" id="{E3105BC0-C6A9-924F-96E1-8C4C8B6A0D33}"/>
                </a:ext>
              </a:extLst>
            </p:cNvPr>
            <p:cNvSpPr/>
            <p:nvPr/>
          </p:nvSpPr>
          <p:spPr>
            <a:xfrm>
              <a:off x="6710307" y="2166516"/>
              <a:ext cx="3478664" cy="3478664"/>
            </a:xfrm>
            <a:prstGeom prst="ellipse">
              <a:avLst/>
            </a:prstGeom>
            <a:noFill/>
            <a:ln w="762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112F7B64-6459-A94C-B943-D53E7692A994}"/>
                </a:ext>
              </a:extLst>
            </p:cNvPr>
            <p:cNvSpPr/>
            <p:nvPr/>
          </p:nvSpPr>
          <p:spPr>
            <a:xfrm>
              <a:off x="6481450" y="1940197"/>
              <a:ext cx="3906890" cy="3911470"/>
            </a:xfrm>
            <a:prstGeom prst="ellipse">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Oval 132">
              <a:extLst>
                <a:ext uri="{FF2B5EF4-FFF2-40B4-BE49-F238E27FC236}">
                  <a16:creationId xmlns:a16="http://schemas.microsoft.com/office/drawing/2014/main" id="{CEED609A-F9B3-E546-9102-978394D39F6C}"/>
                </a:ext>
              </a:extLst>
            </p:cNvPr>
            <p:cNvSpPr/>
            <p:nvPr/>
          </p:nvSpPr>
          <p:spPr>
            <a:xfrm>
              <a:off x="5947258" y="1377725"/>
              <a:ext cx="4978408" cy="5039550"/>
            </a:xfrm>
            <a:prstGeom prst="ellipse">
              <a:avLst/>
            </a:prstGeom>
            <a:noFill/>
            <a:ln w="762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7" name="Picture 136">
            <a:extLst>
              <a:ext uri="{FF2B5EF4-FFF2-40B4-BE49-F238E27FC236}">
                <a16:creationId xmlns:a16="http://schemas.microsoft.com/office/drawing/2014/main" id="{795CAE32-60F1-4E45-9F50-40709727D6EE}"/>
              </a:ext>
            </a:extLst>
          </p:cNvPr>
          <p:cNvPicPr>
            <a:picLocks noChangeAspect="1"/>
          </p:cNvPicPr>
          <p:nvPr/>
        </p:nvPicPr>
        <p:blipFill>
          <a:blip r:embed="rId4"/>
          <a:stretch>
            <a:fillRect/>
          </a:stretch>
        </p:blipFill>
        <p:spPr>
          <a:xfrm>
            <a:off x="385563" y="3527981"/>
            <a:ext cx="5093293" cy="2823895"/>
          </a:xfrm>
          <a:prstGeom prst="rect">
            <a:avLst/>
          </a:prstGeom>
        </p:spPr>
      </p:pic>
      <p:cxnSp>
        <p:nvCxnSpPr>
          <p:cNvPr id="9" name="Straight Connector 8">
            <a:extLst>
              <a:ext uri="{FF2B5EF4-FFF2-40B4-BE49-F238E27FC236}">
                <a16:creationId xmlns:a16="http://schemas.microsoft.com/office/drawing/2014/main" id="{E272582A-A4DD-C94E-92B7-63EC4DEC12EC}"/>
              </a:ext>
            </a:extLst>
          </p:cNvPr>
          <p:cNvCxnSpPr>
            <a:cxnSpLocks/>
          </p:cNvCxnSpPr>
          <p:nvPr/>
        </p:nvCxnSpPr>
        <p:spPr>
          <a:xfrm>
            <a:off x="5630779" y="4019473"/>
            <a:ext cx="5544151"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141C474-156E-E949-8073-984B37486813}"/>
              </a:ext>
            </a:extLst>
          </p:cNvPr>
          <p:cNvCxnSpPr/>
          <p:nvPr/>
        </p:nvCxnSpPr>
        <p:spPr>
          <a:xfrm flipH="1">
            <a:off x="4513669" y="4002098"/>
            <a:ext cx="1117110" cy="1108917"/>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nvGrpSpPr>
          <p:cNvPr id="1193" name="Group 1192">
            <a:extLst>
              <a:ext uri="{FF2B5EF4-FFF2-40B4-BE49-F238E27FC236}">
                <a16:creationId xmlns:a16="http://schemas.microsoft.com/office/drawing/2014/main" id="{2CCAC98C-5224-E140-9288-02FD8DB8F587}"/>
              </a:ext>
            </a:extLst>
          </p:cNvPr>
          <p:cNvGrpSpPr/>
          <p:nvPr/>
        </p:nvGrpSpPr>
        <p:grpSpPr>
          <a:xfrm rot="1198926">
            <a:off x="6644601" y="2102783"/>
            <a:ext cx="3864240" cy="3861426"/>
            <a:chOff x="814251" y="1918888"/>
            <a:chExt cx="3864240" cy="3861426"/>
          </a:xfrm>
        </p:grpSpPr>
        <p:sp>
          <p:nvSpPr>
            <p:cNvPr id="1194" name="Oval 1193">
              <a:extLst>
                <a:ext uri="{FF2B5EF4-FFF2-40B4-BE49-F238E27FC236}">
                  <a16:creationId xmlns:a16="http://schemas.microsoft.com/office/drawing/2014/main" id="{AB9CF16B-BF03-8D41-9A7D-AAF188D49FBC}"/>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5" name="Oval 1194">
              <a:extLst>
                <a:ext uri="{FF2B5EF4-FFF2-40B4-BE49-F238E27FC236}">
                  <a16:creationId xmlns:a16="http://schemas.microsoft.com/office/drawing/2014/main" id="{029246D8-5812-5042-BE7A-C1AB0C4790ED}"/>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6" name="Oval 1195">
              <a:extLst>
                <a:ext uri="{FF2B5EF4-FFF2-40B4-BE49-F238E27FC236}">
                  <a16:creationId xmlns:a16="http://schemas.microsoft.com/office/drawing/2014/main" id="{9688870A-C768-5E4A-B807-9A9EEE00C244}"/>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7" name="Oval 1196">
              <a:extLst>
                <a:ext uri="{FF2B5EF4-FFF2-40B4-BE49-F238E27FC236}">
                  <a16:creationId xmlns:a16="http://schemas.microsoft.com/office/drawing/2014/main" id="{3606FAC5-F139-5C4A-8BA9-26BF16767384}"/>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8" name="Oval 1197">
              <a:extLst>
                <a:ext uri="{FF2B5EF4-FFF2-40B4-BE49-F238E27FC236}">
                  <a16:creationId xmlns:a16="http://schemas.microsoft.com/office/drawing/2014/main" id="{9D9DCBF5-5236-C146-88EC-902FC941DB12}"/>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9" name="Oval 1198">
              <a:extLst>
                <a:ext uri="{FF2B5EF4-FFF2-40B4-BE49-F238E27FC236}">
                  <a16:creationId xmlns:a16="http://schemas.microsoft.com/office/drawing/2014/main" id="{B7978377-DEEF-A94C-AF3C-B1CCA19534D1}"/>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0" name="Oval 1199">
              <a:extLst>
                <a:ext uri="{FF2B5EF4-FFF2-40B4-BE49-F238E27FC236}">
                  <a16:creationId xmlns:a16="http://schemas.microsoft.com/office/drawing/2014/main" id="{4039D303-F536-2748-9658-304379D16BDD}"/>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1" name="Oval 1200">
              <a:extLst>
                <a:ext uri="{FF2B5EF4-FFF2-40B4-BE49-F238E27FC236}">
                  <a16:creationId xmlns:a16="http://schemas.microsoft.com/office/drawing/2014/main" id="{73D12466-CFA0-334D-98CE-EAEB7EF3848B}"/>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2" name="Oval 1201">
              <a:extLst>
                <a:ext uri="{FF2B5EF4-FFF2-40B4-BE49-F238E27FC236}">
                  <a16:creationId xmlns:a16="http://schemas.microsoft.com/office/drawing/2014/main" id="{54FE4352-BA37-E545-BE6C-CCBFF58BE189}"/>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3" name="Oval 1202">
              <a:extLst>
                <a:ext uri="{FF2B5EF4-FFF2-40B4-BE49-F238E27FC236}">
                  <a16:creationId xmlns:a16="http://schemas.microsoft.com/office/drawing/2014/main" id="{26A37C8F-31E6-FA4B-AFF0-3B0B72B5D912}"/>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4" name="Oval 1203">
              <a:extLst>
                <a:ext uri="{FF2B5EF4-FFF2-40B4-BE49-F238E27FC236}">
                  <a16:creationId xmlns:a16="http://schemas.microsoft.com/office/drawing/2014/main" id="{816098B2-F448-CC47-AB47-7E17474778AD}"/>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5" name="Oval 1204">
              <a:extLst>
                <a:ext uri="{FF2B5EF4-FFF2-40B4-BE49-F238E27FC236}">
                  <a16:creationId xmlns:a16="http://schemas.microsoft.com/office/drawing/2014/main" id="{9CCA92C2-D19B-A644-AD30-F93E0E9FE9E8}"/>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6" name="Oval 1205">
              <a:extLst>
                <a:ext uri="{FF2B5EF4-FFF2-40B4-BE49-F238E27FC236}">
                  <a16:creationId xmlns:a16="http://schemas.microsoft.com/office/drawing/2014/main" id="{7323F750-D1E6-644D-8B4E-D95F9A154C83}"/>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7" name="Oval 1206">
              <a:extLst>
                <a:ext uri="{FF2B5EF4-FFF2-40B4-BE49-F238E27FC236}">
                  <a16:creationId xmlns:a16="http://schemas.microsoft.com/office/drawing/2014/main" id="{11B635E0-5A6D-FB43-AFD0-671F0284A7C6}"/>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8" name="Oval 1207">
              <a:extLst>
                <a:ext uri="{FF2B5EF4-FFF2-40B4-BE49-F238E27FC236}">
                  <a16:creationId xmlns:a16="http://schemas.microsoft.com/office/drawing/2014/main" id="{8689B7EB-33DC-F940-B724-44F5E9BFF4E5}"/>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9" name="Oval 1208">
              <a:extLst>
                <a:ext uri="{FF2B5EF4-FFF2-40B4-BE49-F238E27FC236}">
                  <a16:creationId xmlns:a16="http://schemas.microsoft.com/office/drawing/2014/main" id="{77537215-3A34-9D45-86EE-F63DF4D6B11A}"/>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0" name="Oval 1209">
              <a:extLst>
                <a:ext uri="{FF2B5EF4-FFF2-40B4-BE49-F238E27FC236}">
                  <a16:creationId xmlns:a16="http://schemas.microsoft.com/office/drawing/2014/main" id="{EBFA8DC0-4004-8247-A427-5D5589A053D5}"/>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1" name="Oval 1210">
              <a:extLst>
                <a:ext uri="{FF2B5EF4-FFF2-40B4-BE49-F238E27FC236}">
                  <a16:creationId xmlns:a16="http://schemas.microsoft.com/office/drawing/2014/main" id="{1693A8A6-2986-0342-B952-4A0DFF831C13}"/>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2" name="Oval 1211">
              <a:extLst>
                <a:ext uri="{FF2B5EF4-FFF2-40B4-BE49-F238E27FC236}">
                  <a16:creationId xmlns:a16="http://schemas.microsoft.com/office/drawing/2014/main" id="{25A09912-6B46-1E47-858D-F5D97BFC7157}"/>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3" name="Oval 1212">
              <a:extLst>
                <a:ext uri="{FF2B5EF4-FFF2-40B4-BE49-F238E27FC236}">
                  <a16:creationId xmlns:a16="http://schemas.microsoft.com/office/drawing/2014/main" id="{0A037EC7-B591-814B-A111-B6B248080152}"/>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4" name="Oval 1213">
              <a:extLst>
                <a:ext uri="{FF2B5EF4-FFF2-40B4-BE49-F238E27FC236}">
                  <a16:creationId xmlns:a16="http://schemas.microsoft.com/office/drawing/2014/main" id="{709C7C16-EA02-E243-B9F7-F74D9A14204D}"/>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5" name="Oval 1214">
              <a:extLst>
                <a:ext uri="{FF2B5EF4-FFF2-40B4-BE49-F238E27FC236}">
                  <a16:creationId xmlns:a16="http://schemas.microsoft.com/office/drawing/2014/main" id="{964F7C78-ECA5-DA4C-B4D7-8A5BA9789C5E}"/>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6" name="Oval 1215">
              <a:extLst>
                <a:ext uri="{FF2B5EF4-FFF2-40B4-BE49-F238E27FC236}">
                  <a16:creationId xmlns:a16="http://schemas.microsoft.com/office/drawing/2014/main" id="{2A061326-1622-B343-8ACE-740E8B4F5AEA}"/>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7" name="Oval 1216">
              <a:extLst>
                <a:ext uri="{FF2B5EF4-FFF2-40B4-BE49-F238E27FC236}">
                  <a16:creationId xmlns:a16="http://schemas.microsoft.com/office/drawing/2014/main" id="{8ADF451E-4C20-734B-85C7-ACCC433BFCDF}"/>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8" name="Oval 1217">
              <a:extLst>
                <a:ext uri="{FF2B5EF4-FFF2-40B4-BE49-F238E27FC236}">
                  <a16:creationId xmlns:a16="http://schemas.microsoft.com/office/drawing/2014/main" id="{BC9A26FE-5932-AC46-9D23-954592F81A1D}"/>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72" name="Group 3171">
            <a:extLst>
              <a:ext uri="{FF2B5EF4-FFF2-40B4-BE49-F238E27FC236}">
                <a16:creationId xmlns:a16="http://schemas.microsoft.com/office/drawing/2014/main" id="{DE8C8B36-40E8-CB49-B119-05304BC5AC89}"/>
              </a:ext>
            </a:extLst>
          </p:cNvPr>
          <p:cNvGrpSpPr/>
          <p:nvPr/>
        </p:nvGrpSpPr>
        <p:grpSpPr>
          <a:xfrm rot="2098926">
            <a:off x="6644601" y="2102783"/>
            <a:ext cx="3864240" cy="3861426"/>
            <a:chOff x="814251" y="1918888"/>
            <a:chExt cx="3864240" cy="3861426"/>
          </a:xfrm>
        </p:grpSpPr>
        <p:sp>
          <p:nvSpPr>
            <p:cNvPr id="3173" name="Oval 3172">
              <a:extLst>
                <a:ext uri="{FF2B5EF4-FFF2-40B4-BE49-F238E27FC236}">
                  <a16:creationId xmlns:a16="http://schemas.microsoft.com/office/drawing/2014/main" id="{2980979B-5B61-3741-8FAA-03906AF3B37E}"/>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4" name="Oval 3173">
              <a:extLst>
                <a:ext uri="{FF2B5EF4-FFF2-40B4-BE49-F238E27FC236}">
                  <a16:creationId xmlns:a16="http://schemas.microsoft.com/office/drawing/2014/main" id="{824AA0E4-D6DB-654C-A51D-F1533D3BBB5D}"/>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5" name="Oval 3174">
              <a:extLst>
                <a:ext uri="{FF2B5EF4-FFF2-40B4-BE49-F238E27FC236}">
                  <a16:creationId xmlns:a16="http://schemas.microsoft.com/office/drawing/2014/main" id="{18680793-C3AF-5F4C-82AD-EAB8523D39F7}"/>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6" name="Oval 3175">
              <a:extLst>
                <a:ext uri="{FF2B5EF4-FFF2-40B4-BE49-F238E27FC236}">
                  <a16:creationId xmlns:a16="http://schemas.microsoft.com/office/drawing/2014/main" id="{B99BCCE4-828A-954C-8002-7260F1A237C3}"/>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7" name="Oval 3176">
              <a:extLst>
                <a:ext uri="{FF2B5EF4-FFF2-40B4-BE49-F238E27FC236}">
                  <a16:creationId xmlns:a16="http://schemas.microsoft.com/office/drawing/2014/main" id="{CAE420D2-2840-A442-AB03-7802D3C555E1}"/>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8" name="Oval 3177">
              <a:extLst>
                <a:ext uri="{FF2B5EF4-FFF2-40B4-BE49-F238E27FC236}">
                  <a16:creationId xmlns:a16="http://schemas.microsoft.com/office/drawing/2014/main" id="{7F29EB40-F86D-D849-AC6E-14BF0C97416D}"/>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9" name="Oval 3178">
              <a:extLst>
                <a:ext uri="{FF2B5EF4-FFF2-40B4-BE49-F238E27FC236}">
                  <a16:creationId xmlns:a16="http://schemas.microsoft.com/office/drawing/2014/main" id="{4E586855-2E12-7745-8ED1-B1D2E7DFDC7E}"/>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0" name="Oval 3179">
              <a:extLst>
                <a:ext uri="{FF2B5EF4-FFF2-40B4-BE49-F238E27FC236}">
                  <a16:creationId xmlns:a16="http://schemas.microsoft.com/office/drawing/2014/main" id="{0D8F6534-5B80-D645-8F4E-EB50C81B4A37}"/>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1" name="Oval 3180">
              <a:extLst>
                <a:ext uri="{FF2B5EF4-FFF2-40B4-BE49-F238E27FC236}">
                  <a16:creationId xmlns:a16="http://schemas.microsoft.com/office/drawing/2014/main" id="{3DC0C86D-A487-AD40-B759-AAB4BCD288BD}"/>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2" name="Oval 3181">
              <a:extLst>
                <a:ext uri="{FF2B5EF4-FFF2-40B4-BE49-F238E27FC236}">
                  <a16:creationId xmlns:a16="http://schemas.microsoft.com/office/drawing/2014/main" id="{B405C7B6-FBC4-6941-8B5C-85EA4C279B9F}"/>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3" name="Oval 3182">
              <a:extLst>
                <a:ext uri="{FF2B5EF4-FFF2-40B4-BE49-F238E27FC236}">
                  <a16:creationId xmlns:a16="http://schemas.microsoft.com/office/drawing/2014/main" id="{7819F45A-D330-D94B-B77A-0087FC35558A}"/>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4" name="Oval 3183">
              <a:extLst>
                <a:ext uri="{FF2B5EF4-FFF2-40B4-BE49-F238E27FC236}">
                  <a16:creationId xmlns:a16="http://schemas.microsoft.com/office/drawing/2014/main" id="{2156B23F-0F4D-CA42-B038-BD58A1E81392}"/>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5" name="Oval 3184">
              <a:extLst>
                <a:ext uri="{FF2B5EF4-FFF2-40B4-BE49-F238E27FC236}">
                  <a16:creationId xmlns:a16="http://schemas.microsoft.com/office/drawing/2014/main" id="{1D35DCD1-91B0-674D-80B3-3AB663CFDFD9}"/>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6" name="Oval 3185">
              <a:extLst>
                <a:ext uri="{FF2B5EF4-FFF2-40B4-BE49-F238E27FC236}">
                  <a16:creationId xmlns:a16="http://schemas.microsoft.com/office/drawing/2014/main" id="{3FF5E914-DA8F-EC47-9CCF-20FD90746EE1}"/>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7" name="Oval 3186">
              <a:extLst>
                <a:ext uri="{FF2B5EF4-FFF2-40B4-BE49-F238E27FC236}">
                  <a16:creationId xmlns:a16="http://schemas.microsoft.com/office/drawing/2014/main" id="{3DBE0508-F432-C747-AF2E-533D0FD5A4F3}"/>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8" name="Oval 3187">
              <a:extLst>
                <a:ext uri="{FF2B5EF4-FFF2-40B4-BE49-F238E27FC236}">
                  <a16:creationId xmlns:a16="http://schemas.microsoft.com/office/drawing/2014/main" id="{9E483807-9277-A248-B827-0868E3A6D3E9}"/>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9" name="Oval 3188">
              <a:extLst>
                <a:ext uri="{FF2B5EF4-FFF2-40B4-BE49-F238E27FC236}">
                  <a16:creationId xmlns:a16="http://schemas.microsoft.com/office/drawing/2014/main" id="{43C212E1-B34B-5649-B431-23F01A6A7F60}"/>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0" name="Oval 3189">
              <a:extLst>
                <a:ext uri="{FF2B5EF4-FFF2-40B4-BE49-F238E27FC236}">
                  <a16:creationId xmlns:a16="http://schemas.microsoft.com/office/drawing/2014/main" id="{46B41443-2133-C14F-BB78-16F2CD701395}"/>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1" name="Oval 3190">
              <a:extLst>
                <a:ext uri="{FF2B5EF4-FFF2-40B4-BE49-F238E27FC236}">
                  <a16:creationId xmlns:a16="http://schemas.microsoft.com/office/drawing/2014/main" id="{3F0F9143-0962-AB4E-B9BF-C361ECCD9DEE}"/>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2" name="Oval 3191">
              <a:extLst>
                <a:ext uri="{FF2B5EF4-FFF2-40B4-BE49-F238E27FC236}">
                  <a16:creationId xmlns:a16="http://schemas.microsoft.com/office/drawing/2014/main" id="{C88939EF-6806-C446-9CE8-D6FD1D8EEFE9}"/>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3" name="Oval 3192">
              <a:extLst>
                <a:ext uri="{FF2B5EF4-FFF2-40B4-BE49-F238E27FC236}">
                  <a16:creationId xmlns:a16="http://schemas.microsoft.com/office/drawing/2014/main" id="{CC89FF04-14A4-D04A-BD43-6A4719CD6732}"/>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4" name="Oval 3193">
              <a:extLst>
                <a:ext uri="{FF2B5EF4-FFF2-40B4-BE49-F238E27FC236}">
                  <a16:creationId xmlns:a16="http://schemas.microsoft.com/office/drawing/2014/main" id="{80B1343D-5141-E849-BC78-123DC1C8F644}"/>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5" name="Oval 3194">
              <a:extLst>
                <a:ext uri="{FF2B5EF4-FFF2-40B4-BE49-F238E27FC236}">
                  <a16:creationId xmlns:a16="http://schemas.microsoft.com/office/drawing/2014/main" id="{200CC012-D6C9-0742-96F0-FC97997C313A}"/>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6" name="Oval 3195">
              <a:extLst>
                <a:ext uri="{FF2B5EF4-FFF2-40B4-BE49-F238E27FC236}">
                  <a16:creationId xmlns:a16="http://schemas.microsoft.com/office/drawing/2014/main" id="{2419AC88-AB07-104D-A75C-ABAA7200CF63}"/>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7" name="Oval 3196">
              <a:extLst>
                <a:ext uri="{FF2B5EF4-FFF2-40B4-BE49-F238E27FC236}">
                  <a16:creationId xmlns:a16="http://schemas.microsoft.com/office/drawing/2014/main" id="{64AFAFCB-B786-E54C-955C-864EB98D1191}"/>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98" name="Group 3197">
            <a:extLst>
              <a:ext uri="{FF2B5EF4-FFF2-40B4-BE49-F238E27FC236}">
                <a16:creationId xmlns:a16="http://schemas.microsoft.com/office/drawing/2014/main" id="{B96C6B0E-42AA-2442-A0B9-37D8E4806AAE}"/>
              </a:ext>
            </a:extLst>
          </p:cNvPr>
          <p:cNvGrpSpPr/>
          <p:nvPr/>
        </p:nvGrpSpPr>
        <p:grpSpPr>
          <a:xfrm rot="2998926">
            <a:off x="6644601" y="2102783"/>
            <a:ext cx="3864240" cy="3861426"/>
            <a:chOff x="814251" y="1918888"/>
            <a:chExt cx="3864240" cy="3861426"/>
          </a:xfrm>
        </p:grpSpPr>
        <p:sp>
          <p:nvSpPr>
            <p:cNvPr id="3199" name="Oval 3198">
              <a:extLst>
                <a:ext uri="{FF2B5EF4-FFF2-40B4-BE49-F238E27FC236}">
                  <a16:creationId xmlns:a16="http://schemas.microsoft.com/office/drawing/2014/main" id="{30DEC3FA-FB81-4A41-95EE-4EB695FBFA98}"/>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0" name="Oval 3199">
              <a:extLst>
                <a:ext uri="{FF2B5EF4-FFF2-40B4-BE49-F238E27FC236}">
                  <a16:creationId xmlns:a16="http://schemas.microsoft.com/office/drawing/2014/main" id="{3C28206D-B089-2E44-A202-483D169DF168}"/>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1" name="Oval 3200">
              <a:extLst>
                <a:ext uri="{FF2B5EF4-FFF2-40B4-BE49-F238E27FC236}">
                  <a16:creationId xmlns:a16="http://schemas.microsoft.com/office/drawing/2014/main" id="{BED6C39C-AD73-6140-B035-351D88296154}"/>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2" name="Oval 3201">
              <a:extLst>
                <a:ext uri="{FF2B5EF4-FFF2-40B4-BE49-F238E27FC236}">
                  <a16:creationId xmlns:a16="http://schemas.microsoft.com/office/drawing/2014/main" id="{B167E32B-17E6-9742-8C2D-850538C0596B}"/>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3" name="Oval 3202">
              <a:extLst>
                <a:ext uri="{FF2B5EF4-FFF2-40B4-BE49-F238E27FC236}">
                  <a16:creationId xmlns:a16="http://schemas.microsoft.com/office/drawing/2014/main" id="{69BD4972-70BF-7A43-BFFF-CAE5AF3FFFB8}"/>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4" name="Oval 3203">
              <a:extLst>
                <a:ext uri="{FF2B5EF4-FFF2-40B4-BE49-F238E27FC236}">
                  <a16:creationId xmlns:a16="http://schemas.microsoft.com/office/drawing/2014/main" id="{06CA5CCC-01B8-1647-8282-80A7A79E36F4}"/>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5" name="Oval 3204">
              <a:extLst>
                <a:ext uri="{FF2B5EF4-FFF2-40B4-BE49-F238E27FC236}">
                  <a16:creationId xmlns:a16="http://schemas.microsoft.com/office/drawing/2014/main" id="{7021C85C-CAAE-3E4B-80CE-0E175EBD10F0}"/>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6" name="Oval 3205">
              <a:extLst>
                <a:ext uri="{FF2B5EF4-FFF2-40B4-BE49-F238E27FC236}">
                  <a16:creationId xmlns:a16="http://schemas.microsoft.com/office/drawing/2014/main" id="{96463003-58A8-664F-8983-41C431803FE3}"/>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7" name="Oval 3206">
              <a:extLst>
                <a:ext uri="{FF2B5EF4-FFF2-40B4-BE49-F238E27FC236}">
                  <a16:creationId xmlns:a16="http://schemas.microsoft.com/office/drawing/2014/main" id="{3CE07DB6-63F4-A24D-9F37-737B19831ECD}"/>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8" name="Oval 3207">
              <a:extLst>
                <a:ext uri="{FF2B5EF4-FFF2-40B4-BE49-F238E27FC236}">
                  <a16:creationId xmlns:a16="http://schemas.microsoft.com/office/drawing/2014/main" id="{111DC753-E6EC-5540-BA9F-DAF1DC1C96B8}"/>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9" name="Oval 3208">
              <a:extLst>
                <a:ext uri="{FF2B5EF4-FFF2-40B4-BE49-F238E27FC236}">
                  <a16:creationId xmlns:a16="http://schemas.microsoft.com/office/drawing/2014/main" id="{5CA74D6F-E51C-9743-A4ED-727BBBE7F6F6}"/>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0" name="Oval 3209">
              <a:extLst>
                <a:ext uri="{FF2B5EF4-FFF2-40B4-BE49-F238E27FC236}">
                  <a16:creationId xmlns:a16="http://schemas.microsoft.com/office/drawing/2014/main" id="{FCE1F40D-02E6-824F-AB72-DD46EB445BDE}"/>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1" name="Oval 3210">
              <a:extLst>
                <a:ext uri="{FF2B5EF4-FFF2-40B4-BE49-F238E27FC236}">
                  <a16:creationId xmlns:a16="http://schemas.microsoft.com/office/drawing/2014/main" id="{9A04EBE8-E345-6D49-8831-A930EC5FE03D}"/>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2" name="Oval 3211">
              <a:extLst>
                <a:ext uri="{FF2B5EF4-FFF2-40B4-BE49-F238E27FC236}">
                  <a16:creationId xmlns:a16="http://schemas.microsoft.com/office/drawing/2014/main" id="{192B5AF2-11E6-1F48-A92A-00686BD0D028}"/>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3" name="Oval 3212">
              <a:extLst>
                <a:ext uri="{FF2B5EF4-FFF2-40B4-BE49-F238E27FC236}">
                  <a16:creationId xmlns:a16="http://schemas.microsoft.com/office/drawing/2014/main" id="{8CCBEF2C-DCEF-A749-A9F3-7E275482E598}"/>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4" name="Oval 3213">
              <a:extLst>
                <a:ext uri="{FF2B5EF4-FFF2-40B4-BE49-F238E27FC236}">
                  <a16:creationId xmlns:a16="http://schemas.microsoft.com/office/drawing/2014/main" id="{CE274FC2-434E-5541-85FE-D2A650BB6919}"/>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5" name="Oval 3214">
              <a:extLst>
                <a:ext uri="{FF2B5EF4-FFF2-40B4-BE49-F238E27FC236}">
                  <a16:creationId xmlns:a16="http://schemas.microsoft.com/office/drawing/2014/main" id="{3CB1AA55-E1CE-0341-9A8F-C43928141359}"/>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6" name="Oval 3215">
              <a:extLst>
                <a:ext uri="{FF2B5EF4-FFF2-40B4-BE49-F238E27FC236}">
                  <a16:creationId xmlns:a16="http://schemas.microsoft.com/office/drawing/2014/main" id="{1CEB72D5-010D-B146-9F91-4BE7FA00200D}"/>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7" name="Oval 3216">
              <a:extLst>
                <a:ext uri="{FF2B5EF4-FFF2-40B4-BE49-F238E27FC236}">
                  <a16:creationId xmlns:a16="http://schemas.microsoft.com/office/drawing/2014/main" id="{E91C6B53-4BC5-F34B-83C1-564E5CF1835C}"/>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8" name="Oval 3217">
              <a:extLst>
                <a:ext uri="{FF2B5EF4-FFF2-40B4-BE49-F238E27FC236}">
                  <a16:creationId xmlns:a16="http://schemas.microsoft.com/office/drawing/2014/main" id="{03D71D6E-CFE0-4849-A824-4704DD5FED85}"/>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9" name="Oval 3218">
              <a:extLst>
                <a:ext uri="{FF2B5EF4-FFF2-40B4-BE49-F238E27FC236}">
                  <a16:creationId xmlns:a16="http://schemas.microsoft.com/office/drawing/2014/main" id="{D3C20EC1-6090-4044-940E-176D5B874A6F}"/>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0" name="Oval 3219">
              <a:extLst>
                <a:ext uri="{FF2B5EF4-FFF2-40B4-BE49-F238E27FC236}">
                  <a16:creationId xmlns:a16="http://schemas.microsoft.com/office/drawing/2014/main" id="{0BBB8476-23FC-C845-8511-C0092339FEDE}"/>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1" name="Oval 3220">
              <a:extLst>
                <a:ext uri="{FF2B5EF4-FFF2-40B4-BE49-F238E27FC236}">
                  <a16:creationId xmlns:a16="http://schemas.microsoft.com/office/drawing/2014/main" id="{709F2C7D-37E0-6D42-86DB-CEF8FC645B41}"/>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2" name="Oval 3221">
              <a:extLst>
                <a:ext uri="{FF2B5EF4-FFF2-40B4-BE49-F238E27FC236}">
                  <a16:creationId xmlns:a16="http://schemas.microsoft.com/office/drawing/2014/main" id="{745D868B-F92E-0A45-A963-651B079FBB6B}"/>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3" name="Oval 3222">
              <a:extLst>
                <a:ext uri="{FF2B5EF4-FFF2-40B4-BE49-F238E27FC236}">
                  <a16:creationId xmlns:a16="http://schemas.microsoft.com/office/drawing/2014/main" id="{A6535FF0-9B9B-E04B-A2AD-4F748FEE4035}"/>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24" name="Group 3223">
            <a:extLst>
              <a:ext uri="{FF2B5EF4-FFF2-40B4-BE49-F238E27FC236}">
                <a16:creationId xmlns:a16="http://schemas.microsoft.com/office/drawing/2014/main" id="{2ADC91D5-22C3-5F42-AC24-8C0F3B968DF3}"/>
              </a:ext>
            </a:extLst>
          </p:cNvPr>
          <p:cNvGrpSpPr/>
          <p:nvPr/>
        </p:nvGrpSpPr>
        <p:grpSpPr>
          <a:xfrm rot="3898926">
            <a:off x="6644601" y="2102783"/>
            <a:ext cx="3864240" cy="3861426"/>
            <a:chOff x="814251" y="1918888"/>
            <a:chExt cx="3864240" cy="3861426"/>
          </a:xfrm>
        </p:grpSpPr>
        <p:sp>
          <p:nvSpPr>
            <p:cNvPr id="3225" name="Oval 3224">
              <a:extLst>
                <a:ext uri="{FF2B5EF4-FFF2-40B4-BE49-F238E27FC236}">
                  <a16:creationId xmlns:a16="http://schemas.microsoft.com/office/drawing/2014/main" id="{689D27E5-88F0-D340-9FB6-63869ABBDABF}"/>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6" name="Oval 3225">
              <a:extLst>
                <a:ext uri="{FF2B5EF4-FFF2-40B4-BE49-F238E27FC236}">
                  <a16:creationId xmlns:a16="http://schemas.microsoft.com/office/drawing/2014/main" id="{F1CAADB3-63BF-C943-AB48-55A59A01BD2B}"/>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7" name="Oval 3226">
              <a:extLst>
                <a:ext uri="{FF2B5EF4-FFF2-40B4-BE49-F238E27FC236}">
                  <a16:creationId xmlns:a16="http://schemas.microsoft.com/office/drawing/2014/main" id="{382FBF6C-57D7-CF45-8A09-58D01CA60621}"/>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8" name="Oval 3227">
              <a:extLst>
                <a:ext uri="{FF2B5EF4-FFF2-40B4-BE49-F238E27FC236}">
                  <a16:creationId xmlns:a16="http://schemas.microsoft.com/office/drawing/2014/main" id="{AD67DC59-1F78-A440-A221-73AF30F60949}"/>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9" name="Oval 3228">
              <a:extLst>
                <a:ext uri="{FF2B5EF4-FFF2-40B4-BE49-F238E27FC236}">
                  <a16:creationId xmlns:a16="http://schemas.microsoft.com/office/drawing/2014/main" id="{5C82A995-7D0E-AA40-AAEF-76C6B826C97F}"/>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0" name="Oval 3229">
              <a:extLst>
                <a:ext uri="{FF2B5EF4-FFF2-40B4-BE49-F238E27FC236}">
                  <a16:creationId xmlns:a16="http://schemas.microsoft.com/office/drawing/2014/main" id="{463DF74C-3E20-734C-ACC3-F990C376F6EB}"/>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1" name="Oval 3230">
              <a:extLst>
                <a:ext uri="{FF2B5EF4-FFF2-40B4-BE49-F238E27FC236}">
                  <a16:creationId xmlns:a16="http://schemas.microsoft.com/office/drawing/2014/main" id="{3F1796ED-0826-4D49-ACCC-4DA091907F4E}"/>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2" name="Oval 3231">
              <a:extLst>
                <a:ext uri="{FF2B5EF4-FFF2-40B4-BE49-F238E27FC236}">
                  <a16:creationId xmlns:a16="http://schemas.microsoft.com/office/drawing/2014/main" id="{8E7D1318-FB23-0644-924C-E935BF90270D}"/>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3" name="Oval 3232">
              <a:extLst>
                <a:ext uri="{FF2B5EF4-FFF2-40B4-BE49-F238E27FC236}">
                  <a16:creationId xmlns:a16="http://schemas.microsoft.com/office/drawing/2014/main" id="{EE223BCE-6C07-C04F-BACA-4AF1CD0AA7DB}"/>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4" name="Oval 3233">
              <a:extLst>
                <a:ext uri="{FF2B5EF4-FFF2-40B4-BE49-F238E27FC236}">
                  <a16:creationId xmlns:a16="http://schemas.microsoft.com/office/drawing/2014/main" id="{B0832FFC-FE34-6341-881F-BE8D62EED225}"/>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5" name="Oval 3234">
              <a:extLst>
                <a:ext uri="{FF2B5EF4-FFF2-40B4-BE49-F238E27FC236}">
                  <a16:creationId xmlns:a16="http://schemas.microsoft.com/office/drawing/2014/main" id="{71D7916B-52D9-7242-AE04-4B6DECE38D05}"/>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6" name="Oval 3235">
              <a:extLst>
                <a:ext uri="{FF2B5EF4-FFF2-40B4-BE49-F238E27FC236}">
                  <a16:creationId xmlns:a16="http://schemas.microsoft.com/office/drawing/2014/main" id="{9956666D-0138-684C-BB81-16439F1B300D}"/>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7" name="Oval 3236">
              <a:extLst>
                <a:ext uri="{FF2B5EF4-FFF2-40B4-BE49-F238E27FC236}">
                  <a16:creationId xmlns:a16="http://schemas.microsoft.com/office/drawing/2014/main" id="{2EDF16EC-6C20-F04B-9E17-D772432B7CE4}"/>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8" name="Oval 3237">
              <a:extLst>
                <a:ext uri="{FF2B5EF4-FFF2-40B4-BE49-F238E27FC236}">
                  <a16:creationId xmlns:a16="http://schemas.microsoft.com/office/drawing/2014/main" id="{337D56B4-0D40-5C4E-98DE-605E8BC2F3D1}"/>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9" name="Oval 3238">
              <a:extLst>
                <a:ext uri="{FF2B5EF4-FFF2-40B4-BE49-F238E27FC236}">
                  <a16:creationId xmlns:a16="http://schemas.microsoft.com/office/drawing/2014/main" id="{6CD32423-4297-0D42-BBD7-1AAD5C408B6F}"/>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0" name="Oval 3239">
              <a:extLst>
                <a:ext uri="{FF2B5EF4-FFF2-40B4-BE49-F238E27FC236}">
                  <a16:creationId xmlns:a16="http://schemas.microsoft.com/office/drawing/2014/main" id="{79DE5814-78DF-C945-B938-867EA535BEED}"/>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1" name="Oval 3240">
              <a:extLst>
                <a:ext uri="{FF2B5EF4-FFF2-40B4-BE49-F238E27FC236}">
                  <a16:creationId xmlns:a16="http://schemas.microsoft.com/office/drawing/2014/main" id="{DE9B1BEF-C294-1B4C-9046-BE3E9A42B7CB}"/>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2" name="Oval 3241">
              <a:extLst>
                <a:ext uri="{FF2B5EF4-FFF2-40B4-BE49-F238E27FC236}">
                  <a16:creationId xmlns:a16="http://schemas.microsoft.com/office/drawing/2014/main" id="{1A46908C-0DBC-AF45-A6BE-DEF2E84F24E4}"/>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3" name="Oval 3242">
              <a:extLst>
                <a:ext uri="{FF2B5EF4-FFF2-40B4-BE49-F238E27FC236}">
                  <a16:creationId xmlns:a16="http://schemas.microsoft.com/office/drawing/2014/main" id="{CC58DC74-C73D-DB4E-A360-CC1D6DD5DED1}"/>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4" name="Oval 3243">
              <a:extLst>
                <a:ext uri="{FF2B5EF4-FFF2-40B4-BE49-F238E27FC236}">
                  <a16:creationId xmlns:a16="http://schemas.microsoft.com/office/drawing/2014/main" id="{F68AD4A7-5F80-3742-8F7F-D48104D65D3F}"/>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5" name="Oval 3244">
              <a:extLst>
                <a:ext uri="{FF2B5EF4-FFF2-40B4-BE49-F238E27FC236}">
                  <a16:creationId xmlns:a16="http://schemas.microsoft.com/office/drawing/2014/main" id="{262238E1-14A8-CF4D-83ED-46426401F34F}"/>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6" name="Oval 3245">
              <a:extLst>
                <a:ext uri="{FF2B5EF4-FFF2-40B4-BE49-F238E27FC236}">
                  <a16:creationId xmlns:a16="http://schemas.microsoft.com/office/drawing/2014/main" id="{0204E83F-2083-214B-8BAF-C3ACB02D108A}"/>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7" name="Oval 3246">
              <a:extLst>
                <a:ext uri="{FF2B5EF4-FFF2-40B4-BE49-F238E27FC236}">
                  <a16:creationId xmlns:a16="http://schemas.microsoft.com/office/drawing/2014/main" id="{C6A26A90-5DEE-E64E-9545-31D5FF07C740}"/>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8" name="Oval 3247">
              <a:extLst>
                <a:ext uri="{FF2B5EF4-FFF2-40B4-BE49-F238E27FC236}">
                  <a16:creationId xmlns:a16="http://schemas.microsoft.com/office/drawing/2014/main" id="{21414976-7A8C-A14D-96F8-4DDDDF735905}"/>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9" name="Oval 3248">
              <a:extLst>
                <a:ext uri="{FF2B5EF4-FFF2-40B4-BE49-F238E27FC236}">
                  <a16:creationId xmlns:a16="http://schemas.microsoft.com/office/drawing/2014/main" id="{BBA7000B-0A74-C64E-9EF3-36AEB019D1F8}"/>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50" name="Group 3249">
            <a:extLst>
              <a:ext uri="{FF2B5EF4-FFF2-40B4-BE49-F238E27FC236}">
                <a16:creationId xmlns:a16="http://schemas.microsoft.com/office/drawing/2014/main" id="{7C6A03A7-BEA3-5B4A-9875-F6C750EC0BB1}"/>
              </a:ext>
            </a:extLst>
          </p:cNvPr>
          <p:cNvGrpSpPr/>
          <p:nvPr/>
        </p:nvGrpSpPr>
        <p:grpSpPr>
          <a:xfrm rot="4798926">
            <a:off x="6644601" y="2102783"/>
            <a:ext cx="3864240" cy="3861426"/>
            <a:chOff x="814251" y="1918888"/>
            <a:chExt cx="3864240" cy="3861426"/>
          </a:xfrm>
        </p:grpSpPr>
        <p:sp>
          <p:nvSpPr>
            <p:cNvPr id="3251" name="Oval 3250">
              <a:extLst>
                <a:ext uri="{FF2B5EF4-FFF2-40B4-BE49-F238E27FC236}">
                  <a16:creationId xmlns:a16="http://schemas.microsoft.com/office/drawing/2014/main" id="{4753910C-AF2C-E54A-87BD-CDEDF00008E0}"/>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2" name="Oval 3251">
              <a:extLst>
                <a:ext uri="{FF2B5EF4-FFF2-40B4-BE49-F238E27FC236}">
                  <a16:creationId xmlns:a16="http://schemas.microsoft.com/office/drawing/2014/main" id="{51778229-9B0C-6643-8898-1BF6DE7A712C}"/>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3" name="Oval 3252">
              <a:extLst>
                <a:ext uri="{FF2B5EF4-FFF2-40B4-BE49-F238E27FC236}">
                  <a16:creationId xmlns:a16="http://schemas.microsoft.com/office/drawing/2014/main" id="{32F7CDC2-2A3F-024A-9187-9C6AD1FF54B0}"/>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4" name="Oval 3253">
              <a:extLst>
                <a:ext uri="{FF2B5EF4-FFF2-40B4-BE49-F238E27FC236}">
                  <a16:creationId xmlns:a16="http://schemas.microsoft.com/office/drawing/2014/main" id="{2B18618F-7712-6D43-A49F-75DC4551904F}"/>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5" name="Oval 3254">
              <a:extLst>
                <a:ext uri="{FF2B5EF4-FFF2-40B4-BE49-F238E27FC236}">
                  <a16:creationId xmlns:a16="http://schemas.microsoft.com/office/drawing/2014/main" id="{4F8BF838-5C89-7643-8644-1B2710D1B31A}"/>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6" name="Oval 3255">
              <a:extLst>
                <a:ext uri="{FF2B5EF4-FFF2-40B4-BE49-F238E27FC236}">
                  <a16:creationId xmlns:a16="http://schemas.microsoft.com/office/drawing/2014/main" id="{479EE4F1-15EB-174E-8F03-A0C4D2143263}"/>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7" name="Oval 3256">
              <a:extLst>
                <a:ext uri="{FF2B5EF4-FFF2-40B4-BE49-F238E27FC236}">
                  <a16:creationId xmlns:a16="http://schemas.microsoft.com/office/drawing/2014/main" id="{DC259474-49D2-F84A-B432-E5BAF800B12F}"/>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8" name="Oval 3257">
              <a:extLst>
                <a:ext uri="{FF2B5EF4-FFF2-40B4-BE49-F238E27FC236}">
                  <a16:creationId xmlns:a16="http://schemas.microsoft.com/office/drawing/2014/main" id="{BF413862-0F73-7048-9508-3B79181FEE2E}"/>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9" name="Oval 3258">
              <a:extLst>
                <a:ext uri="{FF2B5EF4-FFF2-40B4-BE49-F238E27FC236}">
                  <a16:creationId xmlns:a16="http://schemas.microsoft.com/office/drawing/2014/main" id="{B2FB9043-D2B1-0047-8400-FD5209653769}"/>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0" name="Oval 3259">
              <a:extLst>
                <a:ext uri="{FF2B5EF4-FFF2-40B4-BE49-F238E27FC236}">
                  <a16:creationId xmlns:a16="http://schemas.microsoft.com/office/drawing/2014/main" id="{C386ACF4-77DC-D84F-87EE-74E674EEF90A}"/>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1" name="Oval 3260">
              <a:extLst>
                <a:ext uri="{FF2B5EF4-FFF2-40B4-BE49-F238E27FC236}">
                  <a16:creationId xmlns:a16="http://schemas.microsoft.com/office/drawing/2014/main" id="{1DE47D7D-8806-814D-9145-70E34F98EB2C}"/>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2" name="Oval 3261">
              <a:extLst>
                <a:ext uri="{FF2B5EF4-FFF2-40B4-BE49-F238E27FC236}">
                  <a16:creationId xmlns:a16="http://schemas.microsoft.com/office/drawing/2014/main" id="{456B2F2F-AEA6-804A-84B7-339DE1BDFEC7}"/>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3" name="Oval 3262">
              <a:extLst>
                <a:ext uri="{FF2B5EF4-FFF2-40B4-BE49-F238E27FC236}">
                  <a16:creationId xmlns:a16="http://schemas.microsoft.com/office/drawing/2014/main" id="{0677F1C8-2A88-B243-8711-17FBB8E29984}"/>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4" name="Oval 3263">
              <a:extLst>
                <a:ext uri="{FF2B5EF4-FFF2-40B4-BE49-F238E27FC236}">
                  <a16:creationId xmlns:a16="http://schemas.microsoft.com/office/drawing/2014/main" id="{5736E2BC-3D64-E744-9E3E-93A65CCEB76D}"/>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5" name="Oval 3264">
              <a:extLst>
                <a:ext uri="{FF2B5EF4-FFF2-40B4-BE49-F238E27FC236}">
                  <a16:creationId xmlns:a16="http://schemas.microsoft.com/office/drawing/2014/main" id="{C76F2F0E-086C-674F-A778-CCC0C1C576C3}"/>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6" name="Oval 3265">
              <a:extLst>
                <a:ext uri="{FF2B5EF4-FFF2-40B4-BE49-F238E27FC236}">
                  <a16:creationId xmlns:a16="http://schemas.microsoft.com/office/drawing/2014/main" id="{6AC7D3D9-7176-C042-8A7E-26F11B51E56C}"/>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7" name="Oval 3266">
              <a:extLst>
                <a:ext uri="{FF2B5EF4-FFF2-40B4-BE49-F238E27FC236}">
                  <a16:creationId xmlns:a16="http://schemas.microsoft.com/office/drawing/2014/main" id="{C7C1D5B2-2CB2-4745-B404-6BF282E062B5}"/>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8" name="Oval 3267">
              <a:extLst>
                <a:ext uri="{FF2B5EF4-FFF2-40B4-BE49-F238E27FC236}">
                  <a16:creationId xmlns:a16="http://schemas.microsoft.com/office/drawing/2014/main" id="{6C5D0414-FF9F-A642-9785-E9717CAB823E}"/>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9" name="Oval 3268">
              <a:extLst>
                <a:ext uri="{FF2B5EF4-FFF2-40B4-BE49-F238E27FC236}">
                  <a16:creationId xmlns:a16="http://schemas.microsoft.com/office/drawing/2014/main" id="{31329878-C86A-A247-9C2B-C39A52433869}"/>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0" name="Oval 3269">
              <a:extLst>
                <a:ext uri="{FF2B5EF4-FFF2-40B4-BE49-F238E27FC236}">
                  <a16:creationId xmlns:a16="http://schemas.microsoft.com/office/drawing/2014/main" id="{13535504-33BC-2D4D-B0FF-728C4CED0BBB}"/>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1" name="Oval 3270">
              <a:extLst>
                <a:ext uri="{FF2B5EF4-FFF2-40B4-BE49-F238E27FC236}">
                  <a16:creationId xmlns:a16="http://schemas.microsoft.com/office/drawing/2014/main" id="{5A85759D-50BF-1048-9BDE-DC2DBB9F90DE}"/>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2" name="Oval 3271">
              <a:extLst>
                <a:ext uri="{FF2B5EF4-FFF2-40B4-BE49-F238E27FC236}">
                  <a16:creationId xmlns:a16="http://schemas.microsoft.com/office/drawing/2014/main" id="{C4C64629-B077-3A42-81F1-47DB818A454A}"/>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3" name="Oval 3272">
              <a:extLst>
                <a:ext uri="{FF2B5EF4-FFF2-40B4-BE49-F238E27FC236}">
                  <a16:creationId xmlns:a16="http://schemas.microsoft.com/office/drawing/2014/main" id="{1EFFE50C-0EBC-3349-8413-C32440DB0586}"/>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4" name="Oval 3273">
              <a:extLst>
                <a:ext uri="{FF2B5EF4-FFF2-40B4-BE49-F238E27FC236}">
                  <a16:creationId xmlns:a16="http://schemas.microsoft.com/office/drawing/2014/main" id="{00756336-AC17-E240-8BDA-0382D6F6DFBE}"/>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5" name="Oval 3274">
              <a:extLst>
                <a:ext uri="{FF2B5EF4-FFF2-40B4-BE49-F238E27FC236}">
                  <a16:creationId xmlns:a16="http://schemas.microsoft.com/office/drawing/2014/main" id="{AF8E68AA-CCF2-294F-B2CF-8EC26EABFB13}"/>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76" name="Group 3275">
            <a:extLst>
              <a:ext uri="{FF2B5EF4-FFF2-40B4-BE49-F238E27FC236}">
                <a16:creationId xmlns:a16="http://schemas.microsoft.com/office/drawing/2014/main" id="{8E0FA76E-37D8-0A4A-8E8D-43EDAB6FBE5C}"/>
              </a:ext>
            </a:extLst>
          </p:cNvPr>
          <p:cNvGrpSpPr/>
          <p:nvPr/>
        </p:nvGrpSpPr>
        <p:grpSpPr>
          <a:xfrm rot="5228227">
            <a:off x="6644601" y="2102783"/>
            <a:ext cx="3864240" cy="3861426"/>
            <a:chOff x="814251" y="1918888"/>
            <a:chExt cx="3864240" cy="3861426"/>
          </a:xfrm>
        </p:grpSpPr>
        <p:sp>
          <p:nvSpPr>
            <p:cNvPr id="3277" name="Oval 3276">
              <a:extLst>
                <a:ext uri="{FF2B5EF4-FFF2-40B4-BE49-F238E27FC236}">
                  <a16:creationId xmlns:a16="http://schemas.microsoft.com/office/drawing/2014/main" id="{42C853EA-E4BC-7F4D-92C9-875CAE7EE5A0}"/>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8" name="Oval 3277">
              <a:extLst>
                <a:ext uri="{FF2B5EF4-FFF2-40B4-BE49-F238E27FC236}">
                  <a16:creationId xmlns:a16="http://schemas.microsoft.com/office/drawing/2014/main" id="{198AC912-E4FE-604B-9667-A7A3A86E0F41}"/>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9" name="Oval 3278">
              <a:extLst>
                <a:ext uri="{FF2B5EF4-FFF2-40B4-BE49-F238E27FC236}">
                  <a16:creationId xmlns:a16="http://schemas.microsoft.com/office/drawing/2014/main" id="{54D8E4CD-0811-B948-BF36-C5EC6006F005}"/>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0" name="Oval 3279">
              <a:extLst>
                <a:ext uri="{FF2B5EF4-FFF2-40B4-BE49-F238E27FC236}">
                  <a16:creationId xmlns:a16="http://schemas.microsoft.com/office/drawing/2014/main" id="{479FBFC9-A235-8641-B5C9-F4A6F30ACC22}"/>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1" name="Oval 3280">
              <a:extLst>
                <a:ext uri="{FF2B5EF4-FFF2-40B4-BE49-F238E27FC236}">
                  <a16:creationId xmlns:a16="http://schemas.microsoft.com/office/drawing/2014/main" id="{E89DC8A4-CD5B-C144-83DA-CBA8E4AF3520}"/>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2" name="Oval 3281">
              <a:extLst>
                <a:ext uri="{FF2B5EF4-FFF2-40B4-BE49-F238E27FC236}">
                  <a16:creationId xmlns:a16="http://schemas.microsoft.com/office/drawing/2014/main" id="{05C77536-999E-644B-B07C-478181963D57}"/>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3" name="Oval 3282">
              <a:extLst>
                <a:ext uri="{FF2B5EF4-FFF2-40B4-BE49-F238E27FC236}">
                  <a16:creationId xmlns:a16="http://schemas.microsoft.com/office/drawing/2014/main" id="{F841FBF0-C3AF-914E-91CC-EEE5852C4805}"/>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4" name="Oval 3283">
              <a:extLst>
                <a:ext uri="{FF2B5EF4-FFF2-40B4-BE49-F238E27FC236}">
                  <a16:creationId xmlns:a16="http://schemas.microsoft.com/office/drawing/2014/main" id="{B835C874-DAB7-C143-9D64-3E19020D8EFC}"/>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5" name="Oval 3284">
              <a:extLst>
                <a:ext uri="{FF2B5EF4-FFF2-40B4-BE49-F238E27FC236}">
                  <a16:creationId xmlns:a16="http://schemas.microsoft.com/office/drawing/2014/main" id="{6E7CEBB7-D19F-7F4F-8D51-401D3AED525A}"/>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6" name="Oval 3285">
              <a:extLst>
                <a:ext uri="{FF2B5EF4-FFF2-40B4-BE49-F238E27FC236}">
                  <a16:creationId xmlns:a16="http://schemas.microsoft.com/office/drawing/2014/main" id="{D5EB0079-3502-B54C-945B-DC818D6F22FA}"/>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7" name="Oval 3286">
              <a:extLst>
                <a:ext uri="{FF2B5EF4-FFF2-40B4-BE49-F238E27FC236}">
                  <a16:creationId xmlns:a16="http://schemas.microsoft.com/office/drawing/2014/main" id="{F3395320-AF8C-AB48-8830-D64748458533}"/>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8" name="Oval 3287">
              <a:extLst>
                <a:ext uri="{FF2B5EF4-FFF2-40B4-BE49-F238E27FC236}">
                  <a16:creationId xmlns:a16="http://schemas.microsoft.com/office/drawing/2014/main" id="{E479DDDE-907F-8F40-92E1-1850EF3F88B3}"/>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9" name="Oval 3288">
              <a:extLst>
                <a:ext uri="{FF2B5EF4-FFF2-40B4-BE49-F238E27FC236}">
                  <a16:creationId xmlns:a16="http://schemas.microsoft.com/office/drawing/2014/main" id="{1D47281F-0A6D-CA4D-9660-9BBA37333F28}"/>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0" name="Oval 3289">
              <a:extLst>
                <a:ext uri="{FF2B5EF4-FFF2-40B4-BE49-F238E27FC236}">
                  <a16:creationId xmlns:a16="http://schemas.microsoft.com/office/drawing/2014/main" id="{751F32D4-A55D-EF4A-9FBD-D464D77852A1}"/>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1" name="Oval 3290">
              <a:extLst>
                <a:ext uri="{FF2B5EF4-FFF2-40B4-BE49-F238E27FC236}">
                  <a16:creationId xmlns:a16="http://schemas.microsoft.com/office/drawing/2014/main" id="{D6497288-87E5-B144-8FD6-1492A1D46EAD}"/>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2" name="Oval 3291">
              <a:extLst>
                <a:ext uri="{FF2B5EF4-FFF2-40B4-BE49-F238E27FC236}">
                  <a16:creationId xmlns:a16="http://schemas.microsoft.com/office/drawing/2014/main" id="{668A8DB5-25A0-4046-8C5C-A353B165F530}"/>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3" name="Oval 3292">
              <a:extLst>
                <a:ext uri="{FF2B5EF4-FFF2-40B4-BE49-F238E27FC236}">
                  <a16:creationId xmlns:a16="http://schemas.microsoft.com/office/drawing/2014/main" id="{727DB4FE-46D1-2944-8421-C401F0D4A217}"/>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4" name="Oval 3293">
              <a:extLst>
                <a:ext uri="{FF2B5EF4-FFF2-40B4-BE49-F238E27FC236}">
                  <a16:creationId xmlns:a16="http://schemas.microsoft.com/office/drawing/2014/main" id="{8FB17615-8DD3-CF4A-AA2D-C4382A0D6C03}"/>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5" name="Oval 3294">
              <a:extLst>
                <a:ext uri="{FF2B5EF4-FFF2-40B4-BE49-F238E27FC236}">
                  <a16:creationId xmlns:a16="http://schemas.microsoft.com/office/drawing/2014/main" id="{4E71F538-E340-9F4D-B2EF-859929994084}"/>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6" name="Oval 3295">
              <a:extLst>
                <a:ext uri="{FF2B5EF4-FFF2-40B4-BE49-F238E27FC236}">
                  <a16:creationId xmlns:a16="http://schemas.microsoft.com/office/drawing/2014/main" id="{857E6144-8A54-9547-9852-4516966A4B76}"/>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7" name="Oval 3296">
              <a:extLst>
                <a:ext uri="{FF2B5EF4-FFF2-40B4-BE49-F238E27FC236}">
                  <a16:creationId xmlns:a16="http://schemas.microsoft.com/office/drawing/2014/main" id="{67996A80-95AD-8C4D-B3E2-36E740A536DF}"/>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8" name="Oval 3297">
              <a:extLst>
                <a:ext uri="{FF2B5EF4-FFF2-40B4-BE49-F238E27FC236}">
                  <a16:creationId xmlns:a16="http://schemas.microsoft.com/office/drawing/2014/main" id="{CFC03E1A-B9F8-1547-BC6B-FEB67EDA281C}"/>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9" name="Oval 3298">
              <a:extLst>
                <a:ext uri="{FF2B5EF4-FFF2-40B4-BE49-F238E27FC236}">
                  <a16:creationId xmlns:a16="http://schemas.microsoft.com/office/drawing/2014/main" id="{A133734F-73A7-B34C-A0C0-A201E1C5208F}"/>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0" name="Oval 3299">
              <a:extLst>
                <a:ext uri="{FF2B5EF4-FFF2-40B4-BE49-F238E27FC236}">
                  <a16:creationId xmlns:a16="http://schemas.microsoft.com/office/drawing/2014/main" id="{3384874E-8305-7B4E-8BE5-90554A89DFD2}"/>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1" name="Oval 3300">
              <a:extLst>
                <a:ext uri="{FF2B5EF4-FFF2-40B4-BE49-F238E27FC236}">
                  <a16:creationId xmlns:a16="http://schemas.microsoft.com/office/drawing/2014/main" id="{B02835E6-28D3-4A4A-A04F-61575A2B068F}"/>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02" name="Group 3301">
            <a:extLst>
              <a:ext uri="{FF2B5EF4-FFF2-40B4-BE49-F238E27FC236}">
                <a16:creationId xmlns:a16="http://schemas.microsoft.com/office/drawing/2014/main" id="{B01A14A9-8DA0-CC46-9FA6-300CCDC414CE}"/>
              </a:ext>
            </a:extLst>
          </p:cNvPr>
          <p:cNvGrpSpPr/>
          <p:nvPr/>
        </p:nvGrpSpPr>
        <p:grpSpPr>
          <a:xfrm rot="6094504">
            <a:off x="6644601" y="2102783"/>
            <a:ext cx="3864240" cy="3861426"/>
            <a:chOff x="814251" y="1918888"/>
            <a:chExt cx="3864240" cy="3861426"/>
          </a:xfrm>
        </p:grpSpPr>
        <p:sp>
          <p:nvSpPr>
            <p:cNvPr id="3303" name="Oval 3302">
              <a:extLst>
                <a:ext uri="{FF2B5EF4-FFF2-40B4-BE49-F238E27FC236}">
                  <a16:creationId xmlns:a16="http://schemas.microsoft.com/office/drawing/2014/main" id="{D791A196-D2FE-604D-BE69-657D1E021805}"/>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4" name="Oval 3303">
              <a:extLst>
                <a:ext uri="{FF2B5EF4-FFF2-40B4-BE49-F238E27FC236}">
                  <a16:creationId xmlns:a16="http://schemas.microsoft.com/office/drawing/2014/main" id="{22A3EDC7-6432-2243-B840-0ADFC15C9404}"/>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5" name="Oval 3304">
              <a:extLst>
                <a:ext uri="{FF2B5EF4-FFF2-40B4-BE49-F238E27FC236}">
                  <a16:creationId xmlns:a16="http://schemas.microsoft.com/office/drawing/2014/main" id="{4E78860D-A1C0-884E-9FE8-A502782B38F1}"/>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6" name="Oval 3305">
              <a:extLst>
                <a:ext uri="{FF2B5EF4-FFF2-40B4-BE49-F238E27FC236}">
                  <a16:creationId xmlns:a16="http://schemas.microsoft.com/office/drawing/2014/main" id="{BBB99D8F-3FFF-F647-A61A-7B17C55292DD}"/>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7" name="Oval 3306">
              <a:extLst>
                <a:ext uri="{FF2B5EF4-FFF2-40B4-BE49-F238E27FC236}">
                  <a16:creationId xmlns:a16="http://schemas.microsoft.com/office/drawing/2014/main" id="{B2099E50-5B02-C547-9E57-23173D4E5404}"/>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8" name="Oval 3307">
              <a:extLst>
                <a:ext uri="{FF2B5EF4-FFF2-40B4-BE49-F238E27FC236}">
                  <a16:creationId xmlns:a16="http://schemas.microsoft.com/office/drawing/2014/main" id="{76128E6E-C5C9-AC45-876C-070803DAA3DA}"/>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9" name="Oval 3308">
              <a:extLst>
                <a:ext uri="{FF2B5EF4-FFF2-40B4-BE49-F238E27FC236}">
                  <a16:creationId xmlns:a16="http://schemas.microsoft.com/office/drawing/2014/main" id="{7766CE85-2E69-2541-B94B-0AE78B2F9317}"/>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0" name="Oval 3309">
              <a:extLst>
                <a:ext uri="{FF2B5EF4-FFF2-40B4-BE49-F238E27FC236}">
                  <a16:creationId xmlns:a16="http://schemas.microsoft.com/office/drawing/2014/main" id="{F428B315-E1B0-344D-8B7C-52FA4999D23B}"/>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1" name="Oval 3310">
              <a:extLst>
                <a:ext uri="{FF2B5EF4-FFF2-40B4-BE49-F238E27FC236}">
                  <a16:creationId xmlns:a16="http://schemas.microsoft.com/office/drawing/2014/main" id="{0C2E2F44-BD52-7C47-835A-DEF559DC0AC9}"/>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2" name="Oval 3311">
              <a:extLst>
                <a:ext uri="{FF2B5EF4-FFF2-40B4-BE49-F238E27FC236}">
                  <a16:creationId xmlns:a16="http://schemas.microsoft.com/office/drawing/2014/main" id="{34D1A8D2-56A0-B247-88A0-56567361A866}"/>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3" name="Oval 3312">
              <a:extLst>
                <a:ext uri="{FF2B5EF4-FFF2-40B4-BE49-F238E27FC236}">
                  <a16:creationId xmlns:a16="http://schemas.microsoft.com/office/drawing/2014/main" id="{C0B7E142-CB98-FB48-BE88-41872707A975}"/>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4" name="Oval 3313">
              <a:extLst>
                <a:ext uri="{FF2B5EF4-FFF2-40B4-BE49-F238E27FC236}">
                  <a16:creationId xmlns:a16="http://schemas.microsoft.com/office/drawing/2014/main" id="{986EE6BE-B25D-644F-A294-EFFDB6EC79F0}"/>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5" name="Oval 3314">
              <a:extLst>
                <a:ext uri="{FF2B5EF4-FFF2-40B4-BE49-F238E27FC236}">
                  <a16:creationId xmlns:a16="http://schemas.microsoft.com/office/drawing/2014/main" id="{D6602C4F-83D5-F441-AB60-3390A1950EF0}"/>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6" name="Oval 3315">
              <a:extLst>
                <a:ext uri="{FF2B5EF4-FFF2-40B4-BE49-F238E27FC236}">
                  <a16:creationId xmlns:a16="http://schemas.microsoft.com/office/drawing/2014/main" id="{5BD7F594-27D9-0144-9FE3-33ABC2971B21}"/>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7" name="Oval 3316">
              <a:extLst>
                <a:ext uri="{FF2B5EF4-FFF2-40B4-BE49-F238E27FC236}">
                  <a16:creationId xmlns:a16="http://schemas.microsoft.com/office/drawing/2014/main" id="{2CE104A0-5626-BC42-A39B-CC5E86EE827A}"/>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8" name="Oval 3317">
              <a:extLst>
                <a:ext uri="{FF2B5EF4-FFF2-40B4-BE49-F238E27FC236}">
                  <a16:creationId xmlns:a16="http://schemas.microsoft.com/office/drawing/2014/main" id="{28D70CD6-55BD-634D-BF73-37146C128207}"/>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9" name="Oval 3318">
              <a:extLst>
                <a:ext uri="{FF2B5EF4-FFF2-40B4-BE49-F238E27FC236}">
                  <a16:creationId xmlns:a16="http://schemas.microsoft.com/office/drawing/2014/main" id="{CD0E8384-D1CA-5F49-92CB-81706B60B5F6}"/>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0" name="Oval 3319">
              <a:extLst>
                <a:ext uri="{FF2B5EF4-FFF2-40B4-BE49-F238E27FC236}">
                  <a16:creationId xmlns:a16="http://schemas.microsoft.com/office/drawing/2014/main" id="{D305044B-0DFD-0742-B975-094D6E54D4FF}"/>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1" name="Oval 3320">
              <a:extLst>
                <a:ext uri="{FF2B5EF4-FFF2-40B4-BE49-F238E27FC236}">
                  <a16:creationId xmlns:a16="http://schemas.microsoft.com/office/drawing/2014/main" id="{96ED205E-C17D-D04D-AA03-77351C4D99F7}"/>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2" name="Oval 3321">
              <a:extLst>
                <a:ext uri="{FF2B5EF4-FFF2-40B4-BE49-F238E27FC236}">
                  <a16:creationId xmlns:a16="http://schemas.microsoft.com/office/drawing/2014/main" id="{95B97BDE-E038-FA43-B375-FBC672315080}"/>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3" name="Oval 3322">
              <a:extLst>
                <a:ext uri="{FF2B5EF4-FFF2-40B4-BE49-F238E27FC236}">
                  <a16:creationId xmlns:a16="http://schemas.microsoft.com/office/drawing/2014/main" id="{ED93823C-F2F2-A64A-9152-EFD90D616BDD}"/>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4" name="Oval 3323">
              <a:extLst>
                <a:ext uri="{FF2B5EF4-FFF2-40B4-BE49-F238E27FC236}">
                  <a16:creationId xmlns:a16="http://schemas.microsoft.com/office/drawing/2014/main" id="{AF9D387F-5064-014C-A4DB-ED71DCEAE10E}"/>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5" name="Oval 3324">
              <a:extLst>
                <a:ext uri="{FF2B5EF4-FFF2-40B4-BE49-F238E27FC236}">
                  <a16:creationId xmlns:a16="http://schemas.microsoft.com/office/drawing/2014/main" id="{9C336C20-14DC-7546-9825-A96C92E8C41D}"/>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6" name="Oval 3325">
              <a:extLst>
                <a:ext uri="{FF2B5EF4-FFF2-40B4-BE49-F238E27FC236}">
                  <a16:creationId xmlns:a16="http://schemas.microsoft.com/office/drawing/2014/main" id="{DAA86D01-288B-2D43-AC29-BFC7B59C1706}"/>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7" name="Oval 3326">
              <a:extLst>
                <a:ext uri="{FF2B5EF4-FFF2-40B4-BE49-F238E27FC236}">
                  <a16:creationId xmlns:a16="http://schemas.microsoft.com/office/drawing/2014/main" id="{E6CA1D9B-01A2-7A41-9618-918A6301A049}"/>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28" name="Group 3327">
            <a:extLst>
              <a:ext uri="{FF2B5EF4-FFF2-40B4-BE49-F238E27FC236}">
                <a16:creationId xmlns:a16="http://schemas.microsoft.com/office/drawing/2014/main" id="{5AEF4424-3018-4844-8BB0-57751A743D63}"/>
              </a:ext>
            </a:extLst>
          </p:cNvPr>
          <p:cNvGrpSpPr/>
          <p:nvPr/>
        </p:nvGrpSpPr>
        <p:grpSpPr>
          <a:xfrm rot="7189630">
            <a:off x="6644601" y="2102783"/>
            <a:ext cx="3864240" cy="3861426"/>
            <a:chOff x="814251" y="1918888"/>
            <a:chExt cx="3864240" cy="3861426"/>
          </a:xfrm>
        </p:grpSpPr>
        <p:sp>
          <p:nvSpPr>
            <p:cNvPr id="3329" name="Oval 3328">
              <a:extLst>
                <a:ext uri="{FF2B5EF4-FFF2-40B4-BE49-F238E27FC236}">
                  <a16:creationId xmlns:a16="http://schemas.microsoft.com/office/drawing/2014/main" id="{24CB8320-C5BC-714D-9EA3-2D3F47B03D85}"/>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0" name="Oval 3329">
              <a:extLst>
                <a:ext uri="{FF2B5EF4-FFF2-40B4-BE49-F238E27FC236}">
                  <a16:creationId xmlns:a16="http://schemas.microsoft.com/office/drawing/2014/main" id="{749ACF95-F539-1547-94FF-84297895BFA4}"/>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1" name="Oval 3330">
              <a:extLst>
                <a:ext uri="{FF2B5EF4-FFF2-40B4-BE49-F238E27FC236}">
                  <a16:creationId xmlns:a16="http://schemas.microsoft.com/office/drawing/2014/main" id="{05F7C299-F61A-8449-B2D9-66221D50DD04}"/>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2" name="Oval 3331">
              <a:extLst>
                <a:ext uri="{FF2B5EF4-FFF2-40B4-BE49-F238E27FC236}">
                  <a16:creationId xmlns:a16="http://schemas.microsoft.com/office/drawing/2014/main" id="{BDB67029-D957-D74D-9CA7-28ADFE38BBB7}"/>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3" name="Oval 3332">
              <a:extLst>
                <a:ext uri="{FF2B5EF4-FFF2-40B4-BE49-F238E27FC236}">
                  <a16:creationId xmlns:a16="http://schemas.microsoft.com/office/drawing/2014/main" id="{A21713F7-FF3D-6845-A83A-8C6658C28B89}"/>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4" name="Oval 3333">
              <a:extLst>
                <a:ext uri="{FF2B5EF4-FFF2-40B4-BE49-F238E27FC236}">
                  <a16:creationId xmlns:a16="http://schemas.microsoft.com/office/drawing/2014/main" id="{9194D499-8376-3A48-8A4D-EB38BB7A93C7}"/>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5" name="Oval 3334">
              <a:extLst>
                <a:ext uri="{FF2B5EF4-FFF2-40B4-BE49-F238E27FC236}">
                  <a16:creationId xmlns:a16="http://schemas.microsoft.com/office/drawing/2014/main" id="{DE6B517A-5F6F-AA40-8FC9-7205259C10B4}"/>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6" name="Oval 3335">
              <a:extLst>
                <a:ext uri="{FF2B5EF4-FFF2-40B4-BE49-F238E27FC236}">
                  <a16:creationId xmlns:a16="http://schemas.microsoft.com/office/drawing/2014/main" id="{FBB9916D-B02C-EF45-B245-625E4D427C47}"/>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7" name="Oval 3336">
              <a:extLst>
                <a:ext uri="{FF2B5EF4-FFF2-40B4-BE49-F238E27FC236}">
                  <a16:creationId xmlns:a16="http://schemas.microsoft.com/office/drawing/2014/main" id="{28603FA3-F9C7-2D4F-9952-923A3F6D507C}"/>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8" name="Oval 3337">
              <a:extLst>
                <a:ext uri="{FF2B5EF4-FFF2-40B4-BE49-F238E27FC236}">
                  <a16:creationId xmlns:a16="http://schemas.microsoft.com/office/drawing/2014/main" id="{460D54F1-2F60-AA48-886D-5DE9E46E34BD}"/>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9" name="Oval 3338">
              <a:extLst>
                <a:ext uri="{FF2B5EF4-FFF2-40B4-BE49-F238E27FC236}">
                  <a16:creationId xmlns:a16="http://schemas.microsoft.com/office/drawing/2014/main" id="{75980F68-2BC8-7D40-98E0-846B2CD5FAA7}"/>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0" name="Oval 3339">
              <a:extLst>
                <a:ext uri="{FF2B5EF4-FFF2-40B4-BE49-F238E27FC236}">
                  <a16:creationId xmlns:a16="http://schemas.microsoft.com/office/drawing/2014/main" id="{E1BD4C2A-4AA5-8F4C-AEBC-0049A5B6D12F}"/>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1" name="Oval 3340">
              <a:extLst>
                <a:ext uri="{FF2B5EF4-FFF2-40B4-BE49-F238E27FC236}">
                  <a16:creationId xmlns:a16="http://schemas.microsoft.com/office/drawing/2014/main" id="{1B862AA1-C4A5-9D44-9D9A-8139BDB4E375}"/>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2" name="Oval 3341">
              <a:extLst>
                <a:ext uri="{FF2B5EF4-FFF2-40B4-BE49-F238E27FC236}">
                  <a16:creationId xmlns:a16="http://schemas.microsoft.com/office/drawing/2014/main" id="{3BCE1B16-4A2C-7343-B274-B46393A40732}"/>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3" name="Oval 3342">
              <a:extLst>
                <a:ext uri="{FF2B5EF4-FFF2-40B4-BE49-F238E27FC236}">
                  <a16:creationId xmlns:a16="http://schemas.microsoft.com/office/drawing/2014/main" id="{98AEE273-D3E0-2C4F-AF6D-9246DD11FD5A}"/>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4" name="Oval 3343">
              <a:extLst>
                <a:ext uri="{FF2B5EF4-FFF2-40B4-BE49-F238E27FC236}">
                  <a16:creationId xmlns:a16="http://schemas.microsoft.com/office/drawing/2014/main" id="{0A71CD65-0ACD-2344-9FA9-18A969BEAA6D}"/>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5" name="Oval 3344">
              <a:extLst>
                <a:ext uri="{FF2B5EF4-FFF2-40B4-BE49-F238E27FC236}">
                  <a16:creationId xmlns:a16="http://schemas.microsoft.com/office/drawing/2014/main" id="{011D669D-D3DE-A946-BBDC-B1849CC1C23B}"/>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6" name="Oval 3345">
              <a:extLst>
                <a:ext uri="{FF2B5EF4-FFF2-40B4-BE49-F238E27FC236}">
                  <a16:creationId xmlns:a16="http://schemas.microsoft.com/office/drawing/2014/main" id="{CA59FF41-5F0D-3147-BADE-D49640C1FCAA}"/>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7" name="Oval 3346">
              <a:extLst>
                <a:ext uri="{FF2B5EF4-FFF2-40B4-BE49-F238E27FC236}">
                  <a16:creationId xmlns:a16="http://schemas.microsoft.com/office/drawing/2014/main" id="{602E32BB-3ADF-B04D-AD47-FA447C572561}"/>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8" name="Oval 3347">
              <a:extLst>
                <a:ext uri="{FF2B5EF4-FFF2-40B4-BE49-F238E27FC236}">
                  <a16:creationId xmlns:a16="http://schemas.microsoft.com/office/drawing/2014/main" id="{76ED7133-0A67-5945-AFA1-A198CFE60362}"/>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9" name="Oval 3348">
              <a:extLst>
                <a:ext uri="{FF2B5EF4-FFF2-40B4-BE49-F238E27FC236}">
                  <a16:creationId xmlns:a16="http://schemas.microsoft.com/office/drawing/2014/main" id="{9297A493-BF34-6049-BA05-6F64EC8A35E4}"/>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0" name="Oval 3349">
              <a:extLst>
                <a:ext uri="{FF2B5EF4-FFF2-40B4-BE49-F238E27FC236}">
                  <a16:creationId xmlns:a16="http://schemas.microsoft.com/office/drawing/2014/main" id="{3141086E-4243-6844-B6E7-27025DADF78E}"/>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1" name="Oval 3350">
              <a:extLst>
                <a:ext uri="{FF2B5EF4-FFF2-40B4-BE49-F238E27FC236}">
                  <a16:creationId xmlns:a16="http://schemas.microsoft.com/office/drawing/2014/main" id="{F9DAA3A6-D4D3-E149-B2B7-CA00EEF5166F}"/>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2" name="Oval 3351">
              <a:extLst>
                <a:ext uri="{FF2B5EF4-FFF2-40B4-BE49-F238E27FC236}">
                  <a16:creationId xmlns:a16="http://schemas.microsoft.com/office/drawing/2014/main" id="{EF6B460A-709C-CE46-87A7-D5913F013ABE}"/>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3" name="Oval 3352">
              <a:extLst>
                <a:ext uri="{FF2B5EF4-FFF2-40B4-BE49-F238E27FC236}">
                  <a16:creationId xmlns:a16="http://schemas.microsoft.com/office/drawing/2014/main" id="{E841BD27-E387-D941-825F-344DAA828137}"/>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5" name="Group 284">
            <a:extLst>
              <a:ext uri="{FF2B5EF4-FFF2-40B4-BE49-F238E27FC236}">
                <a16:creationId xmlns:a16="http://schemas.microsoft.com/office/drawing/2014/main" id="{1F4FB75B-3DF8-8447-9557-02228D12D1CA}"/>
              </a:ext>
            </a:extLst>
          </p:cNvPr>
          <p:cNvGrpSpPr/>
          <p:nvPr/>
        </p:nvGrpSpPr>
        <p:grpSpPr>
          <a:xfrm rot="2046403">
            <a:off x="6644601" y="2102783"/>
            <a:ext cx="3864240" cy="3861426"/>
            <a:chOff x="814251" y="1918888"/>
            <a:chExt cx="3864240" cy="3861426"/>
          </a:xfrm>
        </p:grpSpPr>
        <p:sp>
          <p:nvSpPr>
            <p:cNvPr id="286" name="Oval 285">
              <a:extLst>
                <a:ext uri="{FF2B5EF4-FFF2-40B4-BE49-F238E27FC236}">
                  <a16:creationId xmlns:a16="http://schemas.microsoft.com/office/drawing/2014/main" id="{DFF6C83C-B6D3-8640-BA36-B35947AF662C}"/>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Oval 286">
              <a:extLst>
                <a:ext uri="{FF2B5EF4-FFF2-40B4-BE49-F238E27FC236}">
                  <a16:creationId xmlns:a16="http://schemas.microsoft.com/office/drawing/2014/main" id="{DC38C623-2AE2-1340-953E-0EA568D6B398}"/>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8" name="Oval 287">
              <a:extLst>
                <a:ext uri="{FF2B5EF4-FFF2-40B4-BE49-F238E27FC236}">
                  <a16:creationId xmlns:a16="http://schemas.microsoft.com/office/drawing/2014/main" id="{D0E72FAA-526A-644A-B74B-29150ABD581E}"/>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Oval 288">
              <a:extLst>
                <a:ext uri="{FF2B5EF4-FFF2-40B4-BE49-F238E27FC236}">
                  <a16:creationId xmlns:a16="http://schemas.microsoft.com/office/drawing/2014/main" id="{B24D0967-0812-EA43-B14B-73947F8E7EDB}"/>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Oval 289">
              <a:extLst>
                <a:ext uri="{FF2B5EF4-FFF2-40B4-BE49-F238E27FC236}">
                  <a16:creationId xmlns:a16="http://schemas.microsoft.com/office/drawing/2014/main" id="{66286BAE-F73E-394B-97DD-F91B4E714B18}"/>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Oval 290">
              <a:extLst>
                <a:ext uri="{FF2B5EF4-FFF2-40B4-BE49-F238E27FC236}">
                  <a16:creationId xmlns:a16="http://schemas.microsoft.com/office/drawing/2014/main" id="{E0210867-91D2-0C4D-8402-43ACEB79EDD0}"/>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Oval 291">
              <a:extLst>
                <a:ext uri="{FF2B5EF4-FFF2-40B4-BE49-F238E27FC236}">
                  <a16:creationId xmlns:a16="http://schemas.microsoft.com/office/drawing/2014/main" id="{1553D285-B2D1-D34D-8BCD-DE5A73E46C8A}"/>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Oval 292">
              <a:extLst>
                <a:ext uri="{FF2B5EF4-FFF2-40B4-BE49-F238E27FC236}">
                  <a16:creationId xmlns:a16="http://schemas.microsoft.com/office/drawing/2014/main" id="{1FD42D04-93A3-7543-AA8B-D4ED09B25CB6}"/>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4" name="Oval 293">
              <a:extLst>
                <a:ext uri="{FF2B5EF4-FFF2-40B4-BE49-F238E27FC236}">
                  <a16:creationId xmlns:a16="http://schemas.microsoft.com/office/drawing/2014/main" id="{FF6210DF-2BB7-3D4C-BC1E-1B0B3E89FEA7}"/>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5" name="Oval 294">
              <a:extLst>
                <a:ext uri="{FF2B5EF4-FFF2-40B4-BE49-F238E27FC236}">
                  <a16:creationId xmlns:a16="http://schemas.microsoft.com/office/drawing/2014/main" id="{F7CA8730-1235-134E-AD53-839E606D3732}"/>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 name="Oval 295">
              <a:extLst>
                <a:ext uri="{FF2B5EF4-FFF2-40B4-BE49-F238E27FC236}">
                  <a16:creationId xmlns:a16="http://schemas.microsoft.com/office/drawing/2014/main" id="{E286D58A-1C5C-634B-A780-F11A8535F634}"/>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 name="Oval 296">
              <a:extLst>
                <a:ext uri="{FF2B5EF4-FFF2-40B4-BE49-F238E27FC236}">
                  <a16:creationId xmlns:a16="http://schemas.microsoft.com/office/drawing/2014/main" id="{CA14347E-0739-9046-B475-CAF630D14D64}"/>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8" name="Oval 297">
              <a:extLst>
                <a:ext uri="{FF2B5EF4-FFF2-40B4-BE49-F238E27FC236}">
                  <a16:creationId xmlns:a16="http://schemas.microsoft.com/office/drawing/2014/main" id="{5C8D1041-FA5A-C946-B1A4-958A3AA3C2E6}"/>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Oval 298">
              <a:extLst>
                <a:ext uri="{FF2B5EF4-FFF2-40B4-BE49-F238E27FC236}">
                  <a16:creationId xmlns:a16="http://schemas.microsoft.com/office/drawing/2014/main" id="{6B58B268-7316-5E47-8644-9772802BF471}"/>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Oval 299">
              <a:extLst>
                <a:ext uri="{FF2B5EF4-FFF2-40B4-BE49-F238E27FC236}">
                  <a16:creationId xmlns:a16="http://schemas.microsoft.com/office/drawing/2014/main" id="{483E6B85-0497-0E46-A11A-D2B43CD8BF6F}"/>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Oval 300">
              <a:extLst>
                <a:ext uri="{FF2B5EF4-FFF2-40B4-BE49-F238E27FC236}">
                  <a16:creationId xmlns:a16="http://schemas.microsoft.com/office/drawing/2014/main" id="{3F33F7B4-8FA6-F847-AEDA-C37D56C66E44}"/>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Oval 301">
              <a:extLst>
                <a:ext uri="{FF2B5EF4-FFF2-40B4-BE49-F238E27FC236}">
                  <a16:creationId xmlns:a16="http://schemas.microsoft.com/office/drawing/2014/main" id="{0F2ACE43-F828-AB47-9FBC-9CEFFC1911E6}"/>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Oval 302">
              <a:extLst>
                <a:ext uri="{FF2B5EF4-FFF2-40B4-BE49-F238E27FC236}">
                  <a16:creationId xmlns:a16="http://schemas.microsoft.com/office/drawing/2014/main" id="{2A279EF4-36F6-8F45-85F5-4239995AD237}"/>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Oval 303">
              <a:extLst>
                <a:ext uri="{FF2B5EF4-FFF2-40B4-BE49-F238E27FC236}">
                  <a16:creationId xmlns:a16="http://schemas.microsoft.com/office/drawing/2014/main" id="{114EC308-499A-7645-9E54-155112B490EB}"/>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Oval 304">
              <a:extLst>
                <a:ext uri="{FF2B5EF4-FFF2-40B4-BE49-F238E27FC236}">
                  <a16:creationId xmlns:a16="http://schemas.microsoft.com/office/drawing/2014/main" id="{A124DC94-7EA4-B14A-99F9-6005137F9E54}"/>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Oval 305">
              <a:extLst>
                <a:ext uri="{FF2B5EF4-FFF2-40B4-BE49-F238E27FC236}">
                  <a16:creationId xmlns:a16="http://schemas.microsoft.com/office/drawing/2014/main" id="{1652A965-51CB-714E-A1BF-72338448C920}"/>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Oval 306">
              <a:extLst>
                <a:ext uri="{FF2B5EF4-FFF2-40B4-BE49-F238E27FC236}">
                  <a16:creationId xmlns:a16="http://schemas.microsoft.com/office/drawing/2014/main" id="{4F88BF45-97C5-C54F-A861-161B0DE380DD}"/>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Oval 307">
              <a:extLst>
                <a:ext uri="{FF2B5EF4-FFF2-40B4-BE49-F238E27FC236}">
                  <a16:creationId xmlns:a16="http://schemas.microsoft.com/office/drawing/2014/main" id="{806221F0-C5D5-B34C-B7BA-B0C42CD88C39}"/>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Oval 308">
              <a:extLst>
                <a:ext uri="{FF2B5EF4-FFF2-40B4-BE49-F238E27FC236}">
                  <a16:creationId xmlns:a16="http://schemas.microsoft.com/office/drawing/2014/main" id="{A64730D7-C049-854D-AE68-AC3A55078E4A}"/>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Oval 309">
              <a:extLst>
                <a:ext uri="{FF2B5EF4-FFF2-40B4-BE49-F238E27FC236}">
                  <a16:creationId xmlns:a16="http://schemas.microsoft.com/office/drawing/2014/main" id="{C970A007-3140-6440-8AF7-CBBB33F3F7F4}"/>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1" name="Group 310">
            <a:extLst>
              <a:ext uri="{FF2B5EF4-FFF2-40B4-BE49-F238E27FC236}">
                <a16:creationId xmlns:a16="http://schemas.microsoft.com/office/drawing/2014/main" id="{532252E3-5745-AF4D-B4C8-10E5607F1513}"/>
              </a:ext>
            </a:extLst>
          </p:cNvPr>
          <p:cNvGrpSpPr/>
          <p:nvPr/>
        </p:nvGrpSpPr>
        <p:grpSpPr>
          <a:xfrm rot="5646403">
            <a:off x="6644601" y="2102783"/>
            <a:ext cx="3864240" cy="3861426"/>
            <a:chOff x="814251" y="1918888"/>
            <a:chExt cx="3864240" cy="3861426"/>
          </a:xfrm>
        </p:grpSpPr>
        <p:sp>
          <p:nvSpPr>
            <p:cNvPr id="312" name="Oval 311">
              <a:extLst>
                <a:ext uri="{FF2B5EF4-FFF2-40B4-BE49-F238E27FC236}">
                  <a16:creationId xmlns:a16="http://schemas.microsoft.com/office/drawing/2014/main" id="{6697691B-2AEB-364A-BA35-1F01547AE333}"/>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Oval 312">
              <a:extLst>
                <a:ext uri="{FF2B5EF4-FFF2-40B4-BE49-F238E27FC236}">
                  <a16:creationId xmlns:a16="http://schemas.microsoft.com/office/drawing/2014/main" id="{F3F08AFC-1CC5-DA4C-A713-C93EA699936D}"/>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Oval 313">
              <a:extLst>
                <a:ext uri="{FF2B5EF4-FFF2-40B4-BE49-F238E27FC236}">
                  <a16:creationId xmlns:a16="http://schemas.microsoft.com/office/drawing/2014/main" id="{4E5B4118-2117-5140-AEC4-789D7586A67D}"/>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Oval 314">
              <a:extLst>
                <a:ext uri="{FF2B5EF4-FFF2-40B4-BE49-F238E27FC236}">
                  <a16:creationId xmlns:a16="http://schemas.microsoft.com/office/drawing/2014/main" id="{0C140474-49FE-1944-A44F-636254EB45ED}"/>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Oval 315">
              <a:extLst>
                <a:ext uri="{FF2B5EF4-FFF2-40B4-BE49-F238E27FC236}">
                  <a16:creationId xmlns:a16="http://schemas.microsoft.com/office/drawing/2014/main" id="{6C86A8D7-694F-8C4B-A4FE-65C6B1A3FF20}"/>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Oval 316">
              <a:extLst>
                <a:ext uri="{FF2B5EF4-FFF2-40B4-BE49-F238E27FC236}">
                  <a16:creationId xmlns:a16="http://schemas.microsoft.com/office/drawing/2014/main" id="{1EAD0E9E-A22C-9949-81BB-BC70B27C7210}"/>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Oval 317">
              <a:extLst>
                <a:ext uri="{FF2B5EF4-FFF2-40B4-BE49-F238E27FC236}">
                  <a16:creationId xmlns:a16="http://schemas.microsoft.com/office/drawing/2014/main" id="{5453CBBB-E9B4-124A-85E8-0A3E58A33DC4}"/>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Oval 318">
              <a:extLst>
                <a:ext uri="{FF2B5EF4-FFF2-40B4-BE49-F238E27FC236}">
                  <a16:creationId xmlns:a16="http://schemas.microsoft.com/office/drawing/2014/main" id="{128FABEE-1AF6-074A-83EC-BF4AFD47B187}"/>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 name="Oval 319">
              <a:extLst>
                <a:ext uri="{FF2B5EF4-FFF2-40B4-BE49-F238E27FC236}">
                  <a16:creationId xmlns:a16="http://schemas.microsoft.com/office/drawing/2014/main" id="{2423A082-C40E-D343-AA56-612607173C14}"/>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Oval 320">
              <a:extLst>
                <a:ext uri="{FF2B5EF4-FFF2-40B4-BE49-F238E27FC236}">
                  <a16:creationId xmlns:a16="http://schemas.microsoft.com/office/drawing/2014/main" id="{90265094-6BA7-3241-8AC9-1A40E804779D}"/>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 name="Oval 321">
              <a:extLst>
                <a:ext uri="{FF2B5EF4-FFF2-40B4-BE49-F238E27FC236}">
                  <a16:creationId xmlns:a16="http://schemas.microsoft.com/office/drawing/2014/main" id="{D308A63E-820D-B34C-8272-B82B6AC7C139}"/>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 name="Oval 322">
              <a:extLst>
                <a:ext uri="{FF2B5EF4-FFF2-40B4-BE49-F238E27FC236}">
                  <a16:creationId xmlns:a16="http://schemas.microsoft.com/office/drawing/2014/main" id="{B42E456D-9EE6-9A40-B189-2985C4BC0966}"/>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 name="Oval 323">
              <a:extLst>
                <a:ext uri="{FF2B5EF4-FFF2-40B4-BE49-F238E27FC236}">
                  <a16:creationId xmlns:a16="http://schemas.microsoft.com/office/drawing/2014/main" id="{5FBD9CE3-D0E6-7644-93E7-78BA8CAF0FED}"/>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Oval 324">
              <a:extLst>
                <a:ext uri="{FF2B5EF4-FFF2-40B4-BE49-F238E27FC236}">
                  <a16:creationId xmlns:a16="http://schemas.microsoft.com/office/drawing/2014/main" id="{15596DF6-D0E6-3C4B-903C-F8A0D926AFFC}"/>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 name="Oval 325">
              <a:extLst>
                <a:ext uri="{FF2B5EF4-FFF2-40B4-BE49-F238E27FC236}">
                  <a16:creationId xmlns:a16="http://schemas.microsoft.com/office/drawing/2014/main" id="{C5E57DD1-37C5-E24B-93CD-3E512D1C5A02}"/>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 name="Oval 326">
              <a:extLst>
                <a:ext uri="{FF2B5EF4-FFF2-40B4-BE49-F238E27FC236}">
                  <a16:creationId xmlns:a16="http://schemas.microsoft.com/office/drawing/2014/main" id="{E1A81E32-FF48-814C-8CB0-12FC1BB789BE}"/>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 name="Oval 327">
              <a:extLst>
                <a:ext uri="{FF2B5EF4-FFF2-40B4-BE49-F238E27FC236}">
                  <a16:creationId xmlns:a16="http://schemas.microsoft.com/office/drawing/2014/main" id="{347B7E74-DDA7-4240-AD71-9C5CA8603DF8}"/>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 name="Oval 328">
              <a:extLst>
                <a:ext uri="{FF2B5EF4-FFF2-40B4-BE49-F238E27FC236}">
                  <a16:creationId xmlns:a16="http://schemas.microsoft.com/office/drawing/2014/main" id="{C0D1B072-5EE9-BF4D-AAAB-B6DE6C75C7BE}"/>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Oval 329">
              <a:extLst>
                <a:ext uri="{FF2B5EF4-FFF2-40B4-BE49-F238E27FC236}">
                  <a16:creationId xmlns:a16="http://schemas.microsoft.com/office/drawing/2014/main" id="{9282F22F-9EF5-5F4C-98F8-3CE9F875B93D}"/>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Oval 330">
              <a:extLst>
                <a:ext uri="{FF2B5EF4-FFF2-40B4-BE49-F238E27FC236}">
                  <a16:creationId xmlns:a16="http://schemas.microsoft.com/office/drawing/2014/main" id="{B9BAFD9B-16DF-6348-95A4-2838798892EA}"/>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 name="Oval 331">
              <a:extLst>
                <a:ext uri="{FF2B5EF4-FFF2-40B4-BE49-F238E27FC236}">
                  <a16:creationId xmlns:a16="http://schemas.microsoft.com/office/drawing/2014/main" id="{4A084ADA-A711-7444-8AA1-C4A28633EA6A}"/>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 name="Oval 332">
              <a:extLst>
                <a:ext uri="{FF2B5EF4-FFF2-40B4-BE49-F238E27FC236}">
                  <a16:creationId xmlns:a16="http://schemas.microsoft.com/office/drawing/2014/main" id="{5E0A03FD-12E8-594E-A831-CC240FFA7A32}"/>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 name="Oval 333">
              <a:extLst>
                <a:ext uri="{FF2B5EF4-FFF2-40B4-BE49-F238E27FC236}">
                  <a16:creationId xmlns:a16="http://schemas.microsoft.com/office/drawing/2014/main" id="{F0610DAA-C73A-994F-9F58-F3AA2CCE31EE}"/>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 name="Oval 334">
              <a:extLst>
                <a:ext uri="{FF2B5EF4-FFF2-40B4-BE49-F238E27FC236}">
                  <a16:creationId xmlns:a16="http://schemas.microsoft.com/office/drawing/2014/main" id="{FED70D99-EEE0-064B-926A-6DA3DDB838A1}"/>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6" name="Oval 335">
              <a:extLst>
                <a:ext uri="{FF2B5EF4-FFF2-40B4-BE49-F238E27FC236}">
                  <a16:creationId xmlns:a16="http://schemas.microsoft.com/office/drawing/2014/main" id="{31498636-D0FE-924E-9A25-8C7989BB2811}"/>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7" name="Group 336">
            <a:extLst>
              <a:ext uri="{FF2B5EF4-FFF2-40B4-BE49-F238E27FC236}">
                <a16:creationId xmlns:a16="http://schemas.microsoft.com/office/drawing/2014/main" id="{8ECF3A1B-62A9-A043-8610-CF1B54DAF7AA}"/>
              </a:ext>
            </a:extLst>
          </p:cNvPr>
          <p:cNvGrpSpPr/>
          <p:nvPr/>
        </p:nvGrpSpPr>
        <p:grpSpPr>
          <a:xfrm rot="6075704">
            <a:off x="6644601" y="2102783"/>
            <a:ext cx="3864240" cy="3861426"/>
            <a:chOff x="814251" y="1918888"/>
            <a:chExt cx="3864240" cy="3861426"/>
          </a:xfrm>
        </p:grpSpPr>
        <p:sp>
          <p:nvSpPr>
            <p:cNvPr id="338" name="Oval 337">
              <a:extLst>
                <a:ext uri="{FF2B5EF4-FFF2-40B4-BE49-F238E27FC236}">
                  <a16:creationId xmlns:a16="http://schemas.microsoft.com/office/drawing/2014/main" id="{465730F4-ECDA-4645-9C09-4C4226A2DE81}"/>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9" name="Oval 338">
              <a:extLst>
                <a:ext uri="{FF2B5EF4-FFF2-40B4-BE49-F238E27FC236}">
                  <a16:creationId xmlns:a16="http://schemas.microsoft.com/office/drawing/2014/main" id="{5B6E1562-1D81-6D4D-8322-0A53392246D9}"/>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0" name="Oval 339">
              <a:extLst>
                <a:ext uri="{FF2B5EF4-FFF2-40B4-BE49-F238E27FC236}">
                  <a16:creationId xmlns:a16="http://schemas.microsoft.com/office/drawing/2014/main" id="{9FCD1BF1-BB8A-E549-A32B-45B3F01E023D}"/>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1" name="Oval 340">
              <a:extLst>
                <a:ext uri="{FF2B5EF4-FFF2-40B4-BE49-F238E27FC236}">
                  <a16:creationId xmlns:a16="http://schemas.microsoft.com/office/drawing/2014/main" id="{8F548C47-169A-F14C-9129-77EC3720A4D5}"/>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Oval 341">
              <a:extLst>
                <a:ext uri="{FF2B5EF4-FFF2-40B4-BE49-F238E27FC236}">
                  <a16:creationId xmlns:a16="http://schemas.microsoft.com/office/drawing/2014/main" id="{E5D31F1F-DAD3-E743-8D11-0AAA410C6DA7}"/>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Oval 342">
              <a:extLst>
                <a:ext uri="{FF2B5EF4-FFF2-40B4-BE49-F238E27FC236}">
                  <a16:creationId xmlns:a16="http://schemas.microsoft.com/office/drawing/2014/main" id="{19B4111C-347C-AE42-8448-D1E6B206D4FF}"/>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Oval 343">
              <a:extLst>
                <a:ext uri="{FF2B5EF4-FFF2-40B4-BE49-F238E27FC236}">
                  <a16:creationId xmlns:a16="http://schemas.microsoft.com/office/drawing/2014/main" id="{225E29B5-3904-1349-B53B-FAF8F78D943F}"/>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5" name="Oval 344">
              <a:extLst>
                <a:ext uri="{FF2B5EF4-FFF2-40B4-BE49-F238E27FC236}">
                  <a16:creationId xmlns:a16="http://schemas.microsoft.com/office/drawing/2014/main" id="{84CEB7DB-1CC4-0C42-9541-8E42A7A64725}"/>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6" name="Oval 345">
              <a:extLst>
                <a:ext uri="{FF2B5EF4-FFF2-40B4-BE49-F238E27FC236}">
                  <a16:creationId xmlns:a16="http://schemas.microsoft.com/office/drawing/2014/main" id="{CE25FF94-1FB5-F44C-B64D-0204874E972A}"/>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7" name="Oval 346">
              <a:extLst>
                <a:ext uri="{FF2B5EF4-FFF2-40B4-BE49-F238E27FC236}">
                  <a16:creationId xmlns:a16="http://schemas.microsoft.com/office/drawing/2014/main" id="{067AFE2C-8112-564F-A0AA-1E693C3124E3}"/>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 name="Oval 347">
              <a:extLst>
                <a:ext uri="{FF2B5EF4-FFF2-40B4-BE49-F238E27FC236}">
                  <a16:creationId xmlns:a16="http://schemas.microsoft.com/office/drawing/2014/main" id="{67EEC57F-DB59-F54E-AD67-2EDE29A02758}"/>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9" name="Oval 348">
              <a:extLst>
                <a:ext uri="{FF2B5EF4-FFF2-40B4-BE49-F238E27FC236}">
                  <a16:creationId xmlns:a16="http://schemas.microsoft.com/office/drawing/2014/main" id="{06D86218-5817-484D-A23D-EF0256CFEE03}"/>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0" name="Oval 349">
              <a:extLst>
                <a:ext uri="{FF2B5EF4-FFF2-40B4-BE49-F238E27FC236}">
                  <a16:creationId xmlns:a16="http://schemas.microsoft.com/office/drawing/2014/main" id="{34EFAFE4-B01B-AC4A-8DF4-6BDB0C859CF4}"/>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Oval 350">
              <a:extLst>
                <a:ext uri="{FF2B5EF4-FFF2-40B4-BE49-F238E27FC236}">
                  <a16:creationId xmlns:a16="http://schemas.microsoft.com/office/drawing/2014/main" id="{0749778C-D9EA-DC4A-9702-7FD689804E49}"/>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2" name="Oval 351">
              <a:extLst>
                <a:ext uri="{FF2B5EF4-FFF2-40B4-BE49-F238E27FC236}">
                  <a16:creationId xmlns:a16="http://schemas.microsoft.com/office/drawing/2014/main" id="{C00B5007-3735-284F-8881-398DD776DF5D}"/>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Oval 352">
              <a:extLst>
                <a:ext uri="{FF2B5EF4-FFF2-40B4-BE49-F238E27FC236}">
                  <a16:creationId xmlns:a16="http://schemas.microsoft.com/office/drawing/2014/main" id="{BD1252FD-284E-7343-B348-E35B68A40A86}"/>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Oval 353">
              <a:extLst>
                <a:ext uri="{FF2B5EF4-FFF2-40B4-BE49-F238E27FC236}">
                  <a16:creationId xmlns:a16="http://schemas.microsoft.com/office/drawing/2014/main" id="{B82FDD55-87D7-C046-952F-7E02C610096A}"/>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5" name="Oval 354">
              <a:extLst>
                <a:ext uri="{FF2B5EF4-FFF2-40B4-BE49-F238E27FC236}">
                  <a16:creationId xmlns:a16="http://schemas.microsoft.com/office/drawing/2014/main" id="{FB10218D-1963-474D-9853-959BDE025737}"/>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6" name="Oval 355">
              <a:extLst>
                <a:ext uri="{FF2B5EF4-FFF2-40B4-BE49-F238E27FC236}">
                  <a16:creationId xmlns:a16="http://schemas.microsoft.com/office/drawing/2014/main" id="{50B75E03-A002-F04F-96B2-D94D2430FF20}"/>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7" name="Oval 356">
              <a:extLst>
                <a:ext uri="{FF2B5EF4-FFF2-40B4-BE49-F238E27FC236}">
                  <a16:creationId xmlns:a16="http://schemas.microsoft.com/office/drawing/2014/main" id="{4A3B6994-EDD7-4343-A9E9-957F7C1C40EA}"/>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Oval 357">
              <a:extLst>
                <a:ext uri="{FF2B5EF4-FFF2-40B4-BE49-F238E27FC236}">
                  <a16:creationId xmlns:a16="http://schemas.microsoft.com/office/drawing/2014/main" id="{33C8CDBD-4A51-E24E-A973-260974D92A52}"/>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Oval 358">
              <a:extLst>
                <a:ext uri="{FF2B5EF4-FFF2-40B4-BE49-F238E27FC236}">
                  <a16:creationId xmlns:a16="http://schemas.microsoft.com/office/drawing/2014/main" id="{7AFA1E04-CA66-504F-A9D5-A3CD468137C7}"/>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0" name="Oval 359">
              <a:extLst>
                <a:ext uri="{FF2B5EF4-FFF2-40B4-BE49-F238E27FC236}">
                  <a16:creationId xmlns:a16="http://schemas.microsoft.com/office/drawing/2014/main" id="{8DD447D6-DE24-6942-B243-D218587B71E2}"/>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Oval 360">
              <a:extLst>
                <a:ext uri="{FF2B5EF4-FFF2-40B4-BE49-F238E27FC236}">
                  <a16:creationId xmlns:a16="http://schemas.microsoft.com/office/drawing/2014/main" id="{394C4445-5446-144A-BF02-923135C0D28E}"/>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2" name="Oval 361">
              <a:extLst>
                <a:ext uri="{FF2B5EF4-FFF2-40B4-BE49-F238E27FC236}">
                  <a16:creationId xmlns:a16="http://schemas.microsoft.com/office/drawing/2014/main" id="{468B88F5-59AA-0A4B-9B7D-E861CC3DBB81}"/>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3" name="Group 362">
            <a:extLst>
              <a:ext uri="{FF2B5EF4-FFF2-40B4-BE49-F238E27FC236}">
                <a16:creationId xmlns:a16="http://schemas.microsoft.com/office/drawing/2014/main" id="{787915AD-6504-7E44-8DC8-1FE7645ADF6F}"/>
              </a:ext>
            </a:extLst>
          </p:cNvPr>
          <p:cNvGrpSpPr/>
          <p:nvPr/>
        </p:nvGrpSpPr>
        <p:grpSpPr>
          <a:xfrm rot="6941981">
            <a:off x="6644601" y="2102783"/>
            <a:ext cx="3864240" cy="3861426"/>
            <a:chOff x="814251" y="1918888"/>
            <a:chExt cx="3864240" cy="3861426"/>
          </a:xfrm>
        </p:grpSpPr>
        <p:sp>
          <p:nvSpPr>
            <p:cNvPr id="364" name="Oval 363">
              <a:extLst>
                <a:ext uri="{FF2B5EF4-FFF2-40B4-BE49-F238E27FC236}">
                  <a16:creationId xmlns:a16="http://schemas.microsoft.com/office/drawing/2014/main" id="{FAA02E54-C587-4546-8621-0778579CA56D}"/>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5" name="Oval 364">
              <a:extLst>
                <a:ext uri="{FF2B5EF4-FFF2-40B4-BE49-F238E27FC236}">
                  <a16:creationId xmlns:a16="http://schemas.microsoft.com/office/drawing/2014/main" id="{CA9920E2-E0CA-C749-AB40-8B3B63A939A4}"/>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6" name="Oval 365">
              <a:extLst>
                <a:ext uri="{FF2B5EF4-FFF2-40B4-BE49-F238E27FC236}">
                  <a16:creationId xmlns:a16="http://schemas.microsoft.com/office/drawing/2014/main" id="{42A562C3-9429-CA46-BED9-18E306807ADD}"/>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7" name="Oval 366">
              <a:extLst>
                <a:ext uri="{FF2B5EF4-FFF2-40B4-BE49-F238E27FC236}">
                  <a16:creationId xmlns:a16="http://schemas.microsoft.com/office/drawing/2014/main" id="{B3FBB651-1033-E043-88C8-3BFF73466075}"/>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 name="Oval 367">
              <a:extLst>
                <a:ext uri="{FF2B5EF4-FFF2-40B4-BE49-F238E27FC236}">
                  <a16:creationId xmlns:a16="http://schemas.microsoft.com/office/drawing/2014/main" id="{2CE50A1F-662F-F240-8615-198AA5D649B4}"/>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9" name="Oval 368">
              <a:extLst>
                <a:ext uri="{FF2B5EF4-FFF2-40B4-BE49-F238E27FC236}">
                  <a16:creationId xmlns:a16="http://schemas.microsoft.com/office/drawing/2014/main" id="{5AC3DE06-35A2-E24E-9FE0-EB234967C632}"/>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0" name="Oval 369">
              <a:extLst>
                <a:ext uri="{FF2B5EF4-FFF2-40B4-BE49-F238E27FC236}">
                  <a16:creationId xmlns:a16="http://schemas.microsoft.com/office/drawing/2014/main" id="{BAB7A04C-2AD9-6044-9B20-25180E0721E9}"/>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Oval 370">
              <a:extLst>
                <a:ext uri="{FF2B5EF4-FFF2-40B4-BE49-F238E27FC236}">
                  <a16:creationId xmlns:a16="http://schemas.microsoft.com/office/drawing/2014/main" id="{54EFADEF-16AB-F542-A9B2-90EE93BA568F}"/>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2" name="Oval 371">
              <a:extLst>
                <a:ext uri="{FF2B5EF4-FFF2-40B4-BE49-F238E27FC236}">
                  <a16:creationId xmlns:a16="http://schemas.microsoft.com/office/drawing/2014/main" id="{F68FEDFE-5406-8244-B50F-613CAF65B46D}"/>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3" name="Oval 372">
              <a:extLst>
                <a:ext uri="{FF2B5EF4-FFF2-40B4-BE49-F238E27FC236}">
                  <a16:creationId xmlns:a16="http://schemas.microsoft.com/office/drawing/2014/main" id="{5996B891-8E23-B946-ABB9-0BF6B2C68C06}"/>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Oval 373">
              <a:extLst>
                <a:ext uri="{FF2B5EF4-FFF2-40B4-BE49-F238E27FC236}">
                  <a16:creationId xmlns:a16="http://schemas.microsoft.com/office/drawing/2014/main" id="{88E30DF4-C19B-5745-B593-AE9A14F01737}"/>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5" name="Oval 374">
              <a:extLst>
                <a:ext uri="{FF2B5EF4-FFF2-40B4-BE49-F238E27FC236}">
                  <a16:creationId xmlns:a16="http://schemas.microsoft.com/office/drawing/2014/main" id="{EE11DFBA-7D2F-5B47-B44F-BEBC39BBC9EF}"/>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6" name="Oval 375">
              <a:extLst>
                <a:ext uri="{FF2B5EF4-FFF2-40B4-BE49-F238E27FC236}">
                  <a16:creationId xmlns:a16="http://schemas.microsoft.com/office/drawing/2014/main" id="{FD187514-4695-AB46-BD19-18B15A5B0EE6}"/>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Oval 376">
              <a:extLst>
                <a:ext uri="{FF2B5EF4-FFF2-40B4-BE49-F238E27FC236}">
                  <a16:creationId xmlns:a16="http://schemas.microsoft.com/office/drawing/2014/main" id="{34E55FA7-B2F6-8246-87E6-703E420F0AA5}"/>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Oval 377">
              <a:extLst>
                <a:ext uri="{FF2B5EF4-FFF2-40B4-BE49-F238E27FC236}">
                  <a16:creationId xmlns:a16="http://schemas.microsoft.com/office/drawing/2014/main" id="{8ACED27F-0FA7-2142-A316-B138B5AB7175}"/>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9" name="Oval 378">
              <a:extLst>
                <a:ext uri="{FF2B5EF4-FFF2-40B4-BE49-F238E27FC236}">
                  <a16:creationId xmlns:a16="http://schemas.microsoft.com/office/drawing/2014/main" id="{FBDE3EA7-7AE0-BD4D-9B25-A67C462729F4}"/>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0" name="Oval 379">
              <a:extLst>
                <a:ext uri="{FF2B5EF4-FFF2-40B4-BE49-F238E27FC236}">
                  <a16:creationId xmlns:a16="http://schemas.microsoft.com/office/drawing/2014/main" id="{97EF2612-7AE9-7C41-AF77-E7F777F8FD8C}"/>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1" name="Oval 380">
              <a:extLst>
                <a:ext uri="{FF2B5EF4-FFF2-40B4-BE49-F238E27FC236}">
                  <a16:creationId xmlns:a16="http://schemas.microsoft.com/office/drawing/2014/main" id="{BCDD61E9-9654-2349-B892-2F32AD5A974D}"/>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2" name="Oval 381">
              <a:extLst>
                <a:ext uri="{FF2B5EF4-FFF2-40B4-BE49-F238E27FC236}">
                  <a16:creationId xmlns:a16="http://schemas.microsoft.com/office/drawing/2014/main" id="{6B0B54C3-2A6B-C947-A515-72635F5F324B}"/>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3" name="Oval 382">
              <a:extLst>
                <a:ext uri="{FF2B5EF4-FFF2-40B4-BE49-F238E27FC236}">
                  <a16:creationId xmlns:a16="http://schemas.microsoft.com/office/drawing/2014/main" id="{9684CF45-7AAC-BB4C-A517-D23B79B066BD}"/>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4" name="Oval 383">
              <a:extLst>
                <a:ext uri="{FF2B5EF4-FFF2-40B4-BE49-F238E27FC236}">
                  <a16:creationId xmlns:a16="http://schemas.microsoft.com/office/drawing/2014/main" id="{96EA47EA-4AD9-7E4D-8D1B-7D1346B6BC21}"/>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5" name="Oval 384">
              <a:extLst>
                <a:ext uri="{FF2B5EF4-FFF2-40B4-BE49-F238E27FC236}">
                  <a16:creationId xmlns:a16="http://schemas.microsoft.com/office/drawing/2014/main" id="{0B0FB830-65D1-D742-BEE6-D8D88B5C4A01}"/>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 name="Oval 385">
              <a:extLst>
                <a:ext uri="{FF2B5EF4-FFF2-40B4-BE49-F238E27FC236}">
                  <a16:creationId xmlns:a16="http://schemas.microsoft.com/office/drawing/2014/main" id="{7B8AC668-250A-DE4D-A8D7-B81622F24FE5}"/>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7" name="Oval 386">
              <a:extLst>
                <a:ext uri="{FF2B5EF4-FFF2-40B4-BE49-F238E27FC236}">
                  <a16:creationId xmlns:a16="http://schemas.microsoft.com/office/drawing/2014/main" id="{5F1A6388-A507-274F-99A3-82863CCB3FE2}"/>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8" name="Oval 387">
              <a:extLst>
                <a:ext uri="{FF2B5EF4-FFF2-40B4-BE49-F238E27FC236}">
                  <a16:creationId xmlns:a16="http://schemas.microsoft.com/office/drawing/2014/main" id="{1E4FB67C-2149-BB4C-8A03-AC4A91017A81}"/>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9" name="Group 388">
            <a:extLst>
              <a:ext uri="{FF2B5EF4-FFF2-40B4-BE49-F238E27FC236}">
                <a16:creationId xmlns:a16="http://schemas.microsoft.com/office/drawing/2014/main" id="{64D75652-D256-FF40-B30F-26E4B32BF3E7}"/>
              </a:ext>
            </a:extLst>
          </p:cNvPr>
          <p:cNvGrpSpPr/>
          <p:nvPr/>
        </p:nvGrpSpPr>
        <p:grpSpPr>
          <a:xfrm rot="8037107">
            <a:off x="6644601" y="2102783"/>
            <a:ext cx="3864240" cy="3861426"/>
            <a:chOff x="814251" y="1918888"/>
            <a:chExt cx="3864240" cy="3861426"/>
          </a:xfrm>
        </p:grpSpPr>
        <p:sp>
          <p:nvSpPr>
            <p:cNvPr id="390" name="Oval 389">
              <a:extLst>
                <a:ext uri="{FF2B5EF4-FFF2-40B4-BE49-F238E27FC236}">
                  <a16:creationId xmlns:a16="http://schemas.microsoft.com/office/drawing/2014/main" id="{52FA712C-D802-4047-9EC3-C1525724B67B}"/>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1" name="Oval 390">
              <a:extLst>
                <a:ext uri="{FF2B5EF4-FFF2-40B4-BE49-F238E27FC236}">
                  <a16:creationId xmlns:a16="http://schemas.microsoft.com/office/drawing/2014/main" id="{54266876-DCB2-2E46-BA56-DC4332341090}"/>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2" name="Oval 391">
              <a:extLst>
                <a:ext uri="{FF2B5EF4-FFF2-40B4-BE49-F238E27FC236}">
                  <a16:creationId xmlns:a16="http://schemas.microsoft.com/office/drawing/2014/main" id="{C38F2808-7DCB-C24D-84D9-811B9EB62051}"/>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3" name="Oval 392">
              <a:extLst>
                <a:ext uri="{FF2B5EF4-FFF2-40B4-BE49-F238E27FC236}">
                  <a16:creationId xmlns:a16="http://schemas.microsoft.com/office/drawing/2014/main" id="{ABA10628-02A4-8949-9B08-939D6CE84E4C}"/>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4" name="Oval 393">
              <a:extLst>
                <a:ext uri="{FF2B5EF4-FFF2-40B4-BE49-F238E27FC236}">
                  <a16:creationId xmlns:a16="http://schemas.microsoft.com/office/drawing/2014/main" id="{2819AAF9-BBBF-FB4F-863E-FE70D53CA191}"/>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5" name="Oval 394">
              <a:extLst>
                <a:ext uri="{FF2B5EF4-FFF2-40B4-BE49-F238E27FC236}">
                  <a16:creationId xmlns:a16="http://schemas.microsoft.com/office/drawing/2014/main" id="{08A7D289-0281-124C-A584-9426D2DF8983}"/>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6" name="Oval 395">
              <a:extLst>
                <a:ext uri="{FF2B5EF4-FFF2-40B4-BE49-F238E27FC236}">
                  <a16:creationId xmlns:a16="http://schemas.microsoft.com/office/drawing/2014/main" id="{4E079834-3DB4-8145-8063-4B0350FCA423}"/>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7" name="Oval 396">
              <a:extLst>
                <a:ext uri="{FF2B5EF4-FFF2-40B4-BE49-F238E27FC236}">
                  <a16:creationId xmlns:a16="http://schemas.microsoft.com/office/drawing/2014/main" id="{64DBBDA3-034B-C54B-A8CE-46257AE5A2D1}"/>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8" name="Oval 397">
              <a:extLst>
                <a:ext uri="{FF2B5EF4-FFF2-40B4-BE49-F238E27FC236}">
                  <a16:creationId xmlns:a16="http://schemas.microsoft.com/office/drawing/2014/main" id="{11192C64-0E57-3249-893E-258D1DB20D38}"/>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 name="Oval 398">
              <a:extLst>
                <a:ext uri="{FF2B5EF4-FFF2-40B4-BE49-F238E27FC236}">
                  <a16:creationId xmlns:a16="http://schemas.microsoft.com/office/drawing/2014/main" id="{1EF103DF-0CF2-1B42-966C-4D34D0467770}"/>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0" name="Oval 399">
              <a:extLst>
                <a:ext uri="{FF2B5EF4-FFF2-40B4-BE49-F238E27FC236}">
                  <a16:creationId xmlns:a16="http://schemas.microsoft.com/office/drawing/2014/main" id="{069EED1A-410D-D54E-BCD2-D212DE2A6D28}"/>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1" name="Oval 400">
              <a:extLst>
                <a:ext uri="{FF2B5EF4-FFF2-40B4-BE49-F238E27FC236}">
                  <a16:creationId xmlns:a16="http://schemas.microsoft.com/office/drawing/2014/main" id="{89EA2B40-5B33-9541-B2C7-D627333B86C8}"/>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2" name="Oval 401">
              <a:extLst>
                <a:ext uri="{FF2B5EF4-FFF2-40B4-BE49-F238E27FC236}">
                  <a16:creationId xmlns:a16="http://schemas.microsoft.com/office/drawing/2014/main" id="{9E244E2D-81BF-364B-8978-91A38CC00AF0}"/>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3" name="Oval 402">
              <a:extLst>
                <a:ext uri="{FF2B5EF4-FFF2-40B4-BE49-F238E27FC236}">
                  <a16:creationId xmlns:a16="http://schemas.microsoft.com/office/drawing/2014/main" id="{D1527DED-897B-314A-BA8C-769D548045A7}"/>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4" name="Oval 403">
              <a:extLst>
                <a:ext uri="{FF2B5EF4-FFF2-40B4-BE49-F238E27FC236}">
                  <a16:creationId xmlns:a16="http://schemas.microsoft.com/office/drawing/2014/main" id="{2C705B77-798D-2B4B-9362-1EC735305650}"/>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5" name="Oval 404">
              <a:extLst>
                <a:ext uri="{FF2B5EF4-FFF2-40B4-BE49-F238E27FC236}">
                  <a16:creationId xmlns:a16="http://schemas.microsoft.com/office/drawing/2014/main" id="{83B24951-BB42-764A-AB88-46CD82F0F547}"/>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6" name="Oval 405">
              <a:extLst>
                <a:ext uri="{FF2B5EF4-FFF2-40B4-BE49-F238E27FC236}">
                  <a16:creationId xmlns:a16="http://schemas.microsoft.com/office/drawing/2014/main" id="{D5A43ABA-B8E9-F44A-8827-C5CAC6862A74}"/>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7" name="Oval 406">
              <a:extLst>
                <a:ext uri="{FF2B5EF4-FFF2-40B4-BE49-F238E27FC236}">
                  <a16:creationId xmlns:a16="http://schemas.microsoft.com/office/drawing/2014/main" id="{B033CA43-CFFA-0D49-BA57-D01EF491266F}"/>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8" name="Oval 407">
              <a:extLst>
                <a:ext uri="{FF2B5EF4-FFF2-40B4-BE49-F238E27FC236}">
                  <a16:creationId xmlns:a16="http://schemas.microsoft.com/office/drawing/2014/main" id="{F5DCB566-C972-B546-B5BB-A47ADD9D7779}"/>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 name="Oval 408">
              <a:extLst>
                <a:ext uri="{FF2B5EF4-FFF2-40B4-BE49-F238E27FC236}">
                  <a16:creationId xmlns:a16="http://schemas.microsoft.com/office/drawing/2014/main" id="{524E5677-D6FE-214B-8D38-3C38B06E8A50}"/>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 name="Oval 409">
              <a:extLst>
                <a:ext uri="{FF2B5EF4-FFF2-40B4-BE49-F238E27FC236}">
                  <a16:creationId xmlns:a16="http://schemas.microsoft.com/office/drawing/2014/main" id="{2CCF68F3-0877-2E43-BD47-2EDE4825610A}"/>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 name="Oval 410">
              <a:extLst>
                <a:ext uri="{FF2B5EF4-FFF2-40B4-BE49-F238E27FC236}">
                  <a16:creationId xmlns:a16="http://schemas.microsoft.com/office/drawing/2014/main" id="{A0583442-2A34-0C44-8DB9-6CF14D3F70BD}"/>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 name="Oval 411">
              <a:extLst>
                <a:ext uri="{FF2B5EF4-FFF2-40B4-BE49-F238E27FC236}">
                  <a16:creationId xmlns:a16="http://schemas.microsoft.com/office/drawing/2014/main" id="{E3FC2FE9-9920-7346-A2B5-3D6745E07963}"/>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3" name="Oval 412">
              <a:extLst>
                <a:ext uri="{FF2B5EF4-FFF2-40B4-BE49-F238E27FC236}">
                  <a16:creationId xmlns:a16="http://schemas.microsoft.com/office/drawing/2014/main" id="{9EA7E6E2-7863-D443-AEA6-C788F5015172}"/>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4" name="Oval 413">
              <a:extLst>
                <a:ext uri="{FF2B5EF4-FFF2-40B4-BE49-F238E27FC236}">
                  <a16:creationId xmlns:a16="http://schemas.microsoft.com/office/drawing/2014/main" id="{08AD8913-C0CB-DB40-A1AE-745AB7B7380C}"/>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5" name="Group 414">
            <a:extLst>
              <a:ext uri="{FF2B5EF4-FFF2-40B4-BE49-F238E27FC236}">
                <a16:creationId xmlns:a16="http://schemas.microsoft.com/office/drawing/2014/main" id="{8F3872DB-9726-A249-A18E-85D87A4438F5}"/>
              </a:ext>
            </a:extLst>
          </p:cNvPr>
          <p:cNvGrpSpPr/>
          <p:nvPr/>
        </p:nvGrpSpPr>
        <p:grpSpPr>
          <a:xfrm rot="4122807">
            <a:off x="6644601" y="2102783"/>
            <a:ext cx="3864240" cy="3861426"/>
            <a:chOff x="814251" y="1918888"/>
            <a:chExt cx="3864240" cy="3861426"/>
          </a:xfrm>
        </p:grpSpPr>
        <p:sp>
          <p:nvSpPr>
            <p:cNvPr id="416" name="Oval 415">
              <a:extLst>
                <a:ext uri="{FF2B5EF4-FFF2-40B4-BE49-F238E27FC236}">
                  <a16:creationId xmlns:a16="http://schemas.microsoft.com/office/drawing/2014/main" id="{922CFF7E-D0F1-434F-BFA5-FA700540A9A6}"/>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7" name="Oval 416">
              <a:extLst>
                <a:ext uri="{FF2B5EF4-FFF2-40B4-BE49-F238E27FC236}">
                  <a16:creationId xmlns:a16="http://schemas.microsoft.com/office/drawing/2014/main" id="{BCE1F65A-FE4E-FB47-AABA-20F75B184603}"/>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8" name="Oval 417">
              <a:extLst>
                <a:ext uri="{FF2B5EF4-FFF2-40B4-BE49-F238E27FC236}">
                  <a16:creationId xmlns:a16="http://schemas.microsoft.com/office/drawing/2014/main" id="{95F7FCB1-7E83-AA49-AAEC-9BFCC3821A05}"/>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9" name="Oval 418">
              <a:extLst>
                <a:ext uri="{FF2B5EF4-FFF2-40B4-BE49-F238E27FC236}">
                  <a16:creationId xmlns:a16="http://schemas.microsoft.com/office/drawing/2014/main" id="{2F807650-C347-F847-95ED-C30FAC9BF656}"/>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0" name="Oval 419">
              <a:extLst>
                <a:ext uri="{FF2B5EF4-FFF2-40B4-BE49-F238E27FC236}">
                  <a16:creationId xmlns:a16="http://schemas.microsoft.com/office/drawing/2014/main" id="{FC5EF8DA-74DB-4143-BCB1-617E5B0948C7}"/>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1" name="Oval 420">
              <a:extLst>
                <a:ext uri="{FF2B5EF4-FFF2-40B4-BE49-F238E27FC236}">
                  <a16:creationId xmlns:a16="http://schemas.microsoft.com/office/drawing/2014/main" id="{F7D2834E-0808-CC47-9325-9B399BE76553}"/>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2" name="Oval 421">
              <a:extLst>
                <a:ext uri="{FF2B5EF4-FFF2-40B4-BE49-F238E27FC236}">
                  <a16:creationId xmlns:a16="http://schemas.microsoft.com/office/drawing/2014/main" id="{E8FBB165-655C-3341-8B21-EA912A974F92}"/>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3" name="Oval 422">
              <a:extLst>
                <a:ext uri="{FF2B5EF4-FFF2-40B4-BE49-F238E27FC236}">
                  <a16:creationId xmlns:a16="http://schemas.microsoft.com/office/drawing/2014/main" id="{C1FDAE0F-711C-6140-A2FC-31FCC912F8E6}"/>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4" name="Oval 423">
              <a:extLst>
                <a:ext uri="{FF2B5EF4-FFF2-40B4-BE49-F238E27FC236}">
                  <a16:creationId xmlns:a16="http://schemas.microsoft.com/office/drawing/2014/main" id="{B6148BA3-E4A7-F542-AB12-B672697B3CE3}"/>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5" name="Oval 424">
              <a:extLst>
                <a:ext uri="{FF2B5EF4-FFF2-40B4-BE49-F238E27FC236}">
                  <a16:creationId xmlns:a16="http://schemas.microsoft.com/office/drawing/2014/main" id="{B5F803DD-C17E-5C4F-AEF8-CA1A41610A0B}"/>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6" name="Oval 425">
              <a:extLst>
                <a:ext uri="{FF2B5EF4-FFF2-40B4-BE49-F238E27FC236}">
                  <a16:creationId xmlns:a16="http://schemas.microsoft.com/office/drawing/2014/main" id="{86EC2A15-AB9B-A64C-B286-76F6C3465324}"/>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7" name="Oval 426">
              <a:extLst>
                <a:ext uri="{FF2B5EF4-FFF2-40B4-BE49-F238E27FC236}">
                  <a16:creationId xmlns:a16="http://schemas.microsoft.com/office/drawing/2014/main" id="{8DC40F48-8296-AB40-B942-A5AE6967C063}"/>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8" name="Oval 427">
              <a:extLst>
                <a:ext uri="{FF2B5EF4-FFF2-40B4-BE49-F238E27FC236}">
                  <a16:creationId xmlns:a16="http://schemas.microsoft.com/office/drawing/2014/main" id="{DFD990A0-2C56-2C43-B80F-C160878A6A85}"/>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9" name="Oval 428">
              <a:extLst>
                <a:ext uri="{FF2B5EF4-FFF2-40B4-BE49-F238E27FC236}">
                  <a16:creationId xmlns:a16="http://schemas.microsoft.com/office/drawing/2014/main" id="{4BB911B2-FDEF-A84F-B487-F0C731C3C4CB}"/>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 name="Oval 429">
              <a:extLst>
                <a:ext uri="{FF2B5EF4-FFF2-40B4-BE49-F238E27FC236}">
                  <a16:creationId xmlns:a16="http://schemas.microsoft.com/office/drawing/2014/main" id="{5AB93B26-3769-7343-B07D-9F9566D3B285}"/>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1" name="Oval 430">
              <a:extLst>
                <a:ext uri="{FF2B5EF4-FFF2-40B4-BE49-F238E27FC236}">
                  <a16:creationId xmlns:a16="http://schemas.microsoft.com/office/drawing/2014/main" id="{C37A3CC3-1B90-924C-B470-9F96ABB6E122}"/>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2" name="Oval 431">
              <a:extLst>
                <a:ext uri="{FF2B5EF4-FFF2-40B4-BE49-F238E27FC236}">
                  <a16:creationId xmlns:a16="http://schemas.microsoft.com/office/drawing/2014/main" id="{FA6C487A-339D-4A4B-A7C4-CE0B31A47ADE}"/>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3" name="Oval 432">
              <a:extLst>
                <a:ext uri="{FF2B5EF4-FFF2-40B4-BE49-F238E27FC236}">
                  <a16:creationId xmlns:a16="http://schemas.microsoft.com/office/drawing/2014/main" id="{2BEF15E8-15F8-6D4A-A1D7-78D20A1B0B45}"/>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4" name="Oval 433">
              <a:extLst>
                <a:ext uri="{FF2B5EF4-FFF2-40B4-BE49-F238E27FC236}">
                  <a16:creationId xmlns:a16="http://schemas.microsoft.com/office/drawing/2014/main" id="{BED8A4E9-F19F-FA42-B7BC-569CC0E0D508}"/>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5" name="Oval 434">
              <a:extLst>
                <a:ext uri="{FF2B5EF4-FFF2-40B4-BE49-F238E27FC236}">
                  <a16:creationId xmlns:a16="http://schemas.microsoft.com/office/drawing/2014/main" id="{44244861-DA58-6F45-AA51-B99B2940361A}"/>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6" name="Oval 435">
              <a:extLst>
                <a:ext uri="{FF2B5EF4-FFF2-40B4-BE49-F238E27FC236}">
                  <a16:creationId xmlns:a16="http://schemas.microsoft.com/office/drawing/2014/main" id="{B03DFE66-EC59-434E-B13A-BFCBB18E5DB7}"/>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7" name="Oval 436">
              <a:extLst>
                <a:ext uri="{FF2B5EF4-FFF2-40B4-BE49-F238E27FC236}">
                  <a16:creationId xmlns:a16="http://schemas.microsoft.com/office/drawing/2014/main" id="{B9D16B5A-04C5-9C4E-AA68-DFDA91FF2404}"/>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8" name="Oval 437">
              <a:extLst>
                <a:ext uri="{FF2B5EF4-FFF2-40B4-BE49-F238E27FC236}">
                  <a16:creationId xmlns:a16="http://schemas.microsoft.com/office/drawing/2014/main" id="{42F14F42-754C-2C47-A5E0-98E3F74F11EE}"/>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9" name="Oval 438">
              <a:extLst>
                <a:ext uri="{FF2B5EF4-FFF2-40B4-BE49-F238E27FC236}">
                  <a16:creationId xmlns:a16="http://schemas.microsoft.com/office/drawing/2014/main" id="{2E286086-84FA-3344-8514-A14EA8986BE4}"/>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 name="Oval 439">
              <a:extLst>
                <a:ext uri="{FF2B5EF4-FFF2-40B4-BE49-F238E27FC236}">
                  <a16:creationId xmlns:a16="http://schemas.microsoft.com/office/drawing/2014/main" id="{B6592A57-41B3-C64C-A01B-2DA65C2BD21E}"/>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1" name="Group 440">
            <a:extLst>
              <a:ext uri="{FF2B5EF4-FFF2-40B4-BE49-F238E27FC236}">
                <a16:creationId xmlns:a16="http://schemas.microsoft.com/office/drawing/2014/main" id="{4C72B1E1-63C1-004E-ADC1-3913A09C161F}"/>
              </a:ext>
            </a:extLst>
          </p:cNvPr>
          <p:cNvGrpSpPr/>
          <p:nvPr/>
        </p:nvGrpSpPr>
        <p:grpSpPr>
          <a:xfrm rot="7722807">
            <a:off x="6644601" y="2102783"/>
            <a:ext cx="3864240" cy="3861426"/>
            <a:chOff x="814251" y="1918888"/>
            <a:chExt cx="3864240" cy="3861426"/>
          </a:xfrm>
        </p:grpSpPr>
        <p:sp>
          <p:nvSpPr>
            <p:cNvPr id="442" name="Oval 441">
              <a:extLst>
                <a:ext uri="{FF2B5EF4-FFF2-40B4-BE49-F238E27FC236}">
                  <a16:creationId xmlns:a16="http://schemas.microsoft.com/office/drawing/2014/main" id="{87B3842E-4BE3-EF44-8B24-770832D6210D}"/>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3" name="Oval 442">
              <a:extLst>
                <a:ext uri="{FF2B5EF4-FFF2-40B4-BE49-F238E27FC236}">
                  <a16:creationId xmlns:a16="http://schemas.microsoft.com/office/drawing/2014/main" id="{01911199-8C5B-D34B-B9AF-62332D39E0C7}"/>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4" name="Oval 443">
              <a:extLst>
                <a:ext uri="{FF2B5EF4-FFF2-40B4-BE49-F238E27FC236}">
                  <a16:creationId xmlns:a16="http://schemas.microsoft.com/office/drawing/2014/main" id="{476A7A4C-F635-8A4E-A871-0A577CAA697A}"/>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5" name="Oval 444">
              <a:extLst>
                <a:ext uri="{FF2B5EF4-FFF2-40B4-BE49-F238E27FC236}">
                  <a16:creationId xmlns:a16="http://schemas.microsoft.com/office/drawing/2014/main" id="{972C0F94-00B9-1B40-9B80-F29A82463B25}"/>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6" name="Oval 445">
              <a:extLst>
                <a:ext uri="{FF2B5EF4-FFF2-40B4-BE49-F238E27FC236}">
                  <a16:creationId xmlns:a16="http://schemas.microsoft.com/office/drawing/2014/main" id="{F9FA428B-5B59-604D-ACE9-034F791DC8A0}"/>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7" name="Oval 446">
              <a:extLst>
                <a:ext uri="{FF2B5EF4-FFF2-40B4-BE49-F238E27FC236}">
                  <a16:creationId xmlns:a16="http://schemas.microsoft.com/office/drawing/2014/main" id="{E5BCEA66-3D97-D048-9AB9-12512A978D05}"/>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8" name="Oval 447">
              <a:extLst>
                <a:ext uri="{FF2B5EF4-FFF2-40B4-BE49-F238E27FC236}">
                  <a16:creationId xmlns:a16="http://schemas.microsoft.com/office/drawing/2014/main" id="{CF795254-A1FA-D444-80EC-10F717E2139C}"/>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9" name="Oval 448">
              <a:extLst>
                <a:ext uri="{FF2B5EF4-FFF2-40B4-BE49-F238E27FC236}">
                  <a16:creationId xmlns:a16="http://schemas.microsoft.com/office/drawing/2014/main" id="{8F0A6F7C-E8E1-DA49-86F0-B49FA0C83997}"/>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 name="Oval 449">
              <a:extLst>
                <a:ext uri="{FF2B5EF4-FFF2-40B4-BE49-F238E27FC236}">
                  <a16:creationId xmlns:a16="http://schemas.microsoft.com/office/drawing/2014/main" id="{7AE73084-D16C-6643-9281-CF3B88624A4C}"/>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1" name="Oval 450">
              <a:extLst>
                <a:ext uri="{FF2B5EF4-FFF2-40B4-BE49-F238E27FC236}">
                  <a16:creationId xmlns:a16="http://schemas.microsoft.com/office/drawing/2014/main" id="{953FF950-ED67-824E-A318-B6D4613998D1}"/>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2" name="Oval 451">
              <a:extLst>
                <a:ext uri="{FF2B5EF4-FFF2-40B4-BE49-F238E27FC236}">
                  <a16:creationId xmlns:a16="http://schemas.microsoft.com/office/drawing/2014/main" id="{B5E1F270-5C82-7447-928C-F9EF4CADFCB7}"/>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3" name="Oval 452">
              <a:extLst>
                <a:ext uri="{FF2B5EF4-FFF2-40B4-BE49-F238E27FC236}">
                  <a16:creationId xmlns:a16="http://schemas.microsoft.com/office/drawing/2014/main" id="{2BC81749-CC58-0642-AA2B-FA370B9A0DD8}"/>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4" name="Oval 453">
              <a:extLst>
                <a:ext uri="{FF2B5EF4-FFF2-40B4-BE49-F238E27FC236}">
                  <a16:creationId xmlns:a16="http://schemas.microsoft.com/office/drawing/2014/main" id="{83BC2665-4D29-0643-A59B-257587E9CB93}"/>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5" name="Oval 454">
              <a:extLst>
                <a:ext uri="{FF2B5EF4-FFF2-40B4-BE49-F238E27FC236}">
                  <a16:creationId xmlns:a16="http://schemas.microsoft.com/office/drawing/2014/main" id="{E7F256DD-558A-3749-BDAD-0E65289855B9}"/>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6" name="Oval 455">
              <a:extLst>
                <a:ext uri="{FF2B5EF4-FFF2-40B4-BE49-F238E27FC236}">
                  <a16:creationId xmlns:a16="http://schemas.microsoft.com/office/drawing/2014/main" id="{4D413971-FE60-A44B-9153-CC0BE75C0637}"/>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7" name="Oval 456">
              <a:extLst>
                <a:ext uri="{FF2B5EF4-FFF2-40B4-BE49-F238E27FC236}">
                  <a16:creationId xmlns:a16="http://schemas.microsoft.com/office/drawing/2014/main" id="{FEB805B9-B54E-BD46-B7D8-7842F78CDBEA}"/>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8" name="Oval 457">
              <a:extLst>
                <a:ext uri="{FF2B5EF4-FFF2-40B4-BE49-F238E27FC236}">
                  <a16:creationId xmlns:a16="http://schemas.microsoft.com/office/drawing/2014/main" id="{06C85F00-3D41-F64C-85A1-1966DEA64C28}"/>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9" name="Oval 458">
              <a:extLst>
                <a:ext uri="{FF2B5EF4-FFF2-40B4-BE49-F238E27FC236}">
                  <a16:creationId xmlns:a16="http://schemas.microsoft.com/office/drawing/2014/main" id="{0ECC347F-BC53-B64E-9286-543AB1B5DB50}"/>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0" name="Oval 459">
              <a:extLst>
                <a:ext uri="{FF2B5EF4-FFF2-40B4-BE49-F238E27FC236}">
                  <a16:creationId xmlns:a16="http://schemas.microsoft.com/office/drawing/2014/main" id="{D7A9D738-484F-5142-BEBD-6A44521B5404}"/>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1" name="Oval 460">
              <a:extLst>
                <a:ext uri="{FF2B5EF4-FFF2-40B4-BE49-F238E27FC236}">
                  <a16:creationId xmlns:a16="http://schemas.microsoft.com/office/drawing/2014/main" id="{1BBF3A11-12F6-EB4F-BC56-4F7468406D6D}"/>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2" name="Oval 461">
              <a:extLst>
                <a:ext uri="{FF2B5EF4-FFF2-40B4-BE49-F238E27FC236}">
                  <a16:creationId xmlns:a16="http://schemas.microsoft.com/office/drawing/2014/main" id="{EF2CC90B-D082-FB4A-B4D1-4EC4A67E6387}"/>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3" name="Oval 462">
              <a:extLst>
                <a:ext uri="{FF2B5EF4-FFF2-40B4-BE49-F238E27FC236}">
                  <a16:creationId xmlns:a16="http://schemas.microsoft.com/office/drawing/2014/main" id="{E2D02CD5-B996-D04F-AB3C-DB76E12518C6}"/>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4" name="Oval 463">
              <a:extLst>
                <a:ext uri="{FF2B5EF4-FFF2-40B4-BE49-F238E27FC236}">
                  <a16:creationId xmlns:a16="http://schemas.microsoft.com/office/drawing/2014/main" id="{FF6D8FC0-C8E0-7947-9E23-C9E315B390A3}"/>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5" name="Oval 464">
              <a:extLst>
                <a:ext uri="{FF2B5EF4-FFF2-40B4-BE49-F238E27FC236}">
                  <a16:creationId xmlns:a16="http://schemas.microsoft.com/office/drawing/2014/main" id="{2E6DA56C-D11A-BB4A-86E5-3D80121B82A7}"/>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6" name="Oval 465">
              <a:extLst>
                <a:ext uri="{FF2B5EF4-FFF2-40B4-BE49-F238E27FC236}">
                  <a16:creationId xmlns:a16="http://schemas.microsoft.com/office/drawing/2014/main" id="{922942C4-D5E5-AC46-946D-D39A6191BC1B}"/>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7" name="Group 466">
            <a:extLst>
              <a:ext uri="{FF2B5EF4-FFF2-40B4-BE49-F238E27FC236}">
                <a16:creationId xmlns:a16="http://schemas.microsoft.com/office/drawing/2014/main" id="{06FB8A32-DAFC-D544-8864-EF6FB6BDADC9}"/>
              </a:ext>
            </a:extLst>
          </p:cNvPr>
          <p:cNvGrpSpPr/>
          <p:nvPr/>
        </p:nvGrpSpPr>
        <p:grpSpPr>
          <a:xfrm rot="8152108">
            <a:off x="6644601" y="2102783"/>
            <a:ext cx="3864240" cy="3861426"/>
            <a:chOff x="814251" y="1918888"/>
            <a:chExt cx="3864240" cy="3861426"/>
          </a:xfrm>
        </p:grpSpPr>
        <p:sp>
          <p:nvSpPr>
            <p:cNvPr id="468" name="Oval 467">
              <a:extLst>
                <a:ext uri="{FF2B5EF4-FFF2-40B4-BE49-F238E27FC236}">
                  <a16:creationId xmlns:a16="http://schemas.microsoft.com/office/drawing/2014/main" id="{CC04B92B-1154-3044-91C0-F9725C2DAFBC}"/>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9" name="Oval 468">
              <a:extLst>
                <a:ext uri="{FF2B5EF4-FFF2-40B4-BE49-F238E27FC236}">
                  <a16:creationId xmlns:a16="http://schemas.microsoft.com/office/drawing/2014/main" id="{459EF950-0BDC-504B-8FB0-8DE85407A720}"/>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0" name="Oval 469">
              <a:extLst>
                <a:ext uri="{FF2B5EF4-FFF2-40B4-BE49-F238E27FC236}">
                  <a16:creationId xmlns:a16="http://schemas.microsoft.com/office/drawing/2014/main" id="{952BFF5A-F970-154D-855C-AD3E429D8283}"/>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1" name="Oval 470">
              <a:extLst>
                <a:ext uri="{FF2B5EF4-FFF2-40B4-BE49-F238E27FC236}">
                  <a16:creationId xmlns:a16="http://schemas.microsoft.com/office/drawing/2014/main" id="{2E8DDB54-1781-C649-AEA0-8E702C3C8864}"/>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2" name="Oval 471">
              <a:extLst>
                <a:ext uri="{FF2B5EF4-FFF2-40B4-BE49-F238E27FC236}">
                  <a16:creationId xmlns:a16="http://schemas.microsoft.com/office/drawing/2014/main" id="{0470DEEA-A169-5445-8056-EA26C6DDA855}"/>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3" name="Oval 472">
              <a:extLst>
                <a:ext uri="{FF2B5EF4-FFF2-40B4-BE49-F238E27FC236}">
                  <a16:creationId xmlns:a16="http://schemas.microsoft.com/office/drawing/2014/main" id="{517D917E-3B79-0E46-8145-283DA3B76CDA}"/>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4" name="Oval 473">
              <a:extLst>
                <a:ext uri="{FF2B5EF4-FFF2-40B4-BE49-F238E27FC236}">
                  <a16:creationId xmlns:a16="http://schemas.microsoft.com/office/drawing/2014/main" id="{A5C0B430-403E-924C-B944-A09392527A67}"/>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5" name="Oval 474">
              <a:extLst>
                <a:ext uri="{FF2B5EF4-FFF2-40B4-BE49-F238E27FC236}">
                  <a16:creationId xmlns:a16="http://schemas.microsoft.com/office/drawing/2014/main" id="{4DB0C217-9FF7-F144-9C5A-8E80FC9427DD}"/>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6" name="Oval 475">
              <a:extLst>
                <a:ext uri="{FF2B5EF4-FFF2-40B4-BE49-F238E27FC236}">
                  <a16:creationId xmlns:a16="http://schemas.microsoft.com/office/drawing/2014/main" id="{4F5A19B8-3A2A-424B-B8F3-2DE722B58D50}"/>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7" name="Oval 476">
              <a:extLst>
                <a:ext uri="{FF2B5EF4-FFF2-40B4-BE49-F238E27FC236}">
                  <a16:creationId xmlns:a16="http://schemas.microsoft.com/office/drawing/2014/main" id="{99B1F59F-6149-C749-A0CC-52ADD33A73DB}"/>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8" name="Oval 477">
              <a:extLst>
                <a:ext uri="{FF2B5EF4-FFF2-40B4-BE49-F238E27FC236}">
                  <a16:creationId xmlns:a16="http://schemas.microsoft.com/office/drawing/2014/main" id="{BC3BBF90-51CD-F048-B836-F584425203F3}"/>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9" name="Oval 478">
              <a:extLst>
                <a:ext uri="{FF2B5EF4-FFF2-40B4-BE49-F238E27FC236}">
                  <a16:creationId xmlns:a16="http://schemas.microsoft.com/office/drawing/2014/main" id="{9E430EE7-A668-BC4F-83CA-C3427DA9C3C8}"/>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0" name="Oval 479">
              <a:extLst>
                <a:ext uri="{FF2B5EF4-FFF2-40B4-BE49-F238E27FC236}">
                  <a16:creationId xmlns:a16="http://schemas.microsoft.com/office/drawing/2014/main" id="{F6ED1E91-A8F5-8945-9FB3-45F77B4ACE66}"/>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1" name="Oval 480">
              <a:extLst>
                <a:ext uri="{FF2B5EF4-FFF2-40B4-BE49-F238E27FC236}">
                  <a16:creationId xmlns:a16="http://schemas.microsoft.com/office/drawing/2014/main" id="{E7BF4D73-1881-2048-8D67-C12421FE070D}"/>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2" name="Oval 481">
              <a:extLst>
                <a:ext uri="{FF2B5EF4-FFF2-40B4-BE49-F238E27FC236}">
                  <a16:creationId xmlns:a16="http://schemas.microsoft.com/office/drawing/2014/main" id="{B3AB590C-FB0C-3F4D-97B6-FC1E7065676C}"/>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3" name="Oval 482">
              <a:extLst>
                <a:ext uri="{FF2B5EF4-FFF2-40B4-BE49-F238E27FC236}">
                  <a16:creationId xmlns:a16="http://schemas.microsoft.com/office/drawing/2014/main" id="{75DCCD66-D2EC-6F43-9190-CBBFBF068975}"/>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4" name="Oval 483">
              <a:extLst>
                <a:ext uri="{FF2B5EF4-FFF2-40B4-BE49-F238E27FC236}">
                  <a16:creationId xmlns:a16="http://schemas.microsoft.com/office/drawing/2014/main" id="{B5D9E5F3-46BF-5740-A0AD-66D95068EC7B}"/>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5" name="Oval 484">
              <a:extLst>
                <a:ext uri="{FF2B5EF4-FFF2-40B4-BE49-F238E27FC236}">
                  <a16:creationId xmlns:a16="http://schemas.microsoft.com/office/drawing/2014/main" id="{AEF54A1C-B85B-B948-BE76-B3F0541888E9}"/>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6" name="Oval 485">
              <a:extLst>
                <a:ext uri="{FF2B5EF4-FFF2-40B4-BE49-F238E27FC236}">
                  <a16:creationId xmlns:a16="http://schemas.microsoft.com/office/drawing/2014/main" id="{81ED6B84-95BE-534C-BF87-A4F1989A6D79}"/>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7" name="Oval 486">
              <a:extLst>
                <a:ext uri="{FF2B5EF4-FFF2-40B4-BE49-F238E27FC236}">
                  <a16:creationId xmlns:a16="http://schemas.microsoft.com/office/drawing/2014/main" id="{4D7F9DB9-A73A-644C-BB56-B6C592CBDC59}"/>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8" name="Oval 487">
              <a:extLst>
                <a:ext uri="{FF2B5EF4-FFF2-40B4-BE49-F238E27FC236}">
                  <a16:creationId xmlns:a16="http://schemas.microsoft.com/office/drawing/2014/main" id="{54092BE0-E014-AA44-859F-001C2F6A8B07}"/>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9" name="Oval 488">
              <a:extLst>
                <a:ext uri="{FF2B5EF4-FFF2-40B4-BE49-F238E27FC236}">
                  <a16:creationId xmlns:a16="http://schemas.microsoft.com/office/drawing/2014/main" id="{1AAE108E-F72E-AF47-9589-CAECC5B768D5}"/>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0" name="Oval 489">
              <a:extLst>
                <a:ext uri="{FF2B5EF4-FFF2-40B4-BE49-F238E27FC236}">
                  <a16:creationId xmlns:a16="http://schemas.microsoft.com/office/drawing/2014/main" id="{559B71E3-48D9-7140-A6B2-648FA10B6941}"/>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1" name="Oval 490">
              <a:extLst>
                <a:ext uri="{FF2B5EF4-FFF2-40B4-BE49-F238E27FC236}">
                  <a16:creationId xmlns:a16="http://schemas.microsoft.com/office/drawing/2014/main" id="{44A2FD60-EDBF-8140-89B5-A09AB8F094CB}"/>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2" name="Oval 491">
              <a:extLst>
                <a:ext uri="{FF2B5EF4-FFF2-40B4-BE49-F238E27FC236}">
                  <a16:creationId xmlns:a16="http://schemas.microsoft.com/office/drawing/2014/main" id="{120A7E1A-6855-BE48-9FA4-701478F40217}"/>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3" name="Group 492">
            <a:extLst>
              <a:ext uri="{FF2B5EF4-FFF2-40B4-BE49-F238E27FC236}">
                <a16:creationId xmlns:a16="http://schemas.microsoft.com/office/drawing/2014/main" id="{B3C3E141-5140-4845-B5D1-06373AD224B3}"/>
              </a:ext>
            </a:extLst>
          </p:cNvPr>
          <p:cNvGrpSpPr/>
          <p:nvPr/>
        </p:nvGrpSpPr>
        <p:grpSpPr>
          <a:xfrm rot="9018385">
            <a:off x="6644601" y="2102783"/>
            <a:ext cx="3864240" cy="3861426"/>
            <a:chOff x="814251" y="1918888"/>
            <a:chExt cx="3864240" cy="3861426"/>
          </a:xfrm>
        </p:grpSpPr>
        <p:sp>
          <p:nvSpPr>
            <p:cNvPr id="494" name="Oval 493">
              <a:extLst>
                <a:ext uri="{FF2B5EF4-FFF2-40B4-BE49-F238E27FC236}">
                  <a16:creationId xmlns:a16="http://schemas.microsoft.com/office/drawing/2014/main" id="{C389E80E-E69F-EB4E-BCCC-9178A8FFCBAE}"/>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5" name="Oval 494">
              <a:extLst>
                <a:ext uri="{FF2B5EF4-FFF2-40B4-BE49-F238E27FC236}">
                  <a16:creationId xmlns:a16="http://schemas.microsoft.com/office/drawing/2014/main" id="{9B4CF23B-37B0-BF4E-BC2E-B3F551C35345}"/>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6" name="Oval 495">
              <a:extLst>
                <a:ext uri="{FF2B5EF4-FFF2-40B4-BE49-F238E27FC236}">
                  <a16:creationId xmlns:a16="http://schemas.microsoft.com/office/drawing/2014/main" id="{C7720B23-02D5-2E42-AACA-7B18D96BADEE}"/>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7" name="Oval 496">
              <a:extLst>
                <a:ext uri="{FF2B5EF4-FFF2-40B4-BE49-F238E27FC236}">
                  <a16:creationId xmlns:a16="http://schemas.microsoft.com/office/drawing/2014/main" id="{403959C4-0E57-C244-8C55-F849AAC8240C}"/>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8" name="Oval 497">
              <a:extLst>
                <a:ext uri="{FF2B5EF4-FFF2-40B4-BE49-F238E27FC236}">
                  <a16:creationId xmlns:a16="http://schemas.microsoft.com/office/drawing/2014/main" id="{179DADE3-0D4E-C649-8EA7-E283A50BFF4E}"/>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9" name="Oval 498">
              <a:extLst>
                <a:ext uri="{FF2B5EF4-FFF2-40B4-BE49-F238E27FC236}">
                  <a16:creationId xmlns:a16="http://schemas.microsoft.com/office/drawing/2014/main" id="{C7A9FA2B-49B0-5746-B46C-4EFACF76797E}"/>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0" name="Oval 499">
              <a:extLst>
                <a:ext uri="{FF2B5EF4-FFF2-40B4-BE49-F238E27FC236}">
                  <a16:creationId xmlns:a16="http://schemas.microsoft.com/office/drawing/2014/main" id="{C2EC0BF8-C261-3C49-87B0-0274DE86C8C5}"/>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 name="Oval 500">
              <a:extLst>
                <a:ext uri="{FF2B5EF4-FFF2-40B4-BE49-F238E27FC236}">
                  <a16:creationId xmlns:a16="http://schemas.microsoft.com/office/drawing/2014/main" id="{9F34BBEF-6E97-8A45-9520-54F381E3A8C7}"/>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2" name="Oval 501">
              <a:extLst>
                <a:ext uri="{FF2B5EF4-FFF2-40B4-BE49-F238E27FC236}">
                  <a16:creationId xmlns:a16="http://schemas.microsoft.com/office/drawing/2014/main" id="{FD368911-1B79-CB4F-9EDE-2CED34E272F0}"/>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3" name="Oval 502">
              <a:extLst>
                <a:ext uri="{FF2B5EF4-FFF2-40B4-BE49-F238E27FC236}">
                  <a16:creationId xmlns:a16="http://schemas.microsoft.com/office/drawing/2014/main" id="{6A44B533-DD7D-D84D-A16E-44866884DAD0}"/>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4" name="Oval 503">
              <a:extLst>
                <a:ext uri="{FF2B5EF4-FFF2-40B4-BE49-F238E27FC236}">
                  <a16:creationId xmlns:a16="http://schemas.microsoft.com/office/drawing/2014/main" id="{249DE652-BFFE-D647-AF7B-AE10E4FCEE4C}"/>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5" name="Oval 504">
              <a:extLst>
                <a:ext uri="{FF2B5EF4-FFF2-40B4-BE49-F238E27FC236}">
                  <a16:creationId xmlns:a16="http://schemas.microsoft.com/office/drawing/2014/main" id="{30C5BCE0-8988-494C-B1EB-C9B5BC91C3F2}"/>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6" name="Oval 505">
              <a:extLst>
                <a:ext uri="{FF2B5EF4-FFF2-40B4-BE49-F238E27FC236}">
                  <a16:creationId xmlns:a16="http://schemas.microsoft.com/office/drawing/2014/main" id="{B867A094-7547-3E4B-A6B7-D03D934A2C68}"/>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7" name="Oval 506">
              <a:extLst>
                <a:ext uri="{FF2B5EF4-FFF2-40B4-BE49-F238E27FC236}">
                  <a16:creationId xmlns:a16="http://schemas.microsoft.com/office/drawing/2014/main" id="{F5F03956-1C0B-9440-B5B0-3F72880E98C2}"/>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8" name="Oval 507">
              <a:extLst>
                <a:ext uri="{FF2B5EF4-FFF2-40B4-BE49-F238E27FC236}">
                  <a16:creationId xmlns:a16="http://schemas.microsoft.com/office/drawing/2014/main" id="{4ABB15A1-DD95-9641-9EB0-FABC4B393F86}"/>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9" name="Oval 508">
              <a:extLst>
                <a:ext uri="{FF2B5EF4-FFF2-40B4-BE49-F238E27FC236}">
                  <a16:creationId xmlns:a16="http://schemas.microsoft.com/office/drawing/2014/main" id="{2DD18119-CF08-5240-B708-6A65AD12A0D5}"/>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0" name="Oval 509">
              <a:extLst>
                <a:ext uri="{FF2B5EF4-FFF2-40B4-BE49-F238E27FC236}">
                  <a16:creationId xmlns:a16="http://schemas.microsoft.com/office/drawing/2014/main" id="{EF71D413-2F15-D449-8A1D-18AE3C01E5E2}"/>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1" name="Oval 510">
              <a:extLst>
                <a:ext uri="{FF2B5EF4-FFF2-40B4-BE49-F238E27FC236}">
                  <a16:creationId xmlns:a16="http://schemas.microsoft.com/office/drawing/2014/main" id="{CC358636-AE10-B84B-BFD2-0F61D65681D0}"/>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 name="Oval 511">
              <a:extLst>
                <a:ext uri="{FF2B5EF4-FFF2-40B4-BE49-F238E27FC236}">
                  <a16:creationId xmlns:a16="http://schemas.microsoft.com/office/drawing/2014/main" id="{03F9262B-5418-F642-8EBC-7B98CEBE754A}"/>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 name="Oval 512">
              <a:extLst>
                <a:ext uri="{FF2B5EF4-FFF2-40B4-BE49-F238E27FC236}">
                  <a16:creationId xmlns:a16="http://schemas.microsoft.com/office/drawing/2014/main" id="{4069101A-83E0-394F-916D-7D63CEA54B18}"/>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4" name="Oval 513">
              <a:extLst>
                <a:ext uri="{FF2B5EF4-FFF2-40B4-BE49-F238E27FC236}">
                  <a16:creationId xmlns:a16="http://schemas.microsoft.com/office/drawing/2014/main" id="{15D48D8C-5214-B144-8B93-79A8DBC20C04}"/>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5" name="Oval 514">
              <a:extLst>
                <a:ext uri="{FF2B5EF4-FFF2-40B4-BE49-F238E27FC236}">
                  <a16:creationId xmlns:a16="http://schemas.microsoft.com/office/drawing/2014/main" id="{1266B36D-880C-B548-89C2-76C95E7C375C}"/>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6" name="Oval 515">
              <a:extLst>
                <a:ext uri="{FF2B5EF4-FFF2-40B4-BE49-F238E27FC236}">
                  <a16:creationId xmlns:a16="http://schemas.microsoft.com/office/drawing/2014/main" id="{FB950F2C-3FC6-B047-9A27-1B570F5A10AE}"/>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7" name="Oval 516">
              <a:extLst>
                <a:ext uri="{FF2B5EF4-FFF2-40B4-BE49-F238E27FC236}">
                  <a16:creationId xmlns:a16="http://schemas.microsoft.com/office/drawing/2014/main" id="{F352DB5E-E612-024E-80DC-D306F0F04FC1}"/>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8" name="Oval 517">
              <a:extLst>
                <a:ext uri="{FF2B5EF4-FFF2-40B4-BE49-F238E27FC236}">
                  <a16:creationId xmlns:a16="http://schemas.microsoft.com/office/drawing/2014/main" id="{AFC1C2BD-D195-E149-B05A-782AE3BDE62E}"/>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9" name="Group 518">
            <a:extLst>
              <a:ext uri="{FF2B5EF4-FFF2-40B4-BE49-F238E27FC236}">
                <a16:creationId xmlns:a16="http://schemas.microsoft.com/office/drawing/2014/main" id="{85726193-F274-1E40-BDAB-037523B6A5B0}"/>
              </a:ext>
            </a:extLst>
          </p:cNvPr>
          <p:cNvGrpSpPr/>
          <p:nvPr/>
        </p:nvGrpSpPr>
        <p:grpSpPr>
          <a:xfrm rot="10113511">
            <a:off x="6644601" y="2102783"/>
            <a:ext cx="3864240" cy="3861426"/>
            <a:chOff x="814251" y="1918888"/>
            <a:chExt cx="3864240" cy="3861426"/>
          </a:xfrm>
        </p:grpSpPr>
        <p:sp>
          <p:nvSpPr>
            <p:cNvPr id="520" name="Oval 519">
              <a:extLst>
                <a:ext uri="{FF2B5EF4-FFF2-40B4-BE49-F238E27FC236}">
                  <a16:creationId xmlns:a16="http://schemas.microsoft.com/office/drawing/2014/main" id="{81D43EBC-FA9F-8A41-BE8A-738072252151}"/>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1" name="Oval 520">
              <a:extLst>
                <a:ext uri="{FF2B5EF4-FFF2-40B4-BE49-F238E27FC236}">
                  <a16:creationId xmlns:a16="http://schemas.microsoft.com/office/drawing/2014/main" id="{FD9171DE-8BA3-CD4E-AA34-A1B734F67401}"/>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2" name="Oval 521">
              <a:extLst>
                <a:ext uri="{FF2B5EF4-FFF2-40B4-BE49-F238E27FC236}">
                  <a16:creationId xmlns:a16="http://schemas.microsoft.com/office/drawing/2014/main" id="{83F013CB-2023-EF4F-B7C8-86397A372D82}"/>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3" name="Oval 522">
              <a:extLst>
                <a:ext uri="{FF2B5EF4-FFF2-40B4-BE49-F238E27FC236}">
                  <a16:creationId xmlns:a16="http://schemas.microsoft.com/office/drawing/2014/main" id="{BF0A93C1-105E-5D4E-A1F4-8D93C0E980E7}"/>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4" name="Oval 523">
              <a:extLst>
                <a:ext uri="{FF2B5EF4-FFF2-40B4-BE49-F238E27FC236}">
                  <a16:creationId xmlns:a16="http://schemas.microsoft.com/office/drawing/2014/main" id="{466C9604-C378-674B-ABDE-A541CC157F13}"/>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5" name="Oval 524">
              <a:extLst>
                <a:ext uri="{FF2B5EF4-FFF2-40B4-BE49-F238E27FC236}">
                  <a16:creationId xmlns:a16="http://schemas.microsoft.com/office/drawing/2014/main" id="{3A27B86D-AE82-EA42-B20B-F9A68870393D}"/>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6" name="Oval 525">
              <a:extLst>
                <a:ext uri="{FF2B5EF4-FFF2-40B4-BE49-F238E27FC236}">
                  <a16:creationId xmlns:a16="http://schemas.microsoft.com/office/drawing/2014/main" id="{4DEB34A1-7328-FC44-BAF8-A45E9990C756}"/>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7" name="Oval 526">
              <a:extLst>
                <a:ext uri="{FF2B5EF4-FFF2-40B4-BE49-F238E27FC236}">
                  <a16:creationId xmlns:a16="http://schemas.microsoft.com/office/drawing/2014/main" id="{909C6C4C-A331-6841-B1A8-B27ED1475445}"/>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8" name="Oval 527">
              <a:extLst>
                <a:ext uri="{FF2B5EF4-FFF2-40B4-BE49-F238E27FC236}">
                  <a16:creationId xmlns:a16="http://schemas.microsoft.com/office/drawing/2014/main" id="{1602D149-7DF5-F242-AAB3-E672B5B07AA3}"/>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9" name="Oval 528">
              <a:extLst>
                <a:ext uri="{FF2B5EF4-FFF2-40B4-BE49-F238E27FC236}">
                  <a16:creationId xmlns:a16="http://schemas.microsoft.com/office/drawing/2014/main" id="{C4BC37B1-5A4C-104A-AEFC-A2048E02FDAA}"/>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0" name="Oval 529">
              <a:extLst>
                <a:ext uri="{FF2B5EF4-FFF2-40B4-BE49-F238E27FC236}">
                  <a16:creationId xmlns:a16="http://schemas.microsoft.com/office/drawing/2014/main" id="{DFECB651-1856-994E-9341-A13A68B900C5}"/>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1" name="Oval 530">
              <a:extLst>
                <a:ext uri="{FF2B5EF4-FFF2-40B4-BE49-F238E27FC236}">
                  <a16:creationId xmlns:a16="http://schemas.microsoft.com/office/drawing/2014/main" id="{E7F3846C-D9A8-1444-8FD6-CF6263099210}"/>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2" name="Oval 531">
              <a:extLst>
                <a:ext uri="{FF2B5EF4-FFF2-40B4-BE49-F238E27FC236}">
                  <a16:creationId xmlns:a16="http://schemas.microsoft.com/office/drawing/2014/main" id="{8B52BF18-21FA-9B4C-92EF-85F6E2851E81}"/>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3" name="Oval 532">
              <a:extLst>
                <a:ext uri="{FF2B5EF4-FFF2-40B4-BE49-F238E27FC236}">
                  <a16:creationId xmlns:a16="http://schemas.microsoft.com/office/drawing/2014/main" id="{31DCC278-B9D2-CF43-8B90-9B7982553648}"/>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4" name="Oval 533">
              <a:extLst>
                <a:ext uri="{FF2B5EF4-FFF2-40B4-BE49-F238E27FC236}">
                  <a16:creationId xmlns:a16="http://schemas.microsoft.com/office/drawing/2014/main" id="{8B132587-FB17-3F4A-831C-3C09A441201C}"/>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5" name="Oval 534">
              <a:extLst>
                <a:ext uri="{FF2B5EF4-FFF2-40B4-BE49-F238E27FC236}">
                  <a16:creationId xmlns:a16="http://schemas.microsoft.com/office/drawing/2014/main" id="{298DA03E-5C40-B840-A8F6-4A7FAC42470A}"/>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6" name="Oval 535">
              <a:extLst>
                <a:ext uri="{FF2B5EF4-FFF2-40B4-BE49-F238E27FC236}">
                  <a16:creationId xmlns:a16="http://schemas.microsoft.com/office/drawing/2014/main" id="{C59C6F98-AB80-8F41-AEAD-D496D908CF69}"/>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7" name="Oval 536">
              <a:extLst>
                <a:ext uri="{FF2B5EF4-FFF2-40B4-BE49-F238E27FC236}">
                  <a16:creationId xmlns:a16="http://schemas.microsoft.com/office/drawing/2014/main" id="{C32EAC7C-81FE-574E-8819-883E5EDC26AF}"/>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8" name="Oval 537">
              <a:extLst>
                <a:ext uri="{FF2B5EF4-FFF2-40B4-BE49-F238E27FC236}">
                  <a16:creationId xmlns:a16="http://schemas.microsoft.com/office/drawing/2014/main" id="{764F1D15-D9B6-2D44-81F2-64E4F4EAA11B}"/>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9" name="Oval 538">
              <a:extLst>
                <a:ext uri="{FF2B5EF4-FFF2-40B4-BE49-F238E27FC236}">
                  <a16:creationId xmlns:a16="http://schemas.microsoft.com/office/drawing/2014/main" id="{443A07A6-AA55-114E-8368-49F19103BC15}"/>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0" name="Oval 539">
              <a:extLst>
                <a:ext uri="{FF2B5EF4-FFF2-40B4-BE49-F238E27FC236}">
                  <a16:creationId xmlns:a16="http://schemas.microsoft.com/office/drawing/2014/main" id="{7231E8B7-4C9B-DA4E-BCA6-F4C726BF2E4C}"/>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1" name="Oval 540">
              <a:extLst>
                <a:ext uri="{FF2B5EF4-FFF2-40B4-BE49-F238E27FC236}">
                  <a16:creationId xmlns:a16="http://schemas.microsoft.com/office/drawing/2014/main" id="{34356115-FDF4-034C-A9E2-2FBB53C058C9}"/>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2" name="Oval 541">
              <a:extLst>
                <a:ext uri="{FF2B5EF4-FFF2-40B4-BE49-F238E27FC236}">
                  <a16:creationId xmlns:a16="http://schemas.microsoft.com/office/drawing/2014/main" id="{171459EE-D3AA-514E-B01E-C02ED33B1D7C}"/>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3" name="Oval 542">
              <a:extLst>
                <a:ext uri="{FF2B5EF4-FFF2-40B4-BE49-F238E27FC236}">
                  <a16:creationId xmlns:a16="http://schemas.microsoft.com/office/drawing/2014/main" id="{75EBA89C-A1CC-8641-8D5C-BD920F3F8CA8}"/>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4" name="Oval 543">
              <a:extLst>
                <a:ext uri="{FF2B5EF4-FFF2-40B4-BE49-F238E27FC236}">
                  <a16:creationId xmlns:a16="http://schemas.microsoft.com/office/drawing/2014/main" id="{A2A9DD2E-C260-914A-B23C-6797A94696FA}"/>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5" name="Group 544">
            <a:extLst>
              <a:ext uri="{FF2B5EF4-FFF2-40B4-BE49-F238E27FC236}">
                <a16:creationId xmlns:a16="http://schemas.microsoft.com/office/drawing/2014/main" id="{F7DE76CF-138C-8A45-ADEC-9966E65F6C40}"/>
              </a:ext>
            </a:extLst>
          </p:cNvPr>
          <p:cNvGrpSpPr/>
          <p:nvPr/>
        </p:nvGrpSpPr>
        <p:grpSpPr>
          <a:xfrm rot="1479532">
            <a:off x="6644601" y="2102783"/>
            <a:ext cx="3864240" cy="3861426"/>
            <a:chOff x="814251" y="1918888"/>
            <a:chExt cx="3864240" cy="3861426"/>
          </a:xfrm>
        </p:grpSpPr>
        <p:sp>
          <p:nvSpPr>
            <p:cNvPr id="546" name="Oval 545">
              <a:extLst>
                <a:ext uri="{FF2B5EF4-FFF2-40B4-BE49-F238E27FC236}">
                  <a16:creationId xmlns:a16="http://schemas.microsoft.com/office/drawing/2014/main" id="{AD76379E-10C9-1745-A1C4-97CA548578B4}"/>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7" name="Oval 546">
              <a:extLst>
                <a:ext uri="{FF2B5EF4-FFF2-40B4-BE49-F238E27FC236}">
                  <a16:creationId xmlns:a16="http://schemas.microsoft.com/office/drawing/2014/main" id="{79D0654A-D54A-8F46-9BBD-FED5EF00D671}"/>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8" name="Oval 547">
              <a:extLst>
                <a:ext uri="{FF2B5EF4-FFF2-40B4-BE49-F238E27FC236}">
                  <a16:creationId xmlns:a16="http://schemas.microsoft.com/office/drawing/2014/main" id="{1FC0D8F6-CA76-F84F-92D4-F487DE702455}"/>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9" name="Oval 548">
              <a:extLst>
                <a:ext uri="{FF2B5EF4-FFF2-40B4-BE49-F238E27FC236}">
                  <a16:creationId xmlns:a16="http://schemas.microsoft.com/office/drawing/2014/main" id="{28B75921-A9CC-6B47-8B6E-510AFF976A4B}"/>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0" name="Oval 549">
              <a:extLst>
                <a:ext uri="{FF2B5EF4-FFF2-40B4-BE49-F238E27FC236}">
                  <a16:creationId xmlns:a16="http://schemas.microsoft.com/office/drawing/2014/main" id="{1A23CE8C-BB47-AD49-9F35-04B670E75905}"/>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1" name="Oval 550">
              <a:extLst>
                <a:ext uri="{FF2B5EF4-FFF2-40B4-BE49-F238E27FC236}">
                  <a16:creationId xmlns:a16="http://schemas.microsoft.com/office/drawing/2014/main" id="{CF592C17-0EE7-0D42-B598-8CCB397A05AC}"/>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2" name="Oval 551">
              <a:extLst>
                <a:ext uri="{FF2B5EF4-FFF2-40B4-BE49-F238E27FC236}">
                  <a16:creationId xmlns:a16="http://schemas.microsoft.com/office/drawing/2014/main" id="{A577E7F0-4250-3046-A28D-2C127C4E8ABE}"/>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3" name="Oval 552">
              <a:extLst>
                <a:ext uri="{FF2B5EF4-FFF2-40B4-BE49-F238E27FC236}">
                  <a16:creationId xmlns:a16="http://schemas.microsoft.com/office/drawing/2014/main" id="{F696AE7D-6241-8A4B-8335-E8606C03126E}"/>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4" name="Oval 553">
              <a:extLst>
                <a:ext uri="{FF2B5EF4-FFF2-40B4-BE49-F238E27FC236}">
                  <a16:creationId xmlns:a16="http://schemas.microsoft.com/office/drawing/2014/main" id="{169DD719-6DD0-1441-9374-15BD65FF3C1A}"/>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5" name="Oval 554">
              <a:extLst>
                <a:ext uri="{FF2B5EF4-FFF2-40B4-BE49-F238E27FC236}">
                  <a16:creationId xmlns:a16="http://schemas.microsoft.com/office/drawing/2014/main" id="{EB8B9A91-65E4-134E-B864-6D42D084873F}"/>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6" name="Oval 555">
              <a:extLst>
                <a:ext uri="{FF2B5EF4-FFF2-40B4-BE49-F238E27FC236}">
                  <a16:creationId xmlns:a16="http://schemas.microsoft.com/office/drawing/2014/main" id="{50A54EBB-E86B-504E-A9EE-5BE2AB8E474C}"/>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7" name="Oval 556">
              <a:extLst>
                <a:ext uri="{FF2B5EF4-FFF2-40B4-BE49-F238E27FC236}">
                  <a16:creationId xmlns:a16="http://schemas.microsoft.com/office/drawing/2014/main" id="{6383AA9B-93F5-E24D-80E8-7EC2A44FF2EA}"/>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8" name="Oval 557">
              <a:extLst>
                <a:ext uri="{FF2B5EF4-FFF2-40B4-BE49-F238E27FC236}">
                  <a16:creationId xmlns:a16="http://schemas.microsoft.com/office/drawing/2014/main" id="{CA550D1A-4BC6-0942-BEFE-56958C793685}"/>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9" name="Oval 558">
              <a:extLst>
                <a:ext uri="{FF2B5EF4-FFF2-40B4-BE49-F238E27FC236}">
                  <a16:creationId xmlns:a16="http://schemas.microsoft.com/office/drawing/2014/main" id="{F6901C0A-40BB-0746-8C84-6FB52EED6C55}"/>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0" name="Oval 559">
              <a:extLst>
                <a:ext uri="{FF2B5EF4-FFF2-40B4-BE49-F238E27FC236}">
                  <a16:creationId xmlns:a16="http://schemas.microsoft.com/office/drawing/2014/main" id="{4E082788-2AB5-A244-A1EC-6548FC51D0A0}"/>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1" name="Oval 560">
              <a:extLst>
                <a:ext uri="{FF2B5EF4-FFF2-40B4-BE49-F238E27FC236}">
                  <a16:creationId xmlns:a16="http://schemas.microsoft.com/office/drawing/2014/main" id="{CB303742-DDCA-4F4B-9990-2F726C9E3015}"/>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2" name="Oval 561">
              <a:extLst>
                <a:ext uri="{FF2B5EF4-FFF2-40B4-BE49-F238E27FC236}">
                  <a16:creationId xmlns:a16="http://schemas.microsoft.com/office/drawing/2014/main" id="{FA68117F-1A9D-1A4E-ABFE-A44DA0CC53CF}"/>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3" name="Oval 562">
              <a:extLst>
                <a:ext uri="{FF2B5EF4-FFF2-40B4-BE49-F238E27FC236}">
                  <a16:creationId xmlns:a16="http://schemas.microsoft.com/office/drawing/2014/main" id="{6D619521-1FC3-5F45-8792-C9A0F784951F}"/>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4" name="Oval 563">
              <a:extLst>
                <a:ext uri="{FF2B5EF4-FFF2-40B4-BE49-F238E27FC236}">
                  <a16:creationId xmlns:a16="http://schemas.microsoft.com/office/drawing/2014/main" id="{48D9EAA9-A86C-044A-A638-E12C23FF5407}"/>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5" name="Oval 564">
              <a:extLst>
                <a:ext uri="{FF2B5EF4-FFF2-40B4-BE49-F238E27FC236}">
                  <a16:creationId xmlns:a16="http://schemas.microsoft.com/office/drawing/2014/main" id="{5777E98F-05DA-B64B-B50D-883073711338}"/>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6" name="Oval 565">
              <a:extLst>
                <a:ext uri="{FF2B5EF4-FFF2-40B4-BE49-F238E27FC236}">
                  <a16:creationId xmlns:a16="http://schemas.microsoft.com/office/drawing/2014/main" id="{4440D9C1-D19B-8642-A1C0-26EBC84C50DF}"/>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7" name="Oval 566">
              <a:extLst>
                <a:ext uri="{FF2B5EF4-FFF2-40B4-BE49-F238E27FC236}">
                  <a16:creationId xmlns:a16="http://schemas.microsoft.com/office/drawing/2014/main" id="{D322F029-4509-5B4B-B0C5-BE1931C38EF9}"/>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8" name="Oval 567">
              <a:extLst>
                <a:ext uri="{FF2B5EF4-FFF2-40B4-BE49-F238E27FC236}">
                  <a16:creationId xmlns:a16="http://schemas.microsoft.com/office/drawing/2014/main" id="{9BA62644-2735-BF4D-87BD-E8B790601CC3}"/>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9" name="Oval 568">
              <a:extLst>
                <a:ext uri="{FF2B5EF4-FFF2-40B4-BE49-F238E27FC236}">
                  <a16:creationId xmlns:a16="http://schemas.microsoft.com/office/drawing/2014/main" id="{0AE88FE6-416B-0747-B82C-6F820887BEAB}"/>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0" name="Oval 569">
              <a:extLst>
                <a:ext uri="{FF2B5EF4-FFF2-40B4-BE49-F238E27FC236}">
                  <a16:creationId xmlns:a16="http://schemas.microsoft.com/office/drawing/2014/main" id="{AEB656B3-5CE0-9A42-8243-A16670427579}"/>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1" name="Group 570">
            <a:extLst>
              <a:ext uri="{FF2B5EF4-FFF2-40B4-BE49-F238E27FC236}">
                <a16:creationId xmlns:a16="http://schemas.microsoft.com/office/drawing/2014/main" id="{9F2124D1-BC0D-1044-BED1-41F01800C463}"/>
              </a:ext>
            </a:extLst>
          </p:cNvPr>
          <p:cNvGrpSpPr/>
          <p:nvPr/>
        </p:nvGrpSpPr>
        <p:grpSpPr>
          <a:xfrm rot="5079532">
            <a:off x="6644601" y="2102783"/>
            <a:ext cx="3864240" cy="3861426"/>
            <a:chOff x="814251" y="1918888"/>
            <a:chExt cx="3864240" cy="3861426"/>
          </a:xfrm>
        </p:grpSpPr>
        <p:sp>
          <p:nvSpPr>
            <p:cNvPr id="572" name="Oval 571">
              <a:extLst>
                <a:ext uri="{FF2B5EF4-FFF2-40B4-BE49-F238E27FC236}">
                  <a16:creationId xmlns:a16="http://schemas.microsoft.com/office/drawing/2014/main" id="{97AF10ED-6569-1740-913F-7AEC849B9FC7}"/>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3" name="Oval 572">
              <a:extLst>
                <a:ext uri="{FF2B5EF4-FFF2-40B4-BE49-F238E27FC236}">
                  <a16:creationId xmlns:a16="http://schemas.microsoft.com/office/drawing/2014/main" id="{95CBA507-5B9D-4E44-A921-3F47F8545A5C}"/>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4" name="Oval 573">
              <a:extLst>
                <a:ext uri="{FF2B5EF4-FFF2-40B4-BE49-F238E27FC236}">
                  <a16:creationId xmlns:a16="http://schemas.microsoft.com/office/drawing/2014/main" id="{F897064B-CC71-6B4A-888A-37CE30CEE374}"/>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5" name="Oval 574">
              <a:extLst>
                <a:ext uri="{FF2B5EF4-FFF2-40B4-BE49-F238E27FC236}">
                  <a16:creationId xmlns:a16="http://schemas.microsoft.com/office/drawing/2014/main" id="{0224F294-48AA-E942-B5B0-4872A0CA1694}"/>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6" name="Oval 575">
              <a:extLst>
                <a:ext uri="{FF2B5EF4-FFF2-40B4-BE49-F238E27FC236}">
                  <a16:creationId xmlns:a16="http://schemas.microsoft.com/office/drawing/2014/main" id="{5E0A6A78-E5F3-344A-A2E4-0E0EC4FEDD6F}"/>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7" name="Oval 576">
              <a:extLst>
                <a:ext uri="{FF2B5EF4-FFF2-40B4-BE49-F238E27FC236}">
                  <a16:creationId xmlns:a16="http://schemas.microsoft.com/office/drawing/2014/main" id="{A88E403A-EBC8-C14B-933D-16537B8ABCC5}"/>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8" name="Oval 577">
              <a:extLst>
                <a:ext uri="{FF2B5EF4-FFF2-40B4-BE49-F238E27FC236}">
                  <a16:creationId xmlns:a16="http://schemas.microsoft.com/office/drawing/2014/main" id="{BF88F16F-262F-C742-8452-FDE1B052F193}"/>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9" name="Oval 578">
              <a:extLst>
                <a:ext uri="{FF2B5EF4-FFF2-40B4-BE49-F238E27FC236}">
                  <a16:creationId xmlns:a16="http://schemas.microsoft.com/office/drawing/2014/main" id="{87DDD9F7-429B-6F40-9C9B-D19E10B66A2E}"/>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0" name="Oval 579">
              <a:extLst>
                <a:ext uri="{FF2B5EF4-FFF2-40B4-BE49-F238E27FC236}">
                  <a16:creationId xmlns:a16="http://schemas.microsoft.com/office/drawing/2014/main" id="{1D86F7B9-C3D7-024A-BA52-EDDE11C68205}"/>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1" name="Oval 580">
              <a:extLst>
                <a:ext uri="{FF2B5EF4-FFF2-40B4-BE49-F238E27FC236}">
                  <a16:creationId xmlns:a16="http://schemas.microsoft.com/office/drawing/2014/main" id="{05F2984A-388D-4244-9B27-2C2B7832BA1B}"/>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2" name="Oval 581">
              <a:extLst>
                <a:ext uri="{FF2B5EF4-FFF2-40B4-BE49-F238E27FC236}">
                  <a16:creationId xmlns:a16="http://schemas.microsoft.com/office/drawing/2014/main" id="{78057267-AB82-D141-97FA-6FD791073620}"/>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3" name="Oval 582">
              <a:extLst>
                <a:ext uri="{FF2B5EF4-FFF2-40B4-BE49-F238E27FC236}">
                  <a16:creationId xmlns:a16="http://schemas.microsoft.com/office/drawing/2014/main" id="{69CBEB3C-A313-1E47-8BDF-8D4261CBB8C8}"/>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4" name="Oval 583">
              <a:extLst>
                <a:ext uri="{FF2B5EF4-FFF2-40B4-BE49-F238E27FC236}">
                  <a16:creationId xmlns:a16="http://schemas.microsoft.com/office/drawing/2014/main" id="{18F5B1EE-9F64-F347-A0CF-7A6C32C11601}"/>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5" name="Oval 584">
              <a:extLst>
                <a:ext uri="{FF2B5EF4-FFF2-40B4-BE49-F238E27FC236}">
                  <a16:creationId xmlns:a16="http://schemas.microsoft.com/office/drawing/2014/main" id="{2FF0AF8C-BDCE-4240-9468-D24EEB56C632}"/>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6" name="Oval 585">
              <a:extLst>
                <a:ext uri="{FF2B5EF4-FFF2-40B4-BE49-F238E27FC236}">
                  <a16:creationId xmlns:a16="http://schemas.microsoft.com/office/drawing/2014/main" id="{F9410076-BA20-1A41-B6C6-B8DEDB375C5A}"/>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7" name="Oval 586">
              <a:extLst>
                <a:ext uri="{FF2B5EF4-FFF2-40B4-BE49-F238E27FC236}">
                  <a16:creationId xmlns:a16="http://schemas.microsoft.com/office/drawing/2014/main" id="{172FF58F-E349-F74D-ACC6-DCEA8CD63E77}"/>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8" name="Oval 587">
              <a:extLst>
                <a:ext uri="{FF2B5EF4-FFF2-40B4-BE49-F238E27FC236}">
                  <a16:creationId xmlns:a16="http://schemas.microsoft.com/office/drawing/2014/main" id="{F3B82283-A9BE-DB42-B018-0E68472FB92F}"/>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9" name="Oval 588">
              <a:extLst>
                <a:ext uri="{FF2B5EF4-FFF2-40B4-BE49-F238E27FC236}">
                  <a16:creationId xmlns:a16="http://schemas.microsoft.com/office/drawing/2014/main" id="{F09E76C4-5189-2444-9B6C-6D529208D7D4}"/>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0" name="Oval 589">
              <a:extLst>
                <a:ext uri="{FF2B5EF4-FFF2-40B4-BE49-F238E27FC236}">
                  <a16:creationId xmlns:a16="http://schemas.microsoft.com/office/drawing/2014/main" id="{134F9F59-C300-2541-AF41-4EBE9EB0526D}"/>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1" name="Oval 590">
              <a:extLst>
                <a:ext uri="{FF2B5EF4-FFF2-40B4-BE49-F238E27FC236}">
                  <a16:creationId xmlns:a16="http://schemas.microsoft.com/office/drawing/2014/main" id="{8FE3352D-8BE9-C743-A359-B7B3399CB20A}"/>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2" name="Oval 591">
              <a:extLst>
                <a:ext uri="{FF2B5EF4-FFF2-40B4-BE49-F238E27FC236}">
                  <a16:creationId xmlns:a16="http://schemas.microsoft.com/office/drawing/2014/main" id="{164FF280-63A0-4A4C-9115-CF14FC2FBAC8}"/>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3" name="Oval 592">
              <a:extLst>
                <a:ext uri="{FF2B5EF4-FFF2-40B4-BE49-F238E27FC236}">
                  <a16:creationId xmlns:a16="http://schemas.microsoft.com/office/drawing/2014/main" id="{5376C49D-0658-A240-8E21-C87F38212E2E}"/>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4" name="Oval 593">
              <a:extLst>
                <a:ext uri="{FF2B5EF4-FFF2-40B4-BE49-F238E27FC236}">
                  <a16:creationId xmlns:a16="http://schemas.microsoft.com/office/drawing/2014/main" id="{F541239A-6922-5A47-842C-0612AD961A6D}"/>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5" name="Oval 594">
              <a:extLst>
                <a:ext uri="{FF2B5EF4-FFF2-40B4-BE49-F238E27FC236}">
                  <a16:creationId xmlns:a16="http://schemas.microsoft.com/office/drawing/2014/main" id="{F47EB697-76C8-F340-9ED6-261D4F82A50F}"/>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6" name="Oval 595">
              <a:extLst>
                <a:ext uri="{FF2B5EF4-FFF2-40B4-BE49-F238E27FC236}">
                  <a16:creationId xmlns:a16="http://schemas.microsoft.com/office/drawing/2014/main" id="{81CA9AFA-1AB6-F547-986C-7E2AA198E4D6}"/>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7" name="Group 596">
            <a:extLst>
              <a:ext uri="{FF2B5EF4-FFF2-40B4-BE49-F238E27FC236}">
                <a16:creationId xmlns:a16="http://schemas.microsoft.com/office/drawing/2014/main" id="{5510A07E-3220-F746-B2A6-276805716B88}"/>
              </a:ext>
            </a:extLst>
          </p:cNvPr>
          <p:cNvGrpSpPr/>
          <p:nvPr/>
        </p:nvGrpSpPr>
        <p:grpSpPr>
          <a:xfrm rot="5508833">
            <a:off x="6644601" y="2102783"/>
            <a:ext cx="3864240" cy="3861426"/>
            <a:chOff x="814251" y="1918888"/>
            <a:chExt cx="3864240" cy="3861426"/>
          </a:xfrm>
        </p:grpSpPr>
        <p:sp>
          <p:nvSpPr>
            <p:cNvPr id="598" name="Oval 597">
              <a:extLst>
                <a:ext uri="{FF2B5EF4-FFF2-40B4-BE49-F238E27FC236}">
                  <a16:creationId xmlns:a16="http://schemas.microsoft.com/office/drawing/2014/main" id="{E5484AC3-B175-E749-A0C1-E409033AC7C0}"/>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9" name="Oval 598">
              <a:extLst>
                <a:ext uri="{FF2B5EF4-FFF2-40B4-BE49-F238E27FC236}">
                  <a16:creationId xmlns:a16="http://schemas.microsoft.com/office/drawing/2014/main" id="{462F2510-0E9F-7349-BE97-56F099D2460F}"/>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0" name="Oval 599">
              <a:extLst>
                <a:ext uri="{FF2B5EF4-FFF2-40B4-BE49-F238E27FC236}">
                  <a16:creationId xmlns:a16="http://schemas.microsoft.com/office/drawing/2014/main" id="{5A69ADCE-1DC1-BB4A-B81B-B464B14FAF57}"/>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1" name="Oval 600">
              <a:extLst>
                <a:ext uri="{FF2B5EF4-FFF2-40B4-BE49-F238E27FC236}">
                  <a16:creationId xmlns:a16="http://schemas.microsoft.com/office/drawing/2014/main" id="{7E91E88B-6ABC-784F-A705-840FE0603175}"/>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2" name="Oval 601">
              <a:extLst>
                <a:ext uri="{FF2B5EF4-FFF2-40B4-BE49-F238E27FC236}">
                  <a16:creationId xmlns:a16="http://schemas.microsoft.com/office/drawing/2014/main" id="{6E5F0F55-9B00-1140-ABDD-E7223BD836BA}"/>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3" name="Oval 602">
              <a:extLst>
                <a:ext uri="{FF2B5EF4-FFF2-40B4-BE49-F238E27FC236}">
                  <a16:creationId xmlns:a16="http://schemas.microsoft.com/office/drawing/2014/main" id="{34F0AB2F-F00F-2A4A-BF13-BA9BE731A4B8}"/>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4" name="Oval 603">
              <a:extLst>
                <a:ext uri="{FF2B5EF4-FFF2-40B4-BE49-F238E27FC236}">
                  <a16:creationId xmlns:a16="http://schemas.microsoft.com/office/drawing/2014/main" id="{168A638E-230B-6842-93A2-F2688829EDC5}"/>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5" name="Oval 604">
              <a:extLst>
                <a:ext uri="{FF2B5EF4-FFF2-40B4-BE49-F238E27FC236}">
                  <a16:creationId xmlns:a16="http://schemas.microsoft.com/office/drawing/2014/main" id="{717DCE46-DF66-F946-B372-E493CC74773D}"/>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6" name="Oval 605">
              <a:extLst>
                <a:ext uri="{FF2B5EF4-FFF2-40B4-BE49-F238E27FC236}">
                  <a16:creationId xmlns:a16="http://schemas.microsoft.com/office/drawing/2014/main" id="{353A44E6-C570-474E-A79C-721B40A5B8EC}"/>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7" name="Oval 606">
              <a:extLst>
                <a:ext uri="{FF2B5EF4-FFF2-40B4-BE49-F238E27FC236}">
                  <a16:creationId xmlns:a16="http://schemas.microsoft.com/office/drawing/2014/main" id="{3F2D25D4-B6D9-B943-A9EB-D488ECF48510}"/>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8" name="Oval 607">
              <a:extLst>
                <a:ext uri="{FF2B5EF4-FFF2-40B4-BE49-F238E27FC236}">
                  <a16:creationId xmlns:a16="http://schemas.microsoft.com/office/drawing/2014/main" id="{212F7094-5D49-574C-955E-AE59ED58E8FE}"/>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9" name="Oval 608">
              <a:extLst>
                <a:ext uri="{FF2B5EF4-FFF2-40B4-BE49-F238E27FC236}">
                  <a16:creationId xmlns:a16="http://schemas.microsoft.com/office/drawing/2014/main" id="{8D79E329-EA27-B848-8256-01DBA9BD2251}"/>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0" name="Oval 609">
              <a:extLst>
                <a:ext uri="{FF2B5EF4-FFF2-40B4-BE49-F238E27FC236}">
                  <a16:creationId xmlns:a16="http://schemas.microsoft.com/office/drawing/2014/main" id="{CDEAF793-05CB-714A-A476-3B7A70D8E8A8}"/>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1" name="Oval 610">
              <a:extLst>
                <a:ext uri="{FF2B5EF4-FFF2-40B4-BE49-F238E27FC236}">
                  <a16:creationId xmlns:a16="http://schemas.microsoft.com/office/drawing/2014/main" id="{0E4F8E8A-EE43-F64A-AE80-355EAD14FFAC}"/>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2" name="Oval 611">
              <a:extLst>
                <a:ext uri="{FF2B5EF4-FFF2-40B4-BE49-F238E27FC236}">
                  <a16:creationId xmlns:a16="http://schemas.microsoft.com/office/drawing/2014/main" id="{E66C1FDC-6DF0-C940-9B20-7364A80E7883}"/>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3" name="Oval 612">
              <a:extLst>
                <a:ext uri="{FF2B5EF4-FFF2-40B4-BE49-F238E27FC236}">
                  <a16:creationId xmlns:a16="http://schemas.microsoft.com/office/drawing/2014/main" id="{2F01D0BA-F8E9-7647-B60D-3A40C26996A8}"/>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 name="Oval 613">
              <a:extLst>
                <a:ext uri="{FF2B5EF4-FFF2-40B4-BE49-F238E27FC236}">
                  <a16:creationId xmlns:a16="http://schemas.microsoft.com/office/drawing/2014/main" id="{5DDE1690-C77F-AE4B-B8E4-846718643F3E}"/>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5" name="Oval 614">
              <a:extLst>
                <a:ext uri="{FF2B5EF4-FFF2-40B4-BE49-F238E27FC236}">
                  <a16:creationId xmlns:a16="http://schemas.microsoft.com/office/drawing/2014/main" id="{2D480D63-A2BE-C547-8174-EB1541A27386}"/>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6" name="Oval 615">
              <a:extLst>
                <a:ext uri="{FF2B5EF4-FFF2-40B4-BE49-F238E27FC236}">
                  <a16:creationId xmlns:a16="http://schemas.microsoft.com/office/drawing/2014/main" id="{B14A3C5B-D0CF-2647-A356-140486D6F7C2}"/>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7" name="Oval 616">
              <a:extLst>
                <a:ext uri="{FF2B5EF4-FFF2-40B4-BE49-F238E27FC236}">
                  <a16:creationId xmlns:a16="http://schemas.microsoft.com/office/drawing/2014/main" id="{F82963DE-5CA2-EC4C-958C-01499E6D4A3B}"/>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8" name="Oval 617">
              <a:extLst>
                <a:ext uri="{FF2B5EF4-FFF2-40B4-BE49-F238E27FC236}">
                  <a16:creationId xmlns:a16="http://schemas.microsoft.com/office/drawing/2014/main" id="{EEED462A-02BC-8E45-A810-E0146081A761}"/>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9" name="Oval 618">
              <a:extLst>
                <a:ext uri="{FF2B5EF4-FFF2-40B4-BE49-F238E27FC236}">
                  <a16:creationId xmlns:a16="http://schemas.microsoft.com/office/drawing/2014/main" id="{B891AD9F-053D-B247-A72D-45ABC9A11C96}"/>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0" name="Oval 619">
              <a:extLst>
                <a:ext uri="{FF2B5EF4-FFF2-40B4-BE49-F238E27FC236}">
                  <a16:creationId xmlns:a16="http://schemas.microsoft.com/office/drawing/2014/main" id="{CCE4CC8D-85B4-AE46-8678-F7CDCD54A23E}"/>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1" name="Oval 620">
              <a:extLst>
                <a:ext uri="{FF2B5EF4-FFF2-40B4-BE49-F238E27FC236}">
                  <a16:creationId xmlns:a16="http://schemas.microsoft.com/office/drawing/2014/main" id="{29C225F5-D53D-204C-9839-A8CE1391D905}"/>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2" name="Oval 621">
              <a:extLst>
                <a:ext uri="{FF2B5EF4-FFF2-40B4-BE49-F238E27FC236}">
                  <a16:creationId xmlns:a16="http://schemas.microsoft.com/office/drawing/2014/main" id="{763602EA-D209-7F4C-B65B-1FA50C99B5D5}"/>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3" name="Group 622">
            <a:extLst>
              <a:ext uri="{FF2B5EF4-FFF2-40B4-BE49-F238E27FC236}">
                <a16:creationId xmlns:a16="http://schemas.microsoft.com/office/drawing/2014/main" id="{541F797F-D065-524A-A406-FE1EA98DF4DA}"/>
              </a:ext>
            </a:extLst>
          </p:cNvPr>
          <p:cNvGrpSpPr/>
          <p:nvPr/>
        </p:nvGrpSpPr>
        <p:grpSpPr>
          <a:xfrm rot="6375110">
            <a:off x="6644601" y="2102783"/>
            <a:ext cx="3864240" cy="3861426"/>
            <a:chOff x="814251" y="1918888"/>
            <a:chExt cx="3864240" cy="3861426"/>
          </a:xfrm>
        </p:grpSpPr>
        <p:sp>
          <p:nvSpPr>
            <p:cNvPr id="624" name="Oval 623">
              <a:extLst>
                <a:ext uri="{FF2B5EF4-FFF2-40B4-BE49-F238E27FC236}">
                  <a16:creationId xmlns:a16="http://schemas.microsoft.com/office/drawing/2014/main" id="{F9AB73B1-44F2-854B-8683-3D0A9A1CD9A4}"/>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5" name="Oval 624">
              <a:extLst>
                <a:ext uri="{FF2B5EF4-FFF2-40B4-BE49-F238E27FC236}">
                  <a16:creationId xmlns:a16="http://schemas.microsoft.com/office/drawing/2014/main" id="{97716454-D7E9-7541-8EB3-0E90603AC0E6}"/>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6" name="Oval 625">
              <a:extLst>
                <a:ext uri="{FF2B5EF4-FFF2-40B4-BE49-F238E27FC236}">
                  <a16:creationId xmlns:a16="http://schemas.microsoft.com/office/drawing/2014/main" id="{CD702C8D-2D68-D34A-95CB-A51A53A40385}"/>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7" name="Oval 626">
              <a:extLst>
                <a:ext uri="{FF2B5EF4-FFF2-40B4-BE49-F238E27FC236}">
                  <a16:creationId xmlns:a16="http://schemas.microsoft.com/office/drawing/2014/main" id="{09C61509-5B74-A94F-8B0F-9F7B2EF86071}"/>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8" name="Oval 627">
              <a:extLst>
                <a:ext uri="{FF2B5EF4-FFF2-40B4-BE49-F238E27FC236}">
                  <a16:creationId xmlns:a16="http://schemas.microsoft.com/office/drawing/2014/main" id="{10E1ACC8-FD70-7C44-AAC1-0338ECB73F18}"/>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9" name="Oval 628">
              <a:extLst>
                <a:ext uri="{FF2B5EF4-FFF2-40B4-BE49-F238E27FC236}">
                  <a16:creationId xmlns:a16="http://schemas.microsoft.com/office/drawing/2014/main" id="{954AEE02-2D1D-8F45-853D-98CDFAE164D4}"/>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0" name="Oval 629">
              <a:extLst>
                <a:ext uri="{FF2B5EF4-FFF2-40B4-BE49-F238E27FC236}">
                  <a16:creationId xmlns:a16="http://schemas.microsoft.com/office/drawing/2014/main" id="{5552D5C5-373C-5840-890A-082006A4E4E5}"/>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1" name="Oval 630">
              <a:extLst>
                <a:ext uri="{FF2B5EF4-FFF2-40B4-BE49-F238E27FC236}">
                  <a16:creationId xmlns:a16="http://schemas.microsoft.com/office/drawing/2014/main" id="{7456BC13-CF43-FE4B-A32C-F874F813B399}"/>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2" name="Oval 631">
              <a:extLst>
                <a:ext uri="{FF2B5EF4-FFF2-40B4-BE49-F238E27FC236}">
                  <a16:creationId xmlns:a16="http://schemas.microsoft.com/office/drawing/2014/main" id="{D88A4DAD-9071-B846-B73B-07EEDEAED2B2}"/>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3" name="Oval 632">
              <a:extLst>
                <a:ext uri="{FF2B5EF4-FFF2-40B4-BE49-F238E27FC236}">
                  <a16:creationId xmlns:a16="http://schemas.microsoft.com/office/drawing/2014/main" id="{7F28452B-9CD7-004B-979B-EA00037F59FA}"/>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4" name="Oval 633">
              <a:extLst>
                <a:ext uri="{FF2B5EF4-FFF2-40B4-BE49-F238E27FC236}">
                  <a16:creationId xmlns:a16="http://schemas.microsoft.com/office/drawing/2014/main" id="{01F1FB23-C3AA-3746-AA1D-B3CCD639B0EF}"/>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5" name="Oval 634">
              <a:extLst>
                <a:ext uri="{FF2B5EF4-FFF2-40B4-BE49-F238E27FC236}">
                  <a16:creationId xmlns:a16="http://schemas.microsoft.com/office/drawing/2014/main" id="{E683694C-1A7C-A540-A9AA-6108107A89DF}"/>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6" name="Oval 635">
              <a:extLst>
                <a:ext uri="{FF2B5EF4-FFF2-40B4-BE49-F238E27FC236}">
                  <a16:creationId xmlns:a16="http://schemas.microsoft.com/office/drawing/2014/main" id="{71909A53-D233-5B47-8A92-1B43A813E39E}"/>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7" name="Oval 636">
              <a:extLst>
                <a:ext uri="{FF2B5EF4-FFF2-40B4-BE49-F238E27FC236}">
                  <a16:creationId xmlns:a16="http://schemas.microsoft.com/office/drawing/2014/main" id="{539C8F28-F432-DB45-88DF-4B7F97FB2A96}"/>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8" name="Oval 637">
              <a:extLst>
                <a:ext uri="{FF2B5EF4-FFF2-40B4-BE49-F238E27FC236}">
                  <a16:creationId xmlns:a16="http://schemas.microsoft.com/office/drawing/2014/main" id="{5BA811C2-D1E7-504A-B648-BB76AD0BB153}"/>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9" name="Oval 638">
              <a:extLst>
                <a:ext uri="{FF2B5EF4-FFF2-40B4-BE49-F238E27FC236}">
                  <a16:creationId xmlns:a16="http://schemas.microsoft.com/office/drawing/2014/main" id="{E0875B6B-78A9-2946-AD0B-19A984AC4C40}"/>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0" name="Oval 639">
              <a:extLst>
                <a:ext uri="{FF2B5EF4-FFF2-40B4-BE49-F238E27FC236}">
                  <a16:creationId xmlns:a16="http://schemas.microsoft.com/office/drawing/2014/main" id="{D9D82630-CE84-C741-9CA5-2162A935B94D}"/>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1" name="Oval 640">
              <a:extLst>
                <a:ext uri="{FF2B5EF4-FFF2-40B4-BE49-F238E27FC236}">
                  <a16:creationId xmlns:a16="http://schemas.microsoft.com/office/drawing/2014/main" id="{D5EA192F-F2F7-A948-989E-A3C8CCA57FAB}"/>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2" name="Oval 641">
              <a:extLst>
                <a:ext uri="{FF2B5EF4-FFF2-40B4-BE49-F238E27FC236}">
                  <a16:creationId xmlns:a16="http://schemas.microsoft.com/office/drawing/2014/main" id="{BC256052-C44E-DA47-A56C-374B72F4A817}"/>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3" name="Oval 642">
              <a:extLst>
                <a:ext uri="{FF2B5EF4-FFF2-40B4-BE49-F238E27FC236}">
                  <a16:creationId xmlns:a16="http://schemas.microsoft.com/office/drawing/2014/main" id="{09EF940C-F2D3-EE4A-84BD-DAEC73178EA5}"/>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4" name="Oval 643">
              <a:extLst>
                <a:ext uri="{FF2B5EF4-FFF2-40B4-BE49-F238E27FC236}">
                  <a16:creationId xmlns:a16="http://schemas.microsoft.com/office/drawing/2014/main" id="{BB2FF3AD-E019-2C4B-8C59-27129B05F1F8}"/>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5" name="Oval 644">
              <a:extLst>
                <a:ext uri="{FF2B5EF4-FFF2-40B4-BE49-F238E27FC236}">
                  <a16:creationId xmlns:a16="http://schemas.microsoft.com/office/drawing/2014/main" id="{33F778C4-8370-BF4D-BA76-1F11AC874C12}"/>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6" name="Oval 645">
              <a:extLst>
                <a:ext uri="{FF2B5EF4-FFF2-40B4-BE49-F238E27FC236}">
                  <a16:creationId xmlns:a16="http://schemas.microsoft.com/office/drawing/2014/main" id="{7A9C871B-F09D-494D-B0B8-E6B438504EE4}"/>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7" name="Oval 646">
              <a:extLst>
                <a:ext uri="{FF2B5EF4-FFF2-40B4-BE49-F238E27FC236}">
                  <a16:creationId xmlns:a16="http://schemas.microsoft.com/office/drawing/2014/main" id="{23AD6905-AB3D-5941-B303-4F2B03C993C2}"/>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8" name="Oval 647">
              <a:extLst>
                <a:ext uri="{FF2B5EF4-FFF2-40B4-BE49-F238E27FC236}">
                  <a16:creationId xmlns:a16="http://schemas.microsoft.com/office/drawing/2014/main" id="{31CABD79-B570-0D46-B625-26CBFDE8963F}"/>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49" name="Group 648">
            <a:extLst>
              <a:ext uri="{FF2B5EF4-FFF2-40B4-BE49-F238E27FC236}">
                <a16:creationId xmlns:a16="http://schemas.microsoft.com/office/drawing/2014/main" id="{51D76630-5E14-D14D-8BCA-DA6799148E34}"/>
              </a:ext>
            </a:extLst>
          </p:cNvPr>
          <p:cNvGrpSpPr/>
          <p:nvPr/>
        </p:nvGrpSpPr>
        <p:grpSpPr>
          <a:xfrm rot="5927009">
            <a:off x="6644601" y="2102783"/>
            <a:ext cx="3864240" cy="3861426"/>
            <a:chOff x="814251" y="1918888"/>
            <a:chExt cx="3864240" cy="3861426"/>
          </a:xfrm>
        </p:grpSpPr>
        <p:sp>
          <p:nvSpPr>
            <p:cNvPr id="650" name="Oval 649">
              <a:extLst>
                <a:ext uri="{FF2B5EF4-FFF2-40B4-BE49-F238E27FC236}">
                  <a16:creationId xmlns:a16="http://schemas.microsoft.com/office/drawing/2014/main" id="{F4E6E700-1B18-184E-9AD0-CC73C1BC1EEE}"/>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1" name="Oval 650">
              <a:extLst>
                <a:ext uri="{FF2B5EF4-FFF2-40B4-BE49-F238E27FC236}">
                  <a16:creationId xmlns:a16="http://schemas.microsoft.com/office/drawing/2014/main" id="{8E56481B-F1E0-C146-8426-F7F5DAB96684}"/>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2" name="Oval 651">
              <a:extLst>
                <a:ext uri="{FF2B5EF4-FFF2-40B4-BE49-F238E27FC236}">
                  <a16:creationId xmlns:a16="http://schemas.microsoft.com/office/drawing/2014/main" id="{B0ABB3BB-EF32-774C-83D7-75D4CF4912BF}"/>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3" name="Oval 652">
              <a:extLst>
                <a:ext uri="{FF2B5EF4-FFF2-40B4-BE49-F238E27FC236}">
                  <a16:creationId xmlns:a16="http://schemas.microsoft.com/office/drawing/2014/main" id="{DA85772D-C7D6-8846-A2BE-09DE6CF33263}"/>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4" name="Oval 653">
              <a:extLst>
                <a:ext uri="{FF2B5EF4-FFF2-40B4-BE49-F238E27FC236}">
                  <a16:creationId xmlns:a16="http://schemas.microsoft.com/office/drawing/2014/main" id="{4FFEF260-E992-8A43-9F5D-981A91BE8055}"/>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5" name="Oval 654">
              <a:extLst>
                <a:ext uri="{FF2B5EF4-FFF2-40B4-BE49-F238E27FC236}">
                  <a16:creationId xmlns:a16="http://schemas.microsoft.com/office/drawing/2014/main" id="{1688FB9D-2300-7440-80B1-6487D9F65757}"/>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6" name="Oval 655">
              <a:extLst>
                <a:ext uri="{FF2B5EF4-FFF2-40B4-BE49-F238E27FC236}">
                  <a16:creationId xmlns:a16="http://schemas.microsoft.com/office/drawing/2014/main" id="{AB11B1E0-B3EF-1149-BF41-D25174FC540C}"/>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7" name="Oval 656">
              <a:extLst>
                <a:ext uri="{FF2B5EF4-FFF2-40B4-BE49-F238E27FC236}">
                  <a16:creationId xmlns:a16="http://schemas.microsoft.com/office/drawing/2014/main" id="{0AF0B9C9-5244-644D-901D-A175DEBBE1BC}"/>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8" name="Oval 657">
              <a:extLst>
                <a:ext uri="{FF2B5EF4-FFF2-40B4-BE49-F238E27FC236}">
                  <a16:creationId xmlns:a16="http://schemas.microsoft.com/office/drawing/2014/main" id="{C9A1AB6A-1CC7-DE46-8861-4B0039B125BE}"/>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9" name="Oval 658">
              <a:extLst>
                <a:ext uri="{FF2B5EF4-FFF2-40B4-BE49-F238E27FC236}">
                  <a16:creationId xmlns:a16="http://schemas.microsoft.com/office/drawing/2014/main" id="{87D6DCA7-A90B-5044-B40F-A8D84250635D}"/>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0" name="Oval 659">
              <a:extLst>
                <a:ext uri="{FF2B5EF4-FFF2-40B4-BE49-F238E27FC236}">
                  <a16:creationId xmlns:a16="http://schemas.microsoft.com/office/drawing/2014/main" id="{7F53FE59-729E-E841-AFEF-58EAEBDCCBA0}"/>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1" name="Oval 660">
              <a:extLst>
                <a:ext uri="{FF2B5EF4-FFF2-40B4-BE49-F238E27FC236}">
                  <a16:creationId xmlns:a16="http://schemas.microsoft.com/office/drawing/2014/main" id="{D6EBE143-2273-B942-B36C-010DF32AE990}"/>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2" name="Oval 661">
              <a:extLst>
                <a:ext uri="{FF2B5EF4-FFF2-40B4-BE49-F238E27FC236}">
                  <a16:creationId xmlns:a16="http://schemas.microsoft.com/office/drawing/2014/main" id="{494B226C-EB49-FB43-8F25-C44248961637}"/>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3" name="Oval 662">
              <a:extLst>
                <a:ext uri="{FF2B5EF4-FFF2-40B4-BE49-F238E27FC236}">
                  <a16:creationId xmlns:a16="http://schemas.microsoft.com/office/drawing/2014/main" id="{17DBB7C5-85A8-3144-BB0D-ECCFE867462F}"/>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4" name="Oval 663">
              <a:extLst>
                <a:ext uri="{FF2B5EF4-FFF2-40B4-BE49-F238E27FC236}">
                  <a16:creationId xmlns:a16="http://schemas.microsoft.com/office/drawing/2014/main" id="{2019C373-D559-9F44-9045-4E6525E76A54}"/>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5" name="Oval 664">
              <a:extLst>
                <a:ext uri="{FF2B5EF4-FFF2-40B4-BE49-F238E27FC236}">
                  <a16:creationId xmlns:a16="http://schemas.microsoft.com/office/drawing/2014/main" id="{AFBA85FB-AAAF-4C47-B510-6D62D987051F}"/>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6" name="Oval 665">
              <a:extLst>
                <a:ext uri="{FF2B5EF4-FFF2-40B4-BE49-F238E27FC236}">
                  <a16:creationId xmlns:a16="http://schemas.microsoft.com/office/drawing/2014/main" id="{3E237AFB-4E91-B040-BB3D-A3136EE74F78}"/>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7" name="Oval 666">
              <a:extLst>
                <a:ext uri="{FF2B5EF4-FFF2-40B4-BE49-F238E27FC236}">
                  <a16:creationId xmlns:a16="http://schemas.microsoft.com/office/drawing/2014/main" id="{EEF97A03-CBA7-0344-B676-FE076F857FFE}"/>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8" name="Oval 667">
              <a:extLst>
                <a:ext uri="{FF2B5EF4-FFF2-40B4-BE49-F238E27FC236}">
                  <a16:creationId xmlns:a16="http://schemas.microsoft.com/office/drawing/2014/main" id="{34D8D52E-3F33-8444-832D-EF0E37F511EE}"/>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9" name="Oval 668">
              <a:extLst>
                <a:ext uri="{FF2B5EF4-FFF2-40B4-BE49-F238E27FC236}">
                  <a16:creationId xmlns:a16="http://schemas.microsoft.com/office/drawing/2014/main" id="{DF7F8714-B48E-7649-AD53-22F226ADC134}"/>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0" name="Oval 669">
              <a:extLst>
                <a:ext uri="{FF2B5EF4-FFF2-40B4-BE49-F238E27FC236}">
                  <a16:creationId xmlns:a16="http://schemas.microsoft.com/office/drawing/2014/main" id="{123FE800-2EE1-EB4A-963A-23946AB87792}"/>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1" name="Oval 670">
              <a:extLst>
                <a:ext uri="{FF2B5EF4-FFF2-40B4-BE49-F238E27FC236}">
                  <a16:creationId xmlns:a16="http://schemas.microsoft.com/office/drawing/2014/main" id="{4DA8876A-FA11-AA4B-A96B-1118A870F885}"/>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2" name="Oval 671">
              <a:extLst>
                <a:ext uri="{FF2B5EF4-FFF2-40B4-BE49-F238E27FC236}">
                  <a16:creationId xmlns:a16="http://schemas.microsoft.com/office/drawing/2014/main" id="{9EA628DA-F35B-F248-ABF2-5F1DC3A95223}"/>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3" name="Oval 672">
              <a:extLst>
                <a:ext uri="{FF2B5EF4-FFF2-40B4-BE49-F238E27FC236}">
                  <a16:creationId xmlns:a16="http://schemas.microsoft.com/office/drawing/2014/main" id="{45331C56-8120-0947-BF53-C4350D000B57}"/>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4" name="Oval 673">
              <a:extLst>
                <a:ext uri="{FF2B5EF4-FFF2-40B4-BE49-F238E27FC236}">
                  <a16:creationId xmlns:a16="http://schemas.microsoft.com/office/drawing/2014/main" id="{686D5429-7992-5E49-B495-7303C8F77861}"/>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5" name="Group 674">
            <a:extLst>
              <a:ext uri="{FF2B5EF4-FFF2-40B4-BE49-F238E27FC236}">
                <a16:creationId xmlns:a16="http://schemas.microsoft.com/office/drawing/2014/main" id="{727CB547-4AD3-8340-A364-64B67FA3B600}"/>
              </a:ext>
            </a:extLst>
          </p:cNvPr>
          <p:cNvGrpSpPr/>
          <p:nvPr/>
        </p:nvGrpSpPr>
        <p:grpSpPr>
          <a:xfrm rot="6356310">
            <a:off x="6644601" y="2102783"/>
            <a:ext cx="3864240" cy="3861426"/>
            <a:chOff x="814251" y="1918888"/>
            <a:chExt cx="3864240" cy="3861426"/>
          </a:xfrm>
        </p:grpSpPr>
        <p:sp>
          <p:nvSpPr>
            <p:cNvPr id="676" name="Oval 675">
              <a:extLst>
                <a:ext uri="{FF2B5EF4-FFF2-40B4-BE49-F238E27FC236}">
                  <a16:creationId xmlns:a16="http://schemas.microsoft.com/office/drawing/2014/main" id="{6AFAA046-3854-E943-9FCF-29B9E2C66721}"/>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7" name="Oval 676">
              <a:extLst>
                <a:ext uri="{FF2B5EF4-FFF2-40B4-BE49-F238E27FC236}">
                  <a16:creationId xmlns:a16="http://schemas.microsoft.com/office/drawing/2014/main" id="{05DC04C7-B6FC-CC49-BA5C-3E4EFC12553E}"/>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8" name="Oval 677">
              <a:extLst>
                <a:ext uri="{FF2B5EF4-FFF2-40B4-BE49-F238E27FC236}">
                  <a16:creationId xmlns:a16="http://schemas.microsoft.com/office/drawing/2014/main" id="{CAE30586-CC74-D847-BA4B-792B43D20C26}"/>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9" name="Oval 678">
              <a:extLst>
                <a:ext uri="{FF2B5EF4-FFF2-40B4-BE49-F238E27FC236}">
                  <a16:creationId xmlns:a16="http://schemas.microsoft.com/office/drawing/2014/main" id="{2E2CAB84-94BD-6C49-8858-8BEAA81F8B36}"/>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0" name="Oval 679">
              <a:extLst>
                <a:ext uri="{FF2B5EF4-FFF2-40B4-BE49-F238E27FC236}">
                  <a16:creationId xmlns:a16="http://schemas.microsoft.com/office/drawing/2014/main" id="{7CD44E46-EE8B-2A40-AE41-B4A7286A5243}"/>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1" name="Oval 680">
              <a:extLst>
                <a:ext uri="{FF2B5EF4-FFF2-40B4-BE49-F238E27FC236}">
                  <a16:creationId xmlns:a16="http://schemas.microsoft.com/office/drawing/2014/main" id="{0816C638-EBD1-5649-8D7F-CB48A8ADFC41}"/>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2" name="Oval 681">
              <a:extLst>
                <a:ext uri="{FF2B5EF4-FFF2-40B4-BE49-F238E27FC236}">
                  <a16:creationId xmlns:a16="http://schemas.microsoft.com/office/drawing/2014/main" id="{D18BA033-8FB8-304B-8352-7A8492607ADA}"/>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3" name="Oval 682">
              <a:extLst>
                <a:ext uri="{FF2B5EF4-FFF2-40B4-BE49-F238E27FC236}">
                  <a16:creationId xmlns:a16="http://schemas.microsoft.com/office/drawing/2014/main" id="{A55B5FA9-383C-094D-9DE5-764965562DF2}"/>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4" name="Oval 683">
              <a:extLst>
                <a:ext uri="{FF2B5EF4-FFF2-40B4-BE49-F238E27FC236}">
                  <a16:creationId xmlns:a16="http://schemas.microsoft.com/office/drawing/2014/main" id="{7F94BE19-FC82-2641-8666-3653D7480821}"/>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5" name="Oval 684">
              <a:extLst>
                <a:ext uri="{FF2B5EF4-FFF2-40B4-BE49-F238E27FC236}">
                  <a16:creationId xmlns:a16="http://schemas.microsoft.com/office/drawing/2014/main" id="{2DC43CE5-2FCE-BA40-9A7B-0FF36991C4EC}"/>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6" name="Oval 685">
              <a:extLst>
                <a:ext uri="{FF2B5EF4-FFF2-40B4-BE49-F238E27FC236}">
                  <a16:creationId xmlns:a16="http://schemas.microsoft.com/office/drawing/2014/main" id="{E9E9E24D-EC48-3D47-829F-6A97A3B30851}"/>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7" name="Oval 686">
              <a:extLst>
                <a:ext uri="{FF2B5EF4-FFF2-40B4-BE49-F238E27FC236}">
                  <a16:creationId xmlns:a16="http://schemas.microsoft.com/office/drawing/2014/main" id="{BDCC9E33-03B8-DB47-AA69-A9FB54ED7821}"/>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8" name="Oval 687">
              <a:extLst>
                <a:ext uri="{FF2B5EF4-FFF2-40B4-BE49-F238E27FC236}">
                  <a16:creationId xmlns:a16="http://schemas.microsoft.com/office/drawing/2014/main" id="{31C22172-95D9-0D4E-B7CB-AEBA9AEC348D}"/>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9" name="Oval 688">
              <a:extLst>
                <a:ext uri="{FF2B5EF4-FFF2-40B4-BE49-F238E27FC236}">
                  <a16:creationId xmlns:a16="http://schemas.microsoft.com/office/drawing/2014/main" id="{73EA93C5-FCF3-3B42-B5EF-D1C1F126A7BC}"/>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0" name="Oval 689">
              <a:extLst>
                <a:ext uri="{FF2B5EF4-FFF2-40B4-BE49-F238E27FC236}">
                  <a16:creationId xmlns:a16="http://schemas.microsoft.com/office/drawing/2014/main" id="{5663612B-9310-7B45-8EB1-AE861264F91B}"/>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1" name="Oval 690">
              <a:extLst>
                <a:ext uri="{FF2B5EF4-FFF2-40B4-BE49-F238E27FC236}">
                  <a16:creationId xmlns:a16="http://schemas.microsoft.com/office/drawing/2014/main" id="{2635A231-413C-BB44-8F3A-B00DA067C749}"/>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2" name="Oval 691">
              <a:extLst>
                <a:ext uri="{FF2B5EF4-FFF2-40B4-BE49-F238E27FC236}">
                  <a16:creationId xmlns:a16="http://schemas.microsoft.com/office/drawing/2014/main" id="{30F8DEA9-EE60-3E49-A287-C0A6374E2122}"/>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3" name="Oval 692">
              <a:extLst>
                <a:ext uri="{FF2B5EF4-FFF2-40B4-BE49-F238E27FC236}">
                  <a16:creationId xmlns:a16="http://schemas.microsoft.com/office/drawing/2014/main" id="{56AD77EE-0018-C548-B97E-E06324EDBC66}"/>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4" name="Oval 693">
              <a:extLst>
                <a:ext uri="{FF2B5EF4-FFF2-40B4-BE49-F238E27FC236}">
                  <a16:creationId xmlns:a16="http://schemas.microsoft.com/office/drawing/2014/main" id="{5D5DBA45-2063-E048-92B6-45626549F1F4}"/>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5" name="Oval 694">
              <a:extLst>
                <a:ext uri="{FF2B5EF4-FFF2-40B4-BE49-F238E27FC236}">
                  <a16:creationId xmlns:a16="http://schemas.microsoft.com/office/drawing/2014/main" id="{5F028F90-F534-7142-BF6B-D84BCE679420}"/>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6" name="Oval 695">
              <a:extLst>
                <a:ext uri="{FF2B5EF4-FFF2-40B4-BE49-F238E27FC236}">
                  <a16:creationId xmlns:a16="http://schemas.microsoft.com/office/drawing/2014/main" id="{61F5B207-B20C-1D41-975D-C1CA25465F3B}"/>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7" name="Oval 696">
              <a:extLst>
                <a:ext uri="{FF2B5EF4-FFF2-40B4-BE49-F238E27FC236}">
                  <a16:creationId xmlns:a16="http://schemas.microsoft.com/office/drawing/2014/main" id="{242BDEF6-9E0F-6547-ACFE-0E4BE52C29CD}"/>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8" name="Oval 697">
              <a:extLst>
                <a:ext uri="{FF2B5EF4-FFF2-40B4-BE49-F238E27FC236}">
                  <a16:creationId xmlns:a16="http://schemas.microsoft.com/office/drawing/2014/main" id="{DBB84344-15CE-4942-A45F-FEE34B4EB410}"/>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9" name="Oval 698">
              <a:extLst>
                <a:ext uri="{FF2B5EF4-FFF2-40B4-BE49-F238E27FC236}">
                  <a16:creationId xmlns:a16="http://schemas.microsoft.com/office/drawing/2014/main" id="{3359AE8C-2D06-1E46-9FCA-9A061D979087}"/>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0" name="Oval 699">
              <a:extLst>
                <a:ext uri="{FF2B5EF4-FFF2-40B4-BE49-F238E27FC236}">
                  <a16:creationId xmlns:a16="http://schemas.microsoft.com/office/drawing/2014/main" id="{1E1C3073-96DE-0C49-9589-E229639BE7D5}"/>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1" name="Group 700">
            <a:extLst>
              <a:ext uri="{FF2B5EF4-FFF2-40B4-BE49-F238E27FC236}">
                <a16:creationId xmlns:a16="http://schemas.microsoft.com/office/drawing/2014/main" id="{9EE55F41-F810-AE44-8E11-90F976C2CD32}"/>
              </a:ext>
            </a:extLst>
          </p:cNvPr>
          <p:cNvGrpSpPr/>
          <p:nvPr/>
        </p:nvGrpSpPr>
        <p:grpSpPr>
          <a:xfrm rot="7222587">
            <a:off x="6644601" y="2102783"/>
            <a:ext cx="3864240" cy="3861426"/>
            <a:chOff x="814251" y="1918888"/>
            <a:chExt cx="3864240" cy="3861426"/>
          </a:xfrm>
        </p:grpSpPr>
        <p:sp>
          <p:nvSpPr>
            <p:cNvPr id="702" name="Oval 701">
              <a:extLst>
                <a:ext uri="{FF2B5EF4-FFF2-40B4-BE49-F238E27FC236}">
                  <a16:creationId xmlns:a16="http://schemas.microsoft.com/office/drawing/2014/main" id="{243E67C0-5BC8-454E-A3D6-6CC2FF28066F}"/>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3" name="Oval 702">
              <a:extLst>
                <a:ext uri="{FF2B5EF4-FFF2-40B4-BE49-F238E27FC236}">
                  <a16:creationId xmlns:a16="http://schemas.microsoft.com/office/drawing/2014/main" id="{4E2F1E9B-286B-9F47-942D-693919453FEF}"/>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4" name="Oval 703">
              <a:extLst>
                <a:ext uri="{FF2B5EF4-FFF2-40B4-BE49-F238E27FC236}">
                  <a16:creationId xmlns:a16="http://schemas.microsoft.com/office/drawing/2014/main" id="{4C813121-8B5B-AE4E-BD32-C9534417AD52}"/>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5" name="Oval 704">
              <a:extLst>
                <a:ext uri="{FF2B5EF4-FFF2-40B4-BE49-F238E27FC236}">
                  <a16:creationId xmlns:a16="http://schemas.microsoft.com/office/drawing/2014/main" id="{9526B053-05FC-3F4C-9EFB-82EA3A98BF56}"/>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6" name="Oval 705">
              <a:extLst>
                <a:ext uri="{FF2B5EF4-FFF2-40B4-BE49-F238E27FC236}">
                  <a16:creationId xmlns:a16="http://schemas.microsoft.com/office/drawing/2014/main" id="{FAC72465-2314-E040-A2B6-973634D5F07C}"/>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7" name="Oval 706">
              <a:extLst>
                <a:ext uri="{FF2B5EF4-FFF2-40B4-BE49-F238E27FC236}">
                  <a16:creationId xmlns:a16="http://schemas.microsoft.com/office/drawing/2014/main" id="{D59D198E-2064-EE4B-8559-BF3A52A864B4}"/>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8" name="Oval 707">
              <a:extLst>
                <a:ext uri="{FF2B5EF4-FFF2-40B4-BE49-F238E27FC236}">
                  <a16:creationId xmlns:a16="http://schemas.microsoft.com/office/drawing/2014/main" id="{88821FFE-9290-D345-A365-0CE529570DED}"/>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9" name="Oval 708">
              <a:extLst>
                <a:ext uri="{FF2B5EF4-FFF2-40B4-BE49-F238E27FC236}">
                  <a16:creationId xmlns:a16="http://schemas.microsoft.com/office/drawing/2014/main" id="{254CE44F-84D3-A147-9C3D-C12C843D48D0}"/>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0" name="Oval 709">
              <a:extLst>
                <a:ext uri="{FF2B5EF4-FFF2-40B4-BE49-F238E27FC236}">
                  <a16:creationId xmlns:a16="http://schemas.microsoft.com/office/drawing/2014/main" id="{A6E8D18A-E9C4-A746-BF3B-9F9FB8353901}"/>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1" name="Oval 710">
              <a:extLst>
                <a:ext uri="{FF2B5EF4-FFF2-40B4-BE49-F238E27FC236}">
                  <a16:creationId xmlns:a16="http://schemas.microsoft.com/office/drawing/2014/main" id="{401E50B5-8EAE-0240-B8F5-BDC3FA679942}"/>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2" name="Oval 711">
              <a:extLst>
                <a:ext uri="{FF2B5EF4-FFF2-40B4-BE49-F238E27FC236}">
                  <a16:creationId xmlns:a16="http://schemas.microsoft.com/office/drawing/2014/main" id="{84CC3AF3-E75E-5F43-A439-786D51E5B56D}"/>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3" name="Oval 712">
              <a:extLst>
                <a:ext uri="{FF2B5EF4-FFF2-40B4-BE49-F238E27FC236}">
                  <a16:creationId xmlns:a16="http://schemas.microsoft.com/office/drawing/2014/main" id="{2E491CA2-105C-B542-B692-92D525FF87D8}"/>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4" name="Oval 713">
              <a:extLst>
                <a:ext uri="{FF2B5EF4-FFF2-40B4-BE49-F238E27FC236}">
                  <a16:creationId xmlns:a16="http://schemas.microsoft.com/office/drawing/2014/main" id="{D6CEA1EB-89D8-8544-A0AC-42B12900D46C}"/>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5" name="Oval 714">
              <a:extLst>
                <a:ext uri="{FF2B5EF4-FFF2-40B4-BE49-F238E27FC236}">
                  <a16:creationId xmlns:a16="http://schemas.microsoft.com/office/drawing/2014/main" id="{DBC714FF-0226-E240-BA30-B85F783AD3F2}"/>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6" name="Oval 715">
              <a:extLst>
                <a:ext uri="{FF2B5EF4-FFF2-40B4-BE49-F238E27FC236}">
                  <a16:creationId xmlns:a16="http://schemas.microsoft.com/office/drawing/2014/main" id="{D6FF47B2-D798-2243-AF90-C31CADBA2DDC}"/>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 name="Oval 716">
              <a:extLst>
                <a:ext uri="{FF2B5EF4-FFF2-40B4-BE49-F238E27FC236}">
                  <a16:creationId xmlns:a16="http://schemas.microsoft.com/office/drawing/2014/main" id="{2C65A633-220E-E140-BDC9-FF26510863B0}"/>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8" name="Oval 717">
              <a:extLst>
                <a:ext uri="{FF2B5EF4-FFF2-40B4-BE49-F238E27FC236}">
                  <a16:creationId xmlns:a16="http://schemas.microsoft.com/office/drawing/2014/main" id="{D1FF8BF4-87AA-4B42-8362-6EA3DB8F9695}"/>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9" name="Oval 718">
              <a:extLst>
                <a:ext uri="{FF2B5EF4-FFF2-40B4-BE49-F238E27FC236}">
                  <a16:creationId xmlns:a16="http://schemas.microsoft.com/office/drawing/2014/main" id="{09A687BC-54DA-5F4B-9281-298F5826EC7A}"/>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0" name="Oval 719">
              <a:extLst>
                <a:ext uri="{FF2B5EF4-FFF2-40B4-BE49-F238E27FC236}">
                  <a16:creationId xmlns:a16="http://schemas.microsoft.com/office/drawing/2014/main" id="{FBC954E3-D956-A24A-96D1-0E34AC0C2DAF}"/>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1" name="Oval 720">
              <a:extLst>
                <a:ext uri="{FF2B5EF4-FFF2-40B4-BE49-F238E27FC236}">
                  <a16:creationId xmlns:a16="http://schemas.microsoft.com/office/drawing/2014/main" id="{F903B3E1-0223-944B-9628-9CF914DD7A37}"/>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2" name="Oval 721">
              <a:extLst>
                <a:ext uri="{FF2B5EF4-FFF2-40B4-BE49-F238E27FC236}">
                  <a16:creationId xmlns:a16="http://schemas.microsoft.com/office/drawing/2014/main" id="{2D09F891-E1FB-C549-B874-DE0ADC2E1D76}"/>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3" name="Oval 722">
              <a:extLst>
                <a:ext uri="{FF2B5EF4-FFF2-40B4-BE49-F238E27FC236}">
                  <a16:creationId xmlns:a16="http://schemas.microsoft.com/office/drawing/2014/main" id="{9BC3E422-5F32-A243-945E-24296324C8F3}"/>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4" name="Oval 723">
              <a:extLst>
                <a:ext uri="{FF2B5EF4-FFF2-40B4-BE49-F238E27FC236}">
                  <a16:creationId xmlns:a16="http://schemas.microsoft.com/office/drawing/2014/main" id="{FE4F880A-A74F-4046-BA99-36C938825B79}"/>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5" name="Oval 724">
              <a:extLst>
                <a:ext uri="{FF2B5EF4-FFF2-40B4-BE49-F238E27FC236}">
                  <a16:creationId xmlns:a16="http://schemas.microsoft.com/office/drawing/2014/main" id="{39641C1E-505D-7E47-A3BC-529C0AFE8F9E}"/>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6" name="Oval 725">
              <a:extLst>
                <a:ext uri="{FF2B5EF4-FFF2-40B4-BE49-F238E27FC236}">
                  <a16:creationId xmlns:a16="http://schemas.microsoft.com/office/drawing/2014/main" id="{FDAB6D3E-ED84-E34E-981F-E15D05038AA8}"/>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7" name="Group 726">
            <a:extLst>
              <a:ext uri="{FF2B5EF4-FFF2-40B4-BE49-F238E27FC236}">
                <a16:creationId xmlns:a16="http://schemas.microsoft.com/office/drawing/2014/main" id="{07BF83C9-0521-A249-ACC4-21232DFF7166}"/>
              </a:ext>
            </a:extLst>
          </p:cNvPr>
          <p:cNvGrpSpPr/>
          <p:nvPr/>
        </p:nvGrpSpPr>
        <p:grpSpPr>
          <a:xfrm rot="10394117">
            <a:off x="6644601" y="2102783"/>
            <a:ext cx="3864240" cy="3861426"/>
            <a:chOff x="814251" y="1918888"/>
            <a:chExt cx="3864240" cy="3861426"/>
          </a:xfrm>
        </p:grpSpPr>
        <p:sp>
          <p:nvSpPr>
            <p:cNvPr id="728" name="Oval 727">
              <a:extLst>
                <a:ext uri="{FF2B5EF4-FFF2-40B4-BE49-F238E27FC236}">
                  <a16:creationId xmlns:a16="http://schemas.microsoft.com/office/drawing/2014/main" id="{D3B132DF-A3C7-A644-9CB7-3E68D082C0A3}"/>
                </a:ext>
              </a:extLst>
            </p:cNvPr>
            <p:cNvSpPr>
              <a:spLocks noChangeAspect="1"/>
            </p:cNvSpPr>
            <p:nvPr/>
          </p:nvSpPr>
          <p:spPr>
            <a:xfrm>
              <a:off x="2502509" y="3604073"/>
              <a:ext cx="488298" cy="488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9" name="Oval 728">
              <a:extLst>
                <a:ext uri="{FF2B5EF4-FFF2-40B4-BE49-F238E27FC236}">
                  <a16:creationId xmlns:a16="http://schemas.microsoft.com/office/drawing/2014/main" id="{0186F25F-AF2E-234A-904F-0B23AFB380D9}"/>
                </a:ext>
              </a:extLst>
            </p:cNvPr>
            <p:cNvSpPr>
              <a:spLocks noChangeAspect="1"/>
            </p:cNvSpPr>
            <p:nvPr/>
          </p:nvSpPr>
          <p:spPr>
            <a:xfrm>
              <a:off x="3575422" y="378686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0" name="Oval 729">
              <a:extLst>
                <a:ext uri="{FF2B5EF4-FFF2-40B4-BE49-F238E27FC236}">
                  <a16:creationId xmlns:a16="http://schemas.microsoft.com/office/drawing/2014/main" id="{44CF1A48-3534-FD43-B546-675E0873E7E9}"/>
                </a:ext>
              </a:extLst>
            </p:cNvPr>
            <p:cNvSpPr>
              <a:spLocks noChangeAspect="1"/>
            </p:cNvSpPr>
            <p:nvPr/>
          </p:nvSpPr>
          <p:spPr>
            <a:xfrm>
              <a:off x="4353691"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1" name="Oval 730">
              <a:extLst>
                <a:ext uri="{FF2B5EF4-FFF2-40B4-BE49-F238E27FC236}">
                  <a16:creationId xmlns:a16="http://schemas.microsoft.com/office/drawing/2014/main" id="{ABF4A5D9-21DC-5F44-AED3-FD650E7C5A7F}"/>
                </a:ext>
              </a:extLst>
            </p:cNvPr>
            <p:cNvSpPr>
              <a:spLocks noChangeAspect="1"/>
            </p:cNvSpPr>
            <p:nvPr/>
          </p:nvSpPr>
          <p:spPr>
            <a:xfrm>
              <a:off x="2586765"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2" name="Oval 731">
              <a:extLst>
                <a:ext uri="{FF2B5EF4-FFF2-40B4-BE49-F238E27FC236}">
                  <a16:creationId xmlns:a16="http://schemas.microsoft.com/office/drawing/2014/main" id="{B7871D91-ACEE-B940-A6C6-EF278D8AC250}"/>
                </a:ext>
              </a:extLst>
            </p:cNvPr>
            <p:cNvSpPr>
              <a:spLocks noChangeAspect="1"/>
            </p:cNvSpPr>
            <p:nvPr/>
          </p:nvSpPr>
          <p:spPr>
            <a:xfrm>
              <a:off x="435369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3" name="Oval 732">
              <a:extLst>
                <a:ext uri="{FF2B5EF4-FFF2-40B4-BE49-F238E27FC236}">
                  <a16:creationId xmlns:a16="http://schemas.microsoft.com/office/drawing/2014/main" id="{B2A74BDC-C74C-954D-BCC5-C4E950F86588}"/>
                </a:ext>
              </a:extLst>
            </p:cNvPr>
            <p:cNvSpPr>
              <a:spLocks noChangeAspect="1"/>
            </p:cNvSpPr>
            <p:nvPr/>
          </p:nvSpPr>
          <p:spPr>
            <a:xfrm>
              <a:off x="814251" y="191888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4" name="Oval 733">
              <a:extLst>
                <a:ext uri="{FF2B5EF4-FFF2-40B4-BE49-F238E27FC236}">
                  <a16:creationId xmlns:a16="http://schemas.microsoft.com/office/drawing/2014/main" id="{605D6234-61DE-C34A-8A04-079659D540C2}"/>
                </a:ext>
              </a:extLst>
            </p:cNvPr>
            <p:cNvSpPr>
              <a:spLocks noChangeAspect="1"/>
            </p:cNvSpPr>
            <p:nvPr/>
          </p:nvSpPr>
          <p:spPr>
            <a:xfrm>
              <a:off x="817860" y="3685531"/>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5" name="Oval 734">
              <a:extLst>
                <a:ext uri="{FF2B5EF4-FFF2-40B4-BE49-F238E27FC236}">
                  <a16:creationId xmlns:a16="http://schemas.microsoft.com/office/drawing/2014/main" id="{E4CD9A69-75F7-B540-A154-16F548136095}"/>
                </a:ext>
              </a:extLst>
            </p:cNvPr>
            <p:cNvSpPr>
              <a:spLocks noChangeAspect="1"/>
            </p:cNvSpPr>
            <p:nvPr/>
          </p:nvSpPr>
          <p:spPr>
            <a:xfrm>
              <a:off x="815046" y="543206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6" name="Oval 735">
              <a:extLst>
                <a:ext uri="{FF2B5EF4-FFF2-40B4-BE49-F238E27FC236}">
                  <a16:creationId xmlns:a16="http://schemas.microsoft.com/office/drawing/2014/main" id="{D5391B98-8749-714A-917C-E2BEB9170E23}"/>
                </a:ext>
              </a:extLst>
            </p:cNvPr>
            <p:cNvSpPr>
              <a:spLocks noChangeAspect="1"/>
            </p:cNvSpPr>
            <p:nvPr/>
          </p:nvSpPr>
          <p:spPr>
            <a:xfrm>
              <a:off x="2585734" y="543654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7" name="Oval 736">
              <a:extLst>
                <a:ext uri="{FF2B5EF4-FFF2-40B4-BE49-F238E27FC236}">
                  <a16:creationId xmlns:a16="http://schemas.microsoft.com/office/drawing/2014/main" id="{8F36FEB7-738F-6B4C-8604-AB33AABCAC82}"/>
                </a:ext>
              </a:extLst>
            </p:cNvPr>
            <p:cNvSpPr>
              <a:spLocks noChangeAspect="1"/>
            </p:cNvSpPr>
            <p:nvPr/>
          </p:nvSpPr>
          <p:spPr>
            <a:xfrm>
              <a:off x="4358535" y="5460358"/>
              <a:ext cx="319956" cy="3199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8" name="Oval 737">
              <a:extLst>
                <a:ext uri="{FF2B5EF4-FFF2-40B4-BE49-F238E27FC236}">
                  <a16:creationId xmlns:a16="http://schemas.microsoft.com/office/drawing/2014/main" id="{3FF44F25-63E1-CF48-880E-D6E030B38A44}"/>
                </a:ext>
              </a:extLst>
            </p:cNvPr>
            <p:cNvSpPr>
              <a:spLocks noChangeAspect="1"/>
            </p:cNvSpPr>
            <p:nvPr/>
          </p:nvSpPr>
          <p:spPr>
            <a:xfrm>
              <a:off x="2685798"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9" name="Oval 738">
              <a:extLst>
                <a:ext uri="{FF2B5EF4-FFF2-40B4-BE49-F238E27FC236}">
                  <a16:creationId xmlns:a16="http://schemas.microsoft.com/office/drawing/2014/main" id="{FD794343-BF05-074C-9042-38020402458B}"/>
                </a:ext>
              </a:extLst>
            </p:cNvPr>
            <p:cNvSpPr>
              <a:spLocks noChangeAspect="1"/>
            </p:cNvSpPr>
            <p:nvPr/>
          </p:nvSpPr>
          <p:spPr>
            <a:xfrm>
              <a:off x="2685315" y="2894227"/>
              <a:ext cx="104747" cy="104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0" name="Oval 739">
              <a:extLst>
                <a:ext uri="{FF2B5EF4-FFF2-40B4-BE49-F238E27FC236}">
                  <a16:creationId xmlns:a16="http://schemas.microsoft.com/office/drawing/2014/main" id="{48B5C982-1234-554B-9B65-0820CBC23D4E}"/>
                </a:ext>
              </a:extLst>
            </p:cNvPr>
            <p:cNvSpPr>
              <a:spLocks noChangeAspect="1"/>
            </p:cNvSpPr>
            <p:nvPr/>
          </p:nvSpPr>
          <p:spPr>
            <a:xfrm>
              <a:off x="1810191" y="3786943"/>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1" name="Oval 740">
              <a:extLst>
                <a:ext uri="{FF2B5EF4-FFF2-40B4-BE49-F238E27FC236}">
                  <a16:creationId xmlns:a16="http://schemas.microsoft.com/office/drawing/2014/main" id="{FFAD8877-BB81-4747-B64E-821A67183F84}"/>
                </a:ext>
              </a:extLst>
            </p:cNvPr>
            <p:cNvSpPr>
              <a:spLocks noChangeAspect="1"/>
            </p:cNvSpPr>
            <p:nvPr/>
          </p:nvSpPr>
          <p:spPr>
            <a:xfrm flipV="1">
              <a:off x="3496394"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2" name="Oval 741">
              <a:extLst>
                <a:ext uri="{FF2B5EF4-FFF2-40B4-BE49-F238E27FC236}">
                  <a16:creationId xmlns:a16="http://schemas.microsoft.com/office/drawing/2014/main" id="{B39F3358-A97A-2744-925A-80035A59ABE8}"/>
                </a:ext>
              </a:extLst>
            </p:cNvPr>
            <p:cNvSpPr>
              <a:spLocks noChangeAspect="1"/>
            </p:cNvSpPr>
            <p:nvPr/>
          </p:nvSpPr>
          <p:spPr>
            <a:xfrm flipV="1">
              <a:off x="3496394" y="459071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3" name="Oval 742">
              <a:extLst>
                <a:ext uri="{FF2B5EF4-FFF2-40B4-BE49-F238E27FC236}">
                  <a16:creationId xmlns:a16="http://schemas.microsoft.com/office/drawing/2014/main" id="{22111138-44EB-084A-AC90-716B605AB212}"/>
                </a:ext>
              </a:extLst>
            </p:cNvPr>
            <p:cNvSpPr>
              <a:spLocks noChangeAspect="1"/>
            </p:cNvSpPr>
            <p:nvPr/>
          </p:nvSpPr>
          <p:spPr>
            <a:xfrm flipV="1">
              <a:off x="1723847" y="2823995"/>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4" name="Oval 743">
              <a:extLst>
                <a:ext uri="{FF2B5EF4-FFF2-40B4-BE49-F238E27FC236}">
                  <a16:creationId xmlns:a16="http://schemas.microsoft.com/office/drawing/2014/main" id="{6FF35166-7DBA-FB43-A5FE-2D7150A8CA2F}"/>
                </a:ext>
              </a:extLst>
            </p:cNvPr>
            <p:cNvSpPr>
              <a:spLocks noChangeAspect="1"/>
            </p:cNvSpPr>
            <p:nvPr/>
          </p:nvSpPr>
          <p:spPr>
            <a:xfrm flipV="1">
              <a:off x="1723847" y="4589064"/>
              <a:ext cx="262320" cy="262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5" name="Oval 744">
              <a:extLst>
                <a:ext uri="{FF2B5EF4-FFF2-40B4-BE49-F238E27FC236}">
                  <a16:creationId xmlns:a16="http://schemas.microsoft.com/office/drawing/2014/main" id="{FAABABB5-4B59-674C-AFC2-134179D912D0}"/>
                </a:ext>
              </a:extLst>
            </p:cNvPr>
            <p:cNvSpPr>
              <a:spLocks noChangeAspect="1"/>
            </p:cNvSpPr>
            <p:nvPr/>
          </p:nvSpPr>
          <p:spPr>
            <a:xfrm>
              <a:off x="3575422" y="2025888"/>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6" name="Oval 745">
              <a:extLst>
                <a:ext uri="{FF2B5EF4-FFF2-40B4-BE49-F238E27FC236}">
                  <a16:creationId xmlns:a16="http://schemas.microsoft.com/office/drawing/2014/main" id="{FD4DC801-63F5-BD4B-BC3E-0A2EFA8A89F4}"/>
                </a:ext>
              </a:extLst>
            </p:cNvPr>
            <p:cNvSpPr>
              <a:spLocks noChangeAspect="1"/>
            </p:cNvSpPr>
            <p:nvPr/>
          </p:nvSpPr>
          <p:spPr>
            <a:xfrm>
              <a:off x="4461887"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7" name="Oval 746">
              <a:extLst>
                <a:ext uri="{FF2B5EF4-FFF2-40B4-BE49-F238E27FC236}">
                  <a16:creationId xmlns:a16="http://schemas.microsoft.com/office/drawing/2014/main" id="{B28C7AA5-DE98-EB41-A3CF-BB232184606D}"/>
                </a:ext>
              </a:extLst>
            </p:cNvPr>
            <p:cNvSpPr>
              <a:spLocks noChangeAspect="1"/>
            </p:cNvSpPr>
            <p:nvPr/>
          </p:nvSpPr>
          <p:spPr>
            <a:xfrm>
              <a:off x="4461887" y="4668092"/>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8" name="Oval 747">
              <a:extLst>
                <a:ext uri="{FF2B5EF4-FFF2-40B4-BE49-F238E27FC236}">
                  <a16:creationId xmlns:a16="http://schemas.microsoft.com/office/drawing/2014/main" id="{4584EA67-B9BA-DB44-B353-5BAF1383E656}"/>
                </a:ext>
              </a:extLst>
            </p:cNvPr>
            <p:cNvSpPr>
              <a:spLocks noChangeAspect="1"/>
            </p:cNvSpPr>
            <p:nvPr/>
          </p:nvSpPr>
          <p:spPr>
            <a:xfrm>
              <a:off x="3562225" y="5552617"/>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9" name="Oval 748">
              <a:extLst>
                <a:ext uri="{FF2B5EF4-FFF2-40B4-BE49-F238E27FC236}">
                  <a16:creationId xmlns:a16="http://schemas.microsoft.com/office/drawing/2014/main" id="{6741DA63-B14D-1443-A26D-E2104054F09B}"/>
                </a:ext>
              </a:extLst>
            </p:cNvPr>
            <p:cNvSpPr>
              <a:spLocks noChangeAspect="1"/>
            </p:cNvSpPr>
            <p:nvPr/>
          </p:nvSpPr>
          <p:spPr>
            <a:xfrm>
              <a:off x="1807530" y="5559146"/>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0" name="Oval 749">
              <a:extLst>
                <a:ext uri="{FF2B5EF4-FFF2-40B4-BE49-F238E27FC236}">
                  <a16:creationId xmlns:a16="http://schemas.microsoft.com/office/drawing/2014/main" id="{3A02E4BE-DB29-0746-BACA-3D56838E781C}"/>
                </a:ext>
              </a:extLst>
            </p:cNvPr>
            <p:cNvSpPr>
              <a:spLocks noChangeAspect="1"/>
            </p:cNvSpPr>
            <p:nvPr/>
          </p:nvSpPr>
          <p:spPr>
            <a:xfrm>
              <a:off x="922487" y="466699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1" name="Oval 750">
              <a:extLst>
                <a:ext uri="{FF2B5EF4-FFF2-40B4-BE49-F238E27FC236}">
                  <a16:creationId xmlns:a16="http://schemas.microsoft.com/office/drawing/2014/main" id="{72E6072E-D559-9E4C-8D03-1ADE7FD9D89D}"/>
                </a:ext>
              </a:extLst>
            </p:cNvPr>
            <p:cNvSpPr>
              <a:spLocks noChangeAspect="1"/>
            </p:cNvSpPr>
            <p:nvPr/>
          </p:nvSpPr>
          <p:spPr>
            <a:xfrm>
              <a:off x="925256" y="2910405"/>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2" name="Oval 751">
              <a:extLst>
                <a:ext uri="{FF2B5EF4-FFF2-40B4-BE49-F238E27FC236}">
                  <a16:creationId xmlns:a16="http://schemas.microsoft.com/office/drawing/2014/main" id="{3ECFD241-4CA4-884F-87E3-1F23EED68100}"/>
                </a:ext>
              </a:extLst>
            </p:cNvPr>
            <p:cNvSpPr>
              <a:spLocks noChangeAspect="1"/>
            </p:cNvSpPr>
            <p:nvPr/>
          </p:nvSpPr>
          <p:spPr>
            <a:xfrm>
              <a:off x="1802875" y="2020489"/>
              <a:ext cx="104264" cy="104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43107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B16F7-A37E-CF45-A78C-976DCA39F471}"/>
              </a:ext>
            </a:extLst>
          </p:cNvPr>
          <p:cNvSpPr>
            <a:spLocks noGrp="1"/>
          </p:cNvSpPr>
          <p:nvPr>
            <p:ph type="title"/>
          </p:nvPr>
        </p:nvSpPr>
        <p:spPr/>
        <p:txBody>
          <a:bodyPr/>
          <a:lstStyle/>
          <a:p>
            <a:r>
              <a:rPr lang="en-US" dirty="0"/>
              <a:t>Diffraction patterns </a:t>
            </a:r>
          </a:p>
        </p:txBody>
      </p:sp>
      <p:sp>
        <p:nvSpPr>
          <p:cNvPr id="3" name="Content Placeholder 2">
            <a:extLst>
              <a:ext uri="{FF2B5EF4-FFF2-40B4-BE49-F238E27FC236}">
                <a16:creationId xmlns:a16="http://schemas.microsoft.com/office/drawing/2014/main" id="{68BFAB81-8745-FB48-8CC5-6EB65AF753B5}"/>
              </a:ext>
            </a:extLst>
          </p:cNvPr>
          <p:cNvSpPr>
            <a:spLocks noGrp="1"/>
          </p:cNvSpPr>
          <p:nvPr>
            <p:ph idx="1"/>
          </p:nvPr>
        </p:nvSpPr>
        <p:spPr>
          <a:xfrm>
            <a:off x="73750" y="4457641"/>
            <a:ext cx="11922463" cy="4525963"/>
          </a:xfrm>
        </p:spPr>
        <p:txBody>
          <a:bodyPr>
            <a:normAutofit/>
          </a:bodyPr>
          <a:lstStyle/>
          <a:p>
            <a:r>
              <a:rPr lang="en-US" sz="2400" dirty="0"/>
              <a:t>Diffraction gives the reciprocal point lattice in single crystal</a:t>
            </a:r>
          </a:p>
          <a:p>
            <a:r>
              <a:rPr lang="en-US" sz="2400" dirty="0"/>
              <a:t>Using powder, the rotation averaging leads to smooth diffraction rings </a:t>
            </a:r>
          </a:p>
          <a:p>
            <a:r>
              <a:rPr lang="en-US" sz="2400" dirty="0"/>
              <a:t>Position of spots or lines follow to Bragg equation</a:t>
            </a:r>
          </a:p>
        </p:txBody>
      </p:sp>
      <p:pic>
        <p:nvPicPr>
          <p:cNvPr id="4" name="Picture 3">
            <a:extLst>
              <a:ext uri="{FF2B5EF4-FFF2-40B4-BE49-F238E27FC236}">
                <a16:creationId xmlns:a16="http://schemas.microsoft.com/office/drawing/2014/main" id="{48107B34-60CE-9D40-9955-808B9FD8A333}"/>
              </a:ext>
            </a:extLst>
          </p:cNvPr>
          <p:cNvPicPr>
            <a:picLocks noChangeAspect="1"/>
          </p:cNvPicPr>
          <p:nvPr/>
        </p:nvPicPr>
        <p:blipFill rotWithShape="1">
          <a:blip r:embed="rId3"/>
          <a:srcRect r="51566"/>
          <a:stretch/>
        </p:blipFill>
        <p:spPr>
          <a:xfrm>
            <a:off x="2411171" y="1363578"/>
            <a:ext cx="3303830" cy="2882119"/>
          </a:xfrm>
          <a:prstGeom prst="rect">
            <a:avLst/>
          </a:prstGeom>
        </p:spPr>
      </p:pic>
      <p:sp>
        <p:nvSpPr>
          <p:cNvPr id="5" name="TextBox 4">
            <a:extLst>
              <a:ext uri="{FF2B5EF4-FFF2-40B4-BE49-F238E27FC236}">
                <a16:creationId xmlns:a16="http://schemas.microsoft.com/office/drawing/2014/main" id="{FC0A976C-AD67-F248-A0FD-82036C460B2F}"/>
              </a:ext>
            </a:extLst>
          </p:cNvPr>
          <p:cNvSpPr txBox="1"/>
          <p:nvPr/>
        </p:nvSpPr>
        <p:spPr>
          <a:xfrm>
            <a:off x="9682500" y="1233488"/>
            <a:ext cx="2509500" cy="369332"/>
          </a:xfrm>
          <a:prstGeom prst="rect">
            <a:avLst/>
          </a:prstGeom>
          <a:noFill/>
        </p:spPr>
        <p:txBody>
          <a:bodyPr wrap="square" rtlCol="0">
            <a:spAutoFit/>
          </a:bodyPr>
          <a:lstStyle/>
          <a:p>
            <a:r>
              <a:rPr lang="en-US" dirty="0"/>
              <a:t>Debye Scherrer rings </a:t>
            </a:r>
          </a:p>
        </p:txBody>
      </p:sp>
      <p:pic>
        <p:nvPicPr>
          <p:cNvPr id="6" name="Picture 5">
            <a:extLst>
              <a:ext uri="{FF2B5EF4-FFF2-40B4-BE49-F238E27FC236}">
                <a16:creationId xmlns:a16="http://schemas.microsoft.com/office/drawing/2014/main" id="{3432B0AD-D4F1-374D-A2C7-9E07CC364CE1}"/>
              </a:ext>
            </a:extLst>
          </p:cNvPr>
          <p:cNvPicPr>
            <a:picLocks noChangeAspect="1"/>
          </p:cNvPicPr>
          <p:nvPr/>
        </p:nvPicPr>
        <p:blipFill rotWithShape="1">
          <a:blip r:embed="rId4"/>
          <a:srcRect l="32268" t="14728" r="29442" b="16529"/>
          <a:stretch/>
        </p:blipFill>
        <p:spPr>
          <a:xfrm>
            <a:off x="73750" y="1786880"/>
            <a:ext cx="2226173" cy="2248105"/>
          </a:xfrm>
          <a:prstGeom prst="rect">
            <a:avLst/>
          </a:prstGeom>
        </p:spPr>
      </p:pic>
      <p:pic>
        <p:nvPicPr>
          <p:cNvPr id="7" name="Picture 6">
            <a:extLst>
              <a:ext uri="{FF2B5EF4-FFF2-40B4-BE49-F238E27FC236}">
                <a16:creationId xmlns:a16="http://schemas.microsoft.com/office/drawing/2014/main" id="{FC46DE08-DB4B-4B4D-8E9A-F7B8A1F5B24B}"/>
              </a:ext>
            </a:extLst>
          </p:cNvPr>
          <p:cNvPicPr>
            <a:picLocks noChangeAspect="1"/>
          </p:cNvPicPr>
          <p:nvPr/>
        </p:nvPicPr>
        <p:blipFill rotWithShape="1">
          <a:blip r:embed="rId5"/>
          <a:srcRect l="15949" t="8203" r="14236" b="28340"/>
          <a:stretch/>
        </p:blipFill>
        <p:spPr>
          <a:xfrm>
            <a:off x="9682500" y="1676133"/>
            <a:ext cx="2313713" cy="2469601"/>
          </a:xfrm>
          <a:prstGeom prst="rect">
            <a:avLst/>
          </a:prstGeom>
        </p:spPr>
      </p:pic>
      <p:sp>
        <p:nvSpPr>
          <p:cNvPr id="9" name="Date Placeholder 8">
            <a:extLst>
              <a:ext uri="{FF2B5EF4-FFF2-40B4-BE49-F238E27FC236}">
                <a16:creationId xmlns:a16="http://schemas.microsoft.com/office/drawing/2014/main" id="{F83F0722-EEA2-B845-BD2B-59CCCC031A7C}"/>
              </a:ext>
            </a:extLst>
          </p:cNvPr>
          <p:cNvSpPr>
            <a:spLocks noGrp="1"/>
          </p:cNvSpPr>
          <p:nvPr>
            <p:ph type="dt" sz="half" idx="10"/>
          </p:nvPr>
        </p:nvSpPr>
        <p:spPr/>
        <p:txBody>
          <a:bodyPr/>
          <a:lstStyle/>
          <a:p>
            <a:r>
              <a:rPr lang="sv-SE"/>
              <a:t>2019-09-11</a:t>
            </a:r>
            <a:endParaRPr lang="en-US"/>
          </a:p>
        </p:txBody>
      </p:sp>
      <p:sp>
        <p:nvSpPr>
          <p:cNvPr id="11" name="Slide Number Placeholder 10">
            <a:extLst>
              <a:ext uri="{FF2B5EF4-FFF2-40B4-BE49-F238E27FC236}">
                <a16:creationId xmlns:a16="http://schemas.microsoft.com/office/drawing/2014/main" id="{88AB8B0F-66C8-CC40-AB6F-AEFD577593C7}"/>
              </a:ext>
            </a:extLst>
          </p:cNvPr>
          <p:cNvSpPr>
            <a:spLocks noGrp="1"/>
          </p:cNvSpPr>
          <p:nvPr>
            <p:ph type="sldNum" sz="quarter" idx="12"/>
          </p:nvPr>
        </p:nvSpPr>
        <p:spPr/>
        <p:txBody>
          <a:bodyPr/>
          <a:lstStyle/>
          <a:p>
            <a:fld id="{3A2F0832-F084-422D-97D1-AF848F4F2C34}" type="slidenum">
              <a:rPr lang="en-US" smtClean="0"/>
              <a:t>35</a:t>
            </a:fld>
            <a:endParaRPr lang="en-US"/>
          </a:p>
        </p:txBody>
      </p:sp>
      <p:pic>
        <p:nvPicPr>
          <p:cNvPr id="12" name="Picture 11">
            <a:extLst>
              <a:ext uri="{FF2B5EF4-FFF2-40B4-BE49-F238E27FC236}">
                <a16:creationId xmlns:a16="http://schemas.microsoft.com/office/drawing/2014/main" id="{B54931D2-57C3-224D-B90D-9E9923996918}"/>
              </a:ext>
            </a:extLst>
          </p:cNvPr>
          <p:cNvPicPr>
            <a:picLocks noChangeAspect="1"/>
          </p:cNvPicPr>
          <p:nvPr/>
        </p:nvPicPr>
        <p:blipFill rotWithShape="1">
          <a:blip r:embed="rId3"/>
          <a:srcRect l="51537"/>
          <a:stretch/>
        </p:blipFill>
        <p:spPr>
          <a:xfrm>
            <a:off x="6045821" y="1363578"/>
            <a:ext cx="3305858" cy="2882119"/>
          </a:xfrm>
          <a:prstGeom prst="rect">
            <a:avLst/>
          </a:prstGeom>
        </p:spPr>
      </p:pic>
      <p:sp>
        <p:nvSpPr>
          <p:cNvPr id="13" name="TextBox 12">
            <a:extLst>
              <a:ext uri="{FF2B5EF4-FFF2-40B4-BE49-F238E27FC236}">
                <a16:creationId xmlns:a16="http://schemas.microsoft.com/office/drawing/2014/main" id="{E43105C7-6BDE-C24A-BCC4-72D6A0AFEB5E}"/>
              </a:ext>
            </a:extLst>
          </p:cNvPr>
          <p:cNvSpPr txBox="1"/>
          <p:nvPr/>
        </p:nvSpPr>
        <p:spPr>
          <a:xfrm>
            <a:off x="484484" y="1314669"/>
            <a:ext cx="1547516" cy="369332"/>
          </a:xfrm>
          <a:prstGeom prst="rect">
            <a:avLst/>
          </a:prstGeom>
          <a:noFill/>
        </p:spPr>
        <p:txBody>
          <a:bodyPr wrap="square" rtlCol="0">
            <a:spAutoFit/>
          </a:bodyPr>
          <a:lstStyle/>
          <a:p>
            <a:r>
              <a:rPr lang="en-US" dirty="0"/>
              <a:t>Laue spots</a:t>
            </a:r>
          </a:p>
        </p:txBody>
      </p:sp>
      <p:sp>
        <p:nvSpPr>
          <p:cNvPr id="8" name="TextBox 7">
            <a:extLst>
              <a:ext uri="{FF2B5EF4-FFF2-40B4-BE49-F238E27FC236}">
                <a16:creationId xmlns:a16="http://schemas.microsoft.com/office/drawing/2014/main" id="{D43557A8-7FA4-1745-925E-2EF579586CF8}"/>
              </a:ext>
            </a:extLst>
          </p:cNvPr>
          <p:cNvSpPr txBox="1"/>
          <p:nvPr/>
        </p:nvSpPr>
        <p:spPr>
          <a:xfrm>
            <a:off x="2774175" y="2840660"/>
            <a:ext cx="680225" cy="379141"/>
          </a:xfrm>
          <a:prstGeom prst="rect">
            <a:avLst/>
          </a:prstGeom>
          <a:solidFill>
            <a:schemeClr val="bg1"/>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6BE4C0ED-16AE-DA4B-AFD2-8F5E8C8113CD}"/>
              </a:ext>
            </a:extLst>
          </p:cNvPr>
          <p:cNvSpPr txBox="1"/>
          <p:nvPr/>
        </p:nvSpPr>
        <p:spPr>
          <a:xfrm>
            <a:off x="6684536" y="2773894"/>
            <a:ext cx="680225" cy="379141"/>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98235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C39E-0BC2-BA45-A4DA-E3040B331FE7}"/>
              </a:ext>
            </a:extLst>
          </p:cNvPr>
          <p:cNvSpPr>
            <a:spLocks noGrp="1"/>
          </p:cNvSpPr>
          <p:nvPr>
            <p:ph type="title"/>
          </p:nvPr>
        </p:nvSpPr>
        <p:spPr/>
        <p:txBody>
          <a:bodyPr/>
          <a:lstStyle/>
          <a:p>
            <a:r>
              <a:rPr lang="en-US" dirty="0"/>
              <a:t>Laue vs Single crystal diffraction</a:t>
            </a:r>
          </a:p>
        </p:txBody>
      </p:sp>
      <p:sp>
        <p:nvSpPr>
          <p:cNvPr id="4" name="Date Placeholder 3">
            <a:extLst>
              <a:ext uri="{FF2B5EF4-FFF2-40B4-BE49-F238E27FC236}">
                <a16:creationId xmlns:a16="http://schemas.microsoft.com/office/drawing/2014/main" id="{AB74D5EC-F1CD-4043-8C4D-A44144D79E81}"/>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7FE6D2D8-39C9-CE4E-9890-C2B96C81FAC9}"/>
              </a:ext>
            </a:extLst>
          </p:cNvPr>
          <p:cNvSpPr>
            <a:spLocks noGrp="1"/>
          </p:cNvSpPr>
          <p:nvPr>
            <p:ph type="sldNum" sz="quarter" idx="12"/>
          </p:nvPr>
        </p:nvSpPr>
        <p:spPr>
          <a:xfrm>
            <a:off x="8737600" y="6356351"/>
            <a:ext cx="2844800" cy="365125"/>
          </a:xfrm>
        </p:spPr>
        <p:txBody>
          <a:bodyPr/>
          <a:lstStyle/>
          <a:p>
            <a:fld id="{ED1A6700-4B8E-C940-9C38-BD3ABD7F9838}" type="slidenum">
              <a:rPr lang="en-US" smtClean="0"/>
              <a:t>36</a:t>
            </a:fld>
            <a:endParaRPr lang="en-US"/>
          </a:p>
        </p:txBody>
      </p:sp>
      <p:sp>
        <p:nvSpPr>
          <p:cNvPr id="8" name="TextBox 7">
            <a:extLst>
              <a:ext uri="{FF2B5EF4-FFF2-40B4-BE49-F238E27FC236}">
                <a16:creationId xmlns:a16="http://schemas.microsoft.com/office/drawing/2014/main" id="{53D61B25-96A7-F444-BB54-A3EFF8368893}"/>
              </a:ext>
            </a:extLst>
          </p:cNvPr>
          <p:cNvSpPr txBox="1"/>
          <p:nvPr/>
        </p:nvSpPr>
        <p:spPr>
          <a:xfrm>
            <a:off x="520414" y="1256709"/>
            <a:ext cx="9972884" cy="2677656"/>
          </a:xfrm>
          <a:prstGeom prst="rect">
            <a:avLst/>
          </a:prstGeom>
          <a:noFill/>
        </p:spPr>
        <p:txBody>
          <a:bodyPr wrap="square" rtlCol="0">
            <a:spAutoFit/>
          </a:bodyPr>
          <a:lstStyle/>
          <a:p>
            <a:r>
              <a:rPr lang="en-US" sz="2400" b="1" u="sng" dirty="0">
                <a:solidFill>
                  <a:schemeClr val="accent3"/>
                </a:solidFill>
              </a:rPr>
              <a:t>Single crystal diffraction (Rotation method)</a:t>
            </a:r>
          </a:p>
          <a:p>
            <a:pPr marL="742950" lvl="1" indent="-285750">
              <a:buFont typeface="Arial" panose="020B0604020202020204" pitchFamily="34" charset="0"/>
              <a:buChar char="•"/>
            </a:pPr>
            <a:r>
              <a:rPr lang="en-US" sz="2400" dirty="0"/>
              <a:t>Monochromatic radiation hits a sample as it is rotated and manipulated to bring different planes into diffraction condition.</a:t>
            </a:r>
          </a:p>
          <a:p>
            <a:pPr marL="742950" lvl="1" indent="-285750">
              <a:buFont typeface="Arial" panose="020B0604020202020204" pitchFamily="34" charset="0"/>
              <a:buChar char="•"/>
            </a:pPr>
            <a:r>
              <a:rPr lang="en-US" sz="2400" dirty="0"/>
              <a:t>Single crystal diffractometer either 3- or 4- circle goniometers.</a:t>
            </a:r>
          </a:p>
          <a:p>
            <a:pPr marL="742950" lvl="1" indent="-285750">
              <a:buFont typeface="Arial" panose="020B0604020202020204" pitchFamily="34" charset="0"/>
              <a:buChar char="•"/>
            </a:pPr>
            <a:r>
              <a:rPr lang="en-US" sz="2400" dirty="0"/>
              <a:t>The sample rotates along an axis </a:t>
            </a:r>
            <a:r>
              <a:rPr lang="en-US" sz="2400" dirty="0">
                <a:latin typeface="Symbol" pitchFamily="2" charset="2"/>
              </a:rPr>
              <a:t>f</a:t>
            </a:r>
          </a:p>
          <a:p>
            <a:pPr marL="742950" lvl="1" indent="-285750">
              <a:buFont typeface="Arial" panose="020B0604020202020204" pitchFamily="34" charset="0"/>
              <a:buChar char="•"/>
            </a:pPr>
            <a:r>
              <a:rPr lang="en-US" sz="2400" dirty="0"/>
              <a:t>In order to cover all the diffraction spots in 3D, the goniometer must rotate along axes </a:t>
            </a:r>
            <a:r>
              <a:rPr lang="en-US" sz="2400" dirty="0">
                <a:latin typeface="Symbol" pitchFamily="2" charset="2"/>
              </a:rPr>
              <a:t>W </a:t>
            </a:r>
            <a:r>
              <a:rPr lang="en-US" sz="2400" dirty="0"/>
              <a:t>and </a:t>
            </a:r>
            <a:r>
              <a:rPr lang="en-US" sz="2400" dirty="0">
                <a:latin typeface="Symbol" pitchFamily="2" charset="2"/>
              </a:rPr>
              <a:t>c</a:t>
            </a:r>
            <a:r>
              <a:rPr lang="en-US" sz="2400" dirty="0"/>
              <a:t>   </a:t>
            </a:r>
          </a:p>
        </p:txBody>
      </p:sp>
      <p:pic>
        <p:nvPicPr>
          <p:cNvPr id="13" name="Content Placeholder 12">
            <a:extLst>
              <a:ext uri="{FF2B5EF4-FFF2-40B4-BE49-F238E27FC236}">
                <a16:creationId xmlns:a16="http://schemas.microsoft.com/office/drawing/2014/main" id="{FEF4217E-5F85-604D-8275-982189723F8B}"/>
              </a:ext>
            </a:extLst>
          </p:cNvPr>
          <p:cNvPicPr>
            <a:picLocks noGrp="1" noChangeAspect="1"/>
          </p:cNvPicPr>
          <p:nvPr>
            <p:ph idx="1"/>
          </p:nvPr>
        </p:nvPicPr>
        <p:blipFill>
          <a:blip r:embed="rId2"/>
          <a:stretch>
            <a:fillRect/>
          </a:stretch>
        </p:blipFill>
        <p:spPr>
          <a:xfrm>
            <a:off x="7530684" y="3691085"/>
            <a:ext cx="4173245" cy="2665266"/>
          </a:xfrm>
        </p:spPr>
      </p:pic>
      <p:pic>
        <p:nvPicPr>
          <p:cNvPr id="14" name="Picture 13">
            <a:extLst>
              <a:ext uri="{FF2B5EF4-FFF2-40B4-BE49-F238E27FC236}">
                <a16:creationId xmlns:a16="http://schemas.microsoft.com/office/drawing/2014/main" id="{FA5B3B87-1B91-1E49-9E1E-8E1A801C52D1}"/>
              </a:ext>
            </a:extLst>
          </p:cNvPr>
          <p:cNvPicPr>
            <a:picLocks noChangeAspect="1"/>
          </p:cNvPicPr>
          <p:nvPr/>
        </p:nvPicPr>
        <p:blipFill rotWithShape="1">
          <a:blip r:embed="rId3"/>
          <a:srcRect l="20682" r="21058"/>
          <a:stretch/>
        </p:blipFill>
        <p:spPr>
          <a:xfrm>
            <a:off x="989962" y="4002775"/>
            <a:ext cx="2272455" cy="2184302"/>
          </a:xfrm>
          <a:prstGeom prst="rect">
            <a:avLst/>
          </a:prstGeom>
        </p:spPr>
      </p:pic>
    </p:spTree>
    <p:extLst>
      <p:ext uri="{BB962C8B-B14F-4D97-AF65-F5344CB8AC3E}">
        <p14:creationId xmlns:p14="http://schemas.microsoft.com/office/powerpoint/2010/main" val="3136905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388D3-8F00-F140-AFDF-C702C9E98EBE}"/>
              </a:ext>
            </a:extLst>
          </p:cNvPr>
          <p:cNvSpPr>
            <a:spLocks noGrp="1"/>
          </p:cNvSpPr>
          <p:nvPr>
            <p:ph type="title"/>
          </p:nvPr>
        </p:nvSpPr>
        <p:spPr/>
        <p:txBody>
          <a:bodyPr/>
          <a:lstStyle/>
          <a:p>
            <a:r>
              <a:rPr lang="en-US" dirty="0"/>
              <a:t>Example: D9</a:t>
            </a:r>
          </a:p>
        </p:txBody>
      </p:sp>
      <p:sp>
        <p:nvSpPr>
          <p:cNvPr id="4" name="Date Placeholder 3">
            <a:extLst>
              <a:ext uri="{FF2B5EF4-FFF2-40B4-BE49-F238E27FC236}">
                <a16:creationId xmlns:a16="http://schemas.microsoft.com/office/drawing/2014/main" id="{C020B056-E9FC-9949-A0E8-6734C099234E}"/>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D899291C-8CCA-5741-B5F0-6C234316E656}"/>
              </a:ext>
            </a:extLst>
          </p:cNvPr>
          <p:cNvSpPr>
            <a:spLocks noGrp="1"/>
          </p:cNvSpPr>
          <p:nvPr>
            <p:ph type="sldNum" sz="quarter" idx="12"/>
          </p:nvPr>
        </p:nvSpPr>
        <p:spPr/>
        <p:txBody>
          <a:bodyPr/>
          <a:lstStyle/>
          <a:p>
            <a:fld id="{ED1A6700-4B8E-C940-9C38-BD3ABD7F9838}" type="slidenum">
              <a:rPr lang="en-US" smtClean="0"/>
              <a:t>37</a:t>
            </a:fld>
            <a:endParaRPr lang="en-US"/>
          </a:p>
        </p:txBody>
      </p:sp>
      <p:pic>
        <p:nvPicPr>
          <p:cNvPr id="6" name="D9-principle">
            <a:hlinkClick r:id="" action="ppaction://media"/>
            <a:extLst>
              <a:ext uri="{FF2B5EF4-FFF2-40B4-BE49-F238E27FC236}">
                <a16:creationId xmlns:a16="http://schemas.microsoft.com/office/drawing/2014/main" id="{E7F9A63E-2C79-414B-87E8-CEA9A97B60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79490" y="1231586"/>
            <a:ext cx="6833019" cy="5124765"/>
          </a:xfrm>
          <a:prstGeom prst="rect">
            <a:avLst/>
          </a:prstGeom>
        </p:spPr>
      </p:pic>
      <p:sp>
        <p:nvSpPr>
          <p:cNvPr id="7" name="TextBox 6">
            <a:extLst>
              <a:ext uri="{FF2B5EF4-FFF2-40B4-BE49-F238E27FC236}">
                <a16:creationId xmlns:a16="http://schemas.microsoft.com/office/drawing/2014/main" id="{09C230CA-57F6-5D40-BDA0-C9C77A7EB52C}"/>
              </a:ext>
            </a:extLst>
          </p:cNvPr>
          <p:cNvSpPr txBox="1"/>
          <p:nvPr/>
        </p:nvSpPr>
        <p:spPr>
          <a:xfrm>
            <a:off x="9984508" y="5907067"/>
            <a:ext cx="1487056" cy="369332"/>
          </a:xfrm>
          <a:prstGeom prst="rect">
            <a:avLst/>
          </a:prstGeom>
          <a:noFill/>
        </p:spPr>
        <p:txBody>
          <a:bodyPr wrap="square" rtlCol="0">
            <a:spAutoFit/>
          </a:bodyPr>
          <a:lstStyle/>
          <a:p>
            <a:r>
              <a:rPr lang="en-US" dirty="0">
                <a:solidFill>
                  <a:schemeClr val="bg1">
                    <a:lumMod val="50000"/>
                  </a:schemeClr>
                </a:solidFill>
              </a:rPr>
              <a:t>ILL webpage</a:t>
            </a:r>
          </a:p>
        </p:txBody>
      </p:sp>
    </p:spTree>
    <p:extLst>
      <p:ext uri="{BB962C8B-B14F-4D97-AF65-F5344CB8AC3E}">
        <p14:creationId xmlns:p14="http://schemas.microsoft.com/office/powerpoint/2010/main" val="209020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E2EA7-C74D-674E-AE61-823D2B03376A}"/>
              </a:ext>
            </a:extLst>
          </p:cNvPr>
          <p:cNvSpPr>
            <a:spLocks noGrp="1"/>
          </p:cNvSpPr>
          <p:nvPr>
            <p:ph type="title"/>
          </p:nvPr>
        </p:nvSpPr>
        <p:spPr/>
        <p:txBody>
          <a:bodyPr/>
          <a:lstStyle/>
          <a:p>
            <a:r>
              <a:rPr lang="en-US" dirty="0"/>
              <a:t>Laue vs Single crystal diffraction</a:t>
            </a:r>
          </a:p>
        </p:txBody>
      </p:sp>
      <p:pic>
        <p:nvPicPr>
          <p:cNvPr id="4" name="Picture 3">
            <a:extLst>
              <a:ext uri="{FF2B5EF4-FFF2-40B4-BE49-F238E27FC236}">
                <a16:creationId xmlns:a16="http://schemas.microsoft.com/office/drawing/2014/main" id="{41EDF5AC-E790-064D-B933-EA0FB5E68E1D}"/>
              </a:ext>
            </a:extLst>
          </p:cNvPr>
          <p:cNvPicPr>
            <a:picLocks noChangeAspect="1"/>
          </p:cNvPicPr>
          <p:nvPr/>
        </p:nvPicPr>
        <p:blipFill>
          <a:blip r:embed="rId3"/>
          <a:stretch>
            <a:fillRect/>
          </a:stretch>
        </p:blipFill>
        <p:spPr>
          <a:xfrm>
            <a:off x="8476673" y="1265266"/>
            <a:ext cx="3715327" cy="2357804"/>
          </a:xfrm>
          <a:prstGeom prst="rect">
            <a:avLst/>
          </a:prstGeom>
        </p:spPr>
      </p:pic>
      <p:pic>
        <p:nvPicPr>
          <p:cNvPr id="5" name="Content Placeholder 4">
            <a:extLst>
              <a:ext uri="{FF2B5EF4-FFF2-40B4-BE49-F238E27FC236}">
                <a16:creationId xmlns:a16="http://schemas.microsoft.com/office/drawing/2014/main" id="{EFC6A6F3-97E2-EC43-9BB9-B4A629A498D6}"/>
              </a:ext>
            </a:extLst>
          </p:cNvPr>
          <p:cNvPicPr>
            <a:picLocks noChangeAspect="1"/>
          </p:cNvPicPr>
          <p:nvPr/>
        </p:nvPicPr>
        <p:blipFill>
          <a:blip r:embed="rId4"/>
          <a:stretch>
            <a:fillRect/>
          </a:stretch>
        </p:blipFill>
        <p:spPr>
          <a:xfrm>
            <a:off x="8894547" y="4514177"/>
            <a:ext cx="3145464" cy="2077796"/>
          </a:xfrm>
          <a:prstGeom prst="rect">
            <a:avLst/>
          </a:prstGeom>
        </p:spPr>
      </p:pic>
      <p:sp>
        <p:nvSpPr>
          <p:cNvPr id="7" name="TextBox 6">
            <a:extLst>
              <a:ext uri="{FF2B5EF4-FFF2-40B4-BE49-F238E27FC236}">
                <a16:creationId xmlns:a16="http://schemas.microsoft.com/office/drawing/2014/main" id="{58CF5BA8-43D2-424D-8C2F-986321FBF275}"/>
              </a:ext>
            </a:extLst>
          </p:cNvPr>
          <p:cNvSpPr txBox="1"/>
          <p:nvPr/>
        </p:nvSpPr>
        <p:spPr>
          <a:xfrm>
            <a:off x="234463" y="1256709"/>
            <a:ext cx="8411713" cy="2677656"/>
          </a:xfrm>
          <a:prstGeom prst="rect">
            <a:avLst/>
          </a:prstGeom>
          <a:noFill/>
        </p:spPr>
        <p:txBody>
          <a:bodyPr wrap="square" rtlCol="0">
            <a:spAutoFit/>
          </a:bodyPr>
          <a:lstStyle/>
          <a:p>
            <a:r>
              <a:rPr lang="en-US" sz="2400" b="1" u="sng" dirty="0">
                <a:solidFill>
                  <a:schemeClr val="accent3"/>
                </a:solidFill>
              </a:rPr>
              <a:t>Laue method</a:t>
            </a:r>
          </a:p>
          <a:p>
            <a:pPr marL="800100" lvl="1" indent="-342900">
              <a:buFont typeface="Arial" panose="020B0604020202020204" pitchFamily="34" charset="0"/>
              <a:buChar char="•"/>
            </a:pPr>
            <a:r>
              <a:rPr lang="en-US" sz="2400" dirty="0"/>
              <a:t>The Laue method is mainly used to determine the orientation of large single crystals. </a:t>
            </a:r>
          </a:p>
          <a:p>
            <a:pPr marL="800100" lvl="1" indent="-342900">
              <a:buFont typeface="Arial" panose="020B0604020202020204" pitchFamily="34" charset="0"/>
              <a:buChar char="•"/>
            </a:pPr>
            <a:r>
              <a:rPr lang="en-US" sz="2400" dirty="0"/>
              <a:t>The Bragg angle is fixed. </a:t>
            </a:r>
          </a:p>
          <a:p>
            <a:pPr marL="800100" lvl="1" indent="-342900">
              <a:buFont typeface="Arial" panose="020B0604020202020204" pitchFamily="34" charset="0"/>
              <a:buChar char="•"/>
            </a:pPr>
            <a:r>
              <a:rPr lang="en-US" sz="2400" dirty="0"/>
              <a:t>Each set of planes picks out and diffracts the particular wavelength from the white radiation that satisfies the Bragg law for the values of </a:t>
            </a:r>
            <a:r>
              <a:rPr lang="en-US" sz="2400" i="1" dirty="0"/>
              <a:t>d</a:t>
            </a:r>
            <a:r>
              <a:rPr lang="en-US" sz="2400" dirty="0"/>
              <a:t> and </a:t>
            </a:r>
            <a:r>
              <a:rPr lang="en-US" sz="2400" i="1" dirty="0">
                <a:latin typeface="Symbol" pitchFamily="2" charset="2"/>
              </a:rPr>
              <a:t>q</a:t>
            </a:r>
            <a:r>
              <a:rPr lang="en-US" sz="2400" dirty="0"/>
              <a:t> involved.</a:t>
            </a:r>
          </a:p>
        </p:txBody>
      </p:sp>
      <p:sp>
        <p:nvSpPr>
          <p:cNvPr id="10" name="Content Placeholder 2">
            <a:extLst>
              <a:ext uri="{FF2B5EF4-FFF2-40B4-BE49-F238E27FC236}">
                <a16:creationId xmlns:a16="http://schemas.microsoft.com/office/drawing/2014/main" id="{D4487784-FB47-A147-A846-906554DDBF64}"/>
              </a:ext>
            </a:extLst>
          </p:cNvPr>
          <p:cNvSpPr>
            <a:spLocks noGrp="1"/>
          </p:cNvSpPr>
          <p:nvPr>
            <p:ph idx="1"/>
          </p:nvPr>
        </p:nvSpPr>
        <p:spPr>
          <a:xfrm>
            <a:off x="609600" y="4014544"/>
            <a:ext cx="10786946" cy="2810003"/>
          </a:xfrm>
        </p:spPr>
        <p:txBody>
          <a:bodyPr>
            <a:normAutofit/>
          </a:bodyPr>
          <a:lstStyle/>
          <a:p>
            <a:r>
              <a:rPr lang="en-US" sz="2400" dirty="0"/>
              <a:t>The Laue method is mainly used to determine the crystal orientation. </a:t>
            </a:r>
          </a:p>
          <a:p>
            <a:pPr lvl="1"/>
            <a:r>
              <a:rPr lang="en-US" sz="2400" dirty="0"/>
              <a:t>Preparation for the single crystal experiment</a:t>
            </a:r>
          </a:p>
          <a:p>
            <a:pPr lvl="1"/>
            <a:r>
              <a:rPr lang="en-US" sz="2400" dirty="0"/>
              <a:t>Sample quality check (single? or poly?)</a:t>
            </a:r>
          </a:p>
          <a:p>
            <a:pPr lvl="1"/>
            <a:r>
              <a:rPr lang="en-US" sz="2400" dirty="0"/>
              <a:t>Required lattice parameters information</a:t>
            </a:r>
          </a:p>
          <a:p>
            <a:pPr lvl="1"/>
            <a:r>
              <a:rPr lang="en-US" sz="2400" dirty="0">
                <a:solidFill>
                  <a:srgbClr val="FF0000"/>
                </a:solidFill>
              </a:rPr>
              <a:t>Neutron Laue is useful if you want to align many crystals</a:t>
            </a:r>
          </a:p>
          <a:p>
            <a:pPr marL="457200" lvl="1" indent="0">
              <a:buNone/>
            </a:pPr>
            <a:r>
              <a:rPr lang="en-US" sz="2400" dirty="0">
                <a:solidFill>
                  <a:srgbClr val="FF0000"/>
                </a:solidFill>
              </a:rPr>
              <a:t>   for neutron experiment!</a:t>
            </a:r>
          </a:p>
        </p:txBody>
      </p:sp>
    </p:spTree>
    <p:extLst>
      <p:ext uri="{BB962C8B-B14F-4D97-AF65-F5344CB8AC3E}">
        <p14:creationId xmlns:p14="http://schemas.microsoft.com/office/powerpoint/2010/main" val="158281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A4CF-12B5-E842-A912-F229464491EB}"/>
              </a:ext>
            </a:extLst>
          </p:cNvPr>
          <p:cNvSpPr>
            <a:spLocks noGrp="1"/>
          </p:cNvSpPr>
          <p:nvPr>
            <p:ph type="title"/>
          </p:nvPr>
        </p:nvSpPr>
        <p:spPr/>
        <p:txBody>
          <a:bodyPr/>
          <a:lstStyle/>
          <a:p>
            <a:r>
              <a:rPr lang="en-US" dirty="0"/>
              <a:t>Example: </a:t>
            </a:r>
            <a:r>
              <a:rPr lang="en-US" dirty="0" err="1"/>
              <a:t>OrientExpress</a:t>
            </a:r>
            <a:endParaRPr lang="en-US" dirty="0"/>
          </a:p>
        </p:txBody>
      </p:sp>
      <p:sp>
        <p:nvSpPr>
          <p:cNvPr id="4" name="Date Placeholder 3">
            <a:extLst>
              <a:ext uri="{FF2B5EF4-FFF2-40B4-BE49-F238E27FC236}">
                <a16:creationId xmlns:a16="http://schemas.microsoft.com/office/drawing/2014/main" id="{4C0CD3E2-5602-8044-BFDA-1C46C758BC17}"/>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B0CC1FB9-7A6D-3444-B067-6A92F1D5149A}"/>
              </a:ext>
            </a:extLst>
          </p:cNvPr>
          <p:cNvSpPr>
            <a:spLocks noGrp="1"/>
          </p:cNvSpPr>
          <p:nvPr>
            <p:ph type="sldNum" sz="quarter" idx="12"/>
          </p:nvPr>
        </p:nvSpPr>
        <p:spPr/>
        <p:txBody>
          <a:bodyPr/>
          <a:lstStyle/>
          <a:p>
            <a:fld id="{ED1A6700-4B8E-C940-9C38-BD3ABD7F9838}" type="slidenum">
              <a:rPr lang="en-US" smtClean="0"/>
              <a:t>39</a:t>
            </a:fld>
            <a:endParaRPr lang="en-US"/>
          </a:p>
        </p:txBody>
      </p:sp>
      <p:pic>
        <p:nvPicPr>
          <p:cNvPr id="6" name="Picture 5">
            <a:extLst>
              <a:ext uri="{FF2B5EF4-FFF2-40B4-BE49-F238E27FC236}">
                <a16:creationId xmlns:a16="http://schemas.microsoft.com/office/drawing/2014/main" id="{CCE31347-883A-0E4D-9FC2-6AEAC5899557}"/>
              </a:ext>
            </a:extLst>
          </p:cNvPr>
          <p:cNvPicPr>
            <a:picLocks noChangeAspect="1"/>
          </p:cNvPicPr>
          <p:nvPr/>
        </p:nvPicPr>
        <p:blipFill>
          <a:blip r:embed="rId2"/>
          <a:stretch>
            <a:fillRect/>
          </a:stretch>
        </p:blipFill>
        <p:spPr>
          <a:xfrm>
            <a:off x="609600" y="1421225"/>
            <a:ext cx="6096625" cy="4485842"/>
          </a:xfrm>
          <a:prstGeom prst="rect">
            <a:avLst/>
          </a:prstGeom>
        </p:spPr>
      </p:pic>
      <p:sp>
        <p:nvSpPr>
          <p:cNvPr id="7" name="TextBox 6">
            <a:extLst>
              <a:ext uri="{FF2B5EF4-FFF2-40B4-BE49-F238E27FC236}">
                <a16:creationId xmlns:a16="http://schemas.microsoft.com/office/drawing/2014/main" id="{02D085E2-73C7-434C-96CC-190C5BCEA9AB}"/>
              </a:ext>
            </a:extLst>
          </p:cNvPr>
          <p:cNvSpPr txBox="1"/>
          <p:nvPr/>
        </p:nvSpPr>
        <p:spPr>
          <a:xfrm>
            <a:off x="9984508" y="5907067"/>
            <a:ext cx="1487056" cy="369332"/>
          </a:xfrm>
          <a:prstGeom prst="rect">
            <a:avLst/>
          </a:prstGeom>
          <a:noFill/>
        </p:spPr>
        <p:txBody>
          <a:bodyPr wrap="square" rtlCol="0">
            <a:spAutoFit/>
          </a:bodyPr>
          <a:lstStyle/>
          <a:p>
            <a:r>
              <a:rPr lang="en-US" dirty="0">
                <a:solidFill>
                  <a:schemeClr val="bg1">
                    <a:lumMod val="50000"/>
                  </a:schemeClr>
                </a:solidFill>
              </a:rPr>
              <a:t>ILL webpage</a:t>
            </a:r>
          </a:p>
        </p:txBody>
      </p:sp>
      <p:pic>
        <p:nvPicPr>
          <p:cNvPr id="8" name="Picture 7">
            <a:extLst>
              <a:ext uri="{FF2B5EF4-FFF2-40B4-BE49-F238E27FC236}">
                <a16:creationId xmlns:a16="http://schemas.microsoft.com/office/drawing/2014/main" id="{12BD7809-5C54-7A4D-94B0-CA77D83F879F}"/>
              </a:ext>
            </a:extLst>
          </p:cNvPr>
          <p:cNvPicPr>
            <a:picLocks noChangeAspect="1"/>
          </p:cNvPicPr>
          <p:nvPr/>
        </p:nvPicPr>
        <p:blipFill>
          <a:blip r:embed="rId3"/>
          <a:stretch>
            <a:fillRect/>
          </a:stretch>
        </p:blipFill>
        <p:spPr>
          <a:xfrm>
            <a:off x="6839870" y="2657059"/>
            <a:ext cx="5010383" cy="2014174"/>
          </a:xfrm>
          <a:prstGeom prst="rect">
            <a:avLst/>
          </a:prstGeom>
        </p:spPr>
      </p:pic>
    </p:spTree>
    <p:extLst>
      <p:ext uri="{BB962C8B-B14F-4D97-AF65-F5344CB8AC3E}">
        <p14:creationId xmlns:p14="http://schemas.microsoft.com/office/powerpoint/2010/main" val="2168963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6293B-749B-BB4D-A204-D91B04225106}"/>
              </a:ext>
            </a:extLst>
          </p:cNvPr>
          <p:cNvSpPr>
            <a:spLocks noGrp="1"/>
          </p:cNvSpPr>
          <p:nvPr>
            <p:ph type="title"/>
          </p:nvPr>
        </p:nvSpPr>
        <p:spPr/>
        <p:txBody>
          <a:bodyPr/>
          <a:lstStyle/>
          <a:p>
            <a:r>
              <a:rPr lang="en-US" dirty="0"/>
              <a:t>Different eyes: X-ray vs Neutron</a:t>
            </a:r>
          </a:p>
        </p:txBody>
      </p:sp>
      <p:sp>
        <p:nvSpPr>
          <p:cNvPr id="4" name="Date Placeholder 3">
            <a:extLst>
              <a:ext uri="{FF2B5EF4-FFF2-40B4-BE49-F238E27FC236}">
                <a16:creationId xmlns:a16="http://schemas.microsoft.com/office/drawing/2014/main" id="{DE26FB4A-6BDE-0B48-BE54-43ACFC4331CD}"/>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24A4BB07-6239-DB4D-B7C6-FD286F5D3381}"/>
              </a:ext>
            </a:extLst>
          </p:cNvPr>
          <p:cNvSpPr>
            <a:spLocks noGrp="1"/>
          </p:cNvSpPr>
          <p:nvPr>
            <p:ph type="sldNum" sz="quarter" idx="12"/>
          </p:nvPr>
        </p:nvSpPr>
        <p:spPr/>
        <p:txBody>
          <a:bodyPr/>
          <a:lstStyle/>
          <a:p>
            <a:fld id="{ED1A6700-4B8E-C940-9C38-BD3ABD7F9838}" type="slidenum">
              <a:rPr lang="en-US" smtClean="0"/>
              <a:t>4</a:t>
            </a:fld>
            <a:endParaRPr lang="en-US"/>
          </a:p>
        </p:txBody>
      </p:sp>
      <p:pic>
        <p:nvPicPr>
          <p:cNvPr id="6" name="Picture 5">
            <a:extLst>
              <a:ext uri="{FF2B5EF4-FFF2-40B4-BE49-F238E27FC236}">
                <a16:creationId xmlns:a16="http://schemas.microsoft.com/office/drawing/2014/main" id="{9E85FFA7-F14C-004A-93BA-81F6C3E6F55B}"/>
              </a:ext>
            </a:extLst>
          </p:cNvPr>
          <p:cNvPicPr>
            <a:picLocks noChangeAspect="1"/>
          </p:cNvPicPr>
          <p:nvPr/>
        </p:nvPicPr>
        <p:blipFill rotWithShape="1">
          <a:blip r:embed="rId3"/>
          <a:srcRect l="8589" t="3808" r="6622" b="15372"/>
          <a:stretch/>
        </p:blipFill>
        <p:spPr>
          <a:xfrm>
            <a:off x="4419519" y="2127063"/>
            <a:ext cx="3352962" cy="3253859"/>
          </a:xfrm>
          <a:prstGeom prst="rect">
            <a:avLst/>
          </a:prstGeom>
        </p:spPr>
      </p:pic>
      <p:sp>
        <p:nvSpPr>
          <p:cNvPr id="7" name="TextBox 6">
            <a:extLst>
              <a:ext uri="{FF2B5EF4-FFF2-40B4-BE49-F238E27FC236}">
                <a16:creationId xmlns:a16="http://schemas.microsoft.com/office/drawing/2014/main" id="{94D2508F-07F7-334F-A1C2-E4D13DBD8F9C}"/>
              </a:ext>
            </a:extLst>
          </p:cNvPr>
          <p:cNvSpPr txBox="1"/>
          <p:nvPr/>
        </p:nvSpPr>
        <p:spPr>
          <a:xfrm>
            <a:off x="7772481" y="3523159"/>
            <a:ext cx="1805152" cy="461665"/>
          </a:xfrm>
          <a:prstGeom prst="rect">
            <a:avLst/>
          </a:prstGeom>
          <a:noFill/>
        </p:spPr>
        <p:txBody>
          <a:bodyPr wrap="square" rtlCol="0">
            <a:spAutoFit/>
          </a:bodyPr>
          <a:lstStyle/>
          <a:p>
            <a:r>
              <a:rPr lang="en-US" sz="2400" dirty="0"/>
              <a:t>6 Electrons</a:t>
            </a:r>
          </a:p>
        </p:txBody>
      </p:sp>
      <p:sp>
        <p:nvSpPr>
          <p:cNvPr id="8" name="TextBox 7">
            <a:extLst>
              <a:ext uri="{FF2B5EF4-FFF2-40B4-BE49-F238E27FC236}">
                <a16:creationId xmlns:a16="http://schemas.microsoft.com/office/drawing/2014/main" id="{F983C6FD-3B9B-7D44-80F6-85BEF092F094}"/>
              </a:ext>
            </a:extLst>
          </p:cNvPr>
          <p:cNvSpPr txBox="1"/>
          <p:nvPr/>
        </p:nvSpPr>
        <p:spPr>
          <a:xfrm>
            <a:off x="4341876" y="4097945"/>
            <a:ext cx="3430605" cy="461665"/>
          </a:xfrm>
          <a:prstGeom prst="rect">
            <a:avLst/>
          </a:prstGeom>
          <a:noFill/>
        </p:spPr>
        <p:txBody>
          <a:bodyPr wrap="square" rtlCol="0">
            <a:spAutoFit/>
          </a:bodyPr>
          <a:lstStyle/>
          <a:p>
            <a:pPr algn="ctr"/>
            <a:r>
              <a:rPr lang="en-US" sz="2400" dirty="0"/>
              <a:t>6 Neutrons + 6 Protons </a:t>
            </a:r>
          </a:p>
        </p:txBody>
      </p:sp>
      <p:sp>
        <p:nvSpPr>
          <p:cNvPr id="9" name="TextBox 8">
            <a:extLst>
              <a:ext uri="{FF2B5EF4-FFF2-40B4-BE49-F238E27FC236}">
                <a16:creationId xmlns:a16="http://schemas.microsoft.com/office/drawing/2014/main" id="{2144FF6B-9CFD-B04D-AE74-FCB62F3011B2}"/>
              </a:ext>
            </a:extLst>
          </p:cNvPr>
          <p:cNvSpPr txBox="1"/>
          <p:nvPr/>
        </p:nvSpPr>
        <p:spPr>
          <a:xfrm>
            <a:off x="106878" y="1305482"/>
            <a:ext cx="2529444" cy="461665"/>
          </a:xfrm>
          <a:prstGeom prst="rect">
            <a:avLst/>
          </a:prstGeom>
          <a:noFill/>
        </p:spPr>
        <p:txBody>
          <a:bodyPr wrap="square" rtlCol="0">
            <a:spAutoFit/>
          </a:bodyPr>
          <a:lstStyle/>
          <a:p>
            <a:r>
              <a:rPr lang="en-US" sz="2400" dirty="0"/>
              <a:t>Carbon atom C</a:t>
            </a:r>
            <a:r>
              <a:rPr lang="en-US" sz="2400" baseline="30000" dirty="0"/>
              <a:t>6</a:t>
            </a:r>
          </a:p>
        </p:txBody>
      </p:sp>
    </p:spTree>
    <p:extLst>
      <p:ext uri="{BB962C8B-B14F-4D97-AF65-F5344CB8AC3E}">
        <p14:creationId xmlns:p14="http://schemas.microsoft.com/office/powerpoint/2010/main" val="196613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810D-46A2-D14B-9CD3-FF8736A642AB}"/>
              </a:ext>
            </a:extLst>
          </p:cNvPr>
          <p:cNvSpPr>
            <a:spLocks noGrp="1"/>
          </p:cNvSpPr>
          <p:nvPr>
            <p:ph type="title"/>
          </p:nvPr>
        </p:nvSpPr>
        <p:spPr/>
        <p:txBody>
          <a:bodyPr/>
          <a:lstStyle/>
          <a:p>
            <a:r>
              <a:rPr lang="en-US" dirty="0"/>
              <a:t>Powder Diffraction: Constant wavelength </a:t>
            </a:r>
          </a:p>
        </p:txBody>
      </p:sp>
      <p:sp>
        <p:nvSpPr>
          <p:cNvPr id="7" name="Date Placeholder 6">
            <a:extLst>
              <a:ext uri="{FF2B5EF4-FFF2-40B4-BE49-F238E27FC236}">
                <a16:creationId xmlns:a16="http://schemas.microsoft.com/office/drawing/2014/main" id="{820CA00E-23CD-E34C-8C07-E21F75853868}"/>
              </a:ext>
            </a:extLst>
          </p:cNvPr>
          <p:cNvSpPr>
            <a:spLocks noGrp="1"/>
          </p:cNvSpPr>
          <p:nvPr>
            <p:ph type="dt" sz="half" idx="10"/>
          </p:nvPr>
        </p:nvSpPr>
        <p:spPr/>
        <p:txBody>
          <a:bodyPr/>
          <a:lstStyle/>
          <a:p>
            <a:fld id="{B0829C9F-76C1-7F4C-9D8E-14E6738ECE25}" type="datetime1">
              <a:rPr lang="sv-SE" smtClean="0"/>
              <a:t>2019-09-11</a:t>
            </a:fld>
            <a:endParaRPr lang="en-US"/>
          </a:p>
        </p:txBody>
      </p:sp>
      <p:sp>
        <p:nvSpPr>
          <p:cNvPr id="8" name="Slide Number Placeholder 7">
            <a:extLst>
              <a:ext uri="{FF2B5EF4-FFF2-40B4-BE49-F238E27FC236}">
                <a16:creationId xmlns:a16="http://schemas.microsoft.com/office/drawing/2014/main" id="{FAF396A0-46AA-454D-BFAF-7C7B5598B209}"/>
              </a:ext>
            </a:extLst>
          </p:cNvPr>
          <p:cNvSpPr>
            <a:spLocks noGrp="1"/>
          </p:cNvSpPr>
          <p:nvPr>
            <p:ph type="sldNum" sz="quarter" idx="12"/>
          </p:nvPr>
        </p:nvSpPr>
        <p:spPr/>
        <p:txBody>
          <a:bodyPr/>
          <a:lstStyle/>
          <a:p>
            <a:fld id="{ED1A6700-4B8E-C940-9C38-BD3ABD7F9838}" type="slidenum">
              <a:rPr lang="en-US" smtClean="0"/>
              <a:t>40</a:t>
            </a:fld>
            <a:endParaRPr lang="en-US"/>
          </a:p>
        </p:txBody>
      </p:sp>
      <p:pic>
        <p:nvPicPr>
          <p:cNvPr id="1025" name="Picture 1" descr="page1image1297889504">
            <a:extLst>
              <a:ext uri="{FF2B5EF4-FFF2-40B4-BE49-F238E27FC236}">
                <a16:creationId xmlns:a16="http://schemas.microsoft.com/office/drawing/2014/main" id="{28501A57-C4E9-584C-872B-70CE6E9366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143"/>
          <a:stretch/>
        </p:blipFill>
        <p:spPr bwMode="auto">
          <a:xfrm>
            <a:off x="6340027" y="2756301"/>
            <a:ext cx="5486400" cy="3302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56EB210-4263-8346-8758-844CD655B1AB}"/>
              </a:ext>
            </a:extLst>
          </p:cNvPr>
          <p:cNvSpPr txBox="1"/>
          <p:nvPr/>
        </p:nvSpPr>
        <p:spPr>
          <a:xfrm>
            <a:off x="9680293" y="6058301"/>
            <a:ext cx="2245489" cy="338554"/>
          </a:xfrm>
          <a:prstGeom prst="rect">
            <a:avLst/>
          </a:prstGeom>
          <a:noFill/>
        </p:spPr>
        <p:txBody>
          <a:bodyPr wrap="square" rtlCol="0">
            <a:spAutoFit/>
          </a:bodyPr>
          <a:lstStyle/>
          <a:p>
            <a:r>
              <a:rPr lang="en-US" sz="1600" dirty="0">
                <a:solidFill>
                  <a:schemeClr val="bg1">
                    <a:lumMod val="50000"/>
                  </a:schemeClr>
                </a:solidFill>
              </a:rPr>
              <a:t>http://www-</a:t>
            </a:r>
            <a:r>
              <a:rPr lang="en-US" sz="1600" dirty="0" err="1">
                <a:solidFill>
                  <a:schemeClr val="bg1">
                    <a:lumMod val="50000"/>
                  </a:schemeClr>
                </a:solidFill>
              </a:rPr>
              <a:t>llb.cea.fr</a:t>
            </a:r>
            <a:r>
              <a:rPr lang="en-US" sz="1600" dirty="0">
                <a:solidFill>
                  <a:schemeClr val="bg1">
                    <a:lumMod val="50000"/>
                  </a:schemeClr>
                </a:solidFill>
              </a:rPr>
              <a:t>/</a:t>
            </a:r>
          </a:p>
        </p:txBody>
      </p:sp>
      <p:sp>
        <p:nvSpPr>
          <p:cNvPr id="13" name="TextBox 12">
            <a:extLst>
              <a:ext uri="{FF2B5EF4-FFF2-40B4-BE49-F238E27FC236}">
                <a16:creationId xmlns:a16="http://schemas.microsoft.com/office/drawing/2014/main" id="{5A35C4D8-56CF-3B49-A4AE-E0E3D5D862F4}"/>
              </a:ext>
            </a:extLst>
          </p:cNvPr>
          <p:cNvSpPr txBox="1"/>
          <p:nvPr/>
        </p:nvSpPr>
        <p:spPr>
          <a:xfrm>
            <a:off x="234463" y="1256709"/>
            <a:ext cx="8411713" cy="1938992"/>
          </a:xfrm>
          <a:prstGeom prst="rect">
            <a:avLst/>
          </a:prstGeom>
          <a:noFill/>
        </p:spPr>
        <p:txBody>
          <a:bodyPr wrap="square" rtlCol="0">
            <a:spAutoFit/>
          </a:bodyPr>
          <a:lstStyle/>
          <a:p>
            <a:r>
              <a:rPr lang="en-US" sz="2400" b="1" u="sng" dirty="0">
                <a:solidFill>
                  <a:schemeClr val="accent3"/>
                </a:solidFill>
              </a:rPr>
              <a:t>Powder diffraction</a:t>
            </a:r>
          </a:p>
          <a:p>
            <a:pPr marL="800100" lvl="1" indent="-342900">
              <a:buFont typeface="Arial" panose="020B0604020202020204" pitchFamily="34" charset="0"/>
              <a:buChar char="•"/>
            </a:pPr>
            <a:r>
              <a:rPr lang="en-US" sz="2400" dirty="0"/>
              <a:t>A technique used to characterize the crystallographic structure, crystallite (grain) size, preferred orientation in polycrystalline or powdered solid samples. </a:t>
            </a:r>
          </a:p>
          <a:p>
            <a:pPr marL="800100" lvl="1" indent="-342900">
              <a:buFont typeface="Arial" panose="020B0604020202020204" pitchFamily="34" charset="0"/>
              <a:buChar char="•"/>
            </a:pPr>
            <a:endParaRPr lang="en-US" sz="2400" dirty="0"/>
          </a:p>
        </p:txBody>
      </p:sp>
      <p:pic>
        <p:nvPicPr>
          <p:cNvPr id="15" name="Picture 14">
            <a:extLst>
              <a:ext uri="{FF2B5EF4-FFF2-40B4-BE49-F238E27FC236}">
                <a16:creationId xmlns:a16="http://schemas.microsoft.com/office/drawing/2014/main" id="{A7C875EF-A9CE-734A-BB92-ACF8FC8F0466}"/>
              </a:ext>
            </a:extLst>
          </p:cNvPr>
          <p:cNvPicPr>
            <a:picLocks noChangeAspect="1"/>
          </p:cNvPicPr>
          <p:nvPr/>
        </p:nvPicPr>
        <p:blipFill>
          <a:blip r:embed="rId3"/>
          <a:stretch>
            <a:fillRect/>
          </a:stretch>
        </p:blipFill>
        <p:spPr>
          <a:xfrm>
            <a:off x="2946262" y="3195701"/>
            <a:ext cx="2988114" cy="2709718"/>
          </a:xfrm>
          <a:prstGeom prst="rect">
            <a:avLst/>
          </a:prstGeom>
        </p:spPr>
      </p:pic>
    </p:spTree>
    <p:extLst>
      <p:ext uri="{BB962C8B-B14F-4D97-AF65-F5344CB8AC3E}">
        <p14:creationId xmlns:p14="http://schemas.microsoft.com/office/powerpoint/2010/main" val="1858412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2722-2799-4241-BBA5-9877CD99D2B9}"/>
              </a:ext>
            </a:extLst>
          </p:cNvPr>
          <p:cNvSpPr>
            <a:spLocks noGrp="1"/>
          </p:cNvSpPr>
          <p:nvPr>
            <p:ph type="title"/>
          </p:nvPr>
        </p:nvSpPr>
        <p:spPr/>
        <p:txBody>
          <a:bodyPr/>
          <a:lstStyle/>
          <a:p>
            <a:r>
              <a:rPr lang="en-US" dirty="0"/>
              <a:t>Example:D2B</a:t>
            </a:r>
          </a:p>
        </p:txBody>
      </p:sp>
      <p:sp>
        <p:nvSpPr>
          <p:cNvPr id="4" name="Date Placeholder 3">
            <a:extLst>
              <a:ext uri="{FF2B5EF4-FFF2-40B4-BE49-F238E27FC236}">
                <a16:creationId xmlns:a16="http://schemas.microsoft.com/office/drawing/2014/main" id="{B4823490-BEB4-F840-B1C1-9FF8F4878D7B}"/>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964436BB-8CA2-4D42-8FDA-2A5EE71036FF}"/>
              </a:ext>
            </a:extLst>
          </p:cNvPr>
          <p:cNvSpPr>
            <a:spLocks noGrp="1"/>
          </p:cNvSpPr>
          <p:nvPr>
            <p:ph type="sldNum" sz="quarter" idx="12"/>
          </p:nvPr>
        </p:nvSpPr>
        <p:spPr/>
        <p:txBody>
          <a:bodyPr/>
          <a:lstStyle/>
          <a:p>
            <a:fld id="{ED1A6700-4B8E-C940-9C38-BD3ABD7F9838}" type="slidenum">
              <a:rPr lang="en-US" smtClean="0"/>
              <a:t>41</a:t>
            </a:fld>
            <a:endParaRPr lang="en-US"/>
          </a:p>
        </p:txBody>
      </p:sp>
      <p:pic>
        <p:nvPicPr>
          <p:cNvPr id="6" name="D2B-how-1">
            <a:hlinkClick r:id="" action="ppaction://media"/>
            <a:extLst>
              <a:ext uri="{FF2B5EF4-FFF2-40B4-BE49-F238E27FC236}">
                <a16:creationId xmlns:a16="http://schemas.microsoft.com/office/drawing/2014/main" id="{DAA7AA16-3158-0E4D-9669-4B5ADF2BC2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21489" y="1262891"/>
            <a:ext cx="6996401" cy="5247301"/>
          </a:xfrm>
          <a:prstGeom prst="rect">
            <a:avLst/>
          </a:prstGeom>
        </p:spPr>
      </p:pic>
      <p:sp>
        <p:nvSpPr>
          <p:cNvPr id="8" name="TextBox 7">
            <a:extLst>
              <a:ext uri="{FF2B5EF4-FFF2-40B4-BE49-F238E27FC236}">
                <a16:creationId xmlns:a16="http://schemas.microsoft.com/office/drawing/2014/main" id="{4BB33730-A094-EF4D-AABB-9F52C3EC4359}"/>
              </a:ext>
            </a:extLst>
          </p:cNvPr>
          <p:cNvSpPr txBox="1"/>
          <p:nvPr/>
        </p:nvSpPr>
        <p:spPr>
          <a:xfrm>
            <a:off x="9984508" y="5907067"/>
            <a:ext cx="1487056" cy="369332"/>
          </a:xfrm>
          <a:prstGeom prst="rect">
            <a:avLst/>
          </a:prstGeom>
          <a:noFill/>
        </p:spPr>
        <p:txBody>
          <a:bodyPr wrap="square" rtlCol="0">
            <a:spAutoFit/>
          </a:bodyPr>
          <a:lstStyle/>
          <a:p>
            <a:r>
              <a:rPr lang="en-US" dirty="0">
                <a:solidFill>
                  <a:schemeClr val="bg1">
                    <a:lumMod val="50000"/>
                  </a:schemeClr>
                </a:solidFill>
              </a:rPr>
              <a:t>ILL webpage</a:t>
            </a:r>
          </a:p>
        </p:txBody>
      </p:sp>
    </p:spTree>
    <p:extLst>
      <p:ext uri="{BB962C8B-B14F-4D97-AF65-F5344CB8AC3E}">
        <p14:creationId xmlns:p14="http://schemas.microsoft.com/office/powerpoint/2010/main" val="312156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CE6713-D0E2-A944-9E6F-731742300E21}"/>
              </a:ext>
            </a:extLst>
          </p:cNvPr>
          <p:cNvSpPr>
            <a:spLocks noGrp="1"/>
          </p:cNvSpPr>
          <p:nvPr>
            <p:ph type="ctrTitle"/>
          </p:nvPr>
        </p:nvSpPr>
        <p:spPr/>
        <p:txBody>
          <a:bodyPr/>
          <a:lstStyle/>
          <a:p>
            <a:r>
              <a:rPr lang="en-US" dirty="0"/>
              <a:t>Powder diffraction</a:t>
            </a:r>
            <a:r>
              <a:rPr lang="ja-JP" altLang="sv-SE"/>
              <a:t> </a:t>
            </a:r>
            <a:r>
              <a:rPr lang="en-US" altLang="ja-JP" dirty="0"/>
              <a:t>and the Rietveld refinement</a:t>
            </a:r>
            <a:endParaRPr lang="en-US" dirty="0"/>
          </a:p>
        </p:txBody>
      </p:sp>
      <p:sp>
        <p:nvSpPr>
          <p:cNvPr id="8" name="Subtitle 7">
            <a:extLst>
              <a:ext uri="{FF2B5EF4-FFF2-40B4-BE49-F238E27FC236}">
                <a16:creationId xmlns:a16="http://schemas.microsoft.com/office/drawing/2014/main" id="{9F96FD1F-B874-6540-8315-38DB15706678}"/>
              </a:ext>
            </a:extLst>
          </p:cNvPr>
          <p:cNvSpPr>
            <a:spLocks noGrp="1"/>
          </p:cNvSpPr>
          <p:nvPr>
            <p:ph type="subTitle" idx="1"/>
          </p:nvPr>
        </p:nvSpPr>
        <p:spPr/>
        <p:txBody>
          <a:bodyPr/>
          <a:lstStyle/>
          <a:p>
            <a:endParaRPr lang="en-US" dirty="0"/>
          </a:p>
        </p:txBody>
      </p:sp>
      <p:sp>
        <p:nvSpPr>
          <p:cNvPr id="2" name="Date Placeholder 1">
            <a:extLst>
              <a:ext uri="{FF2B5EF4-FFF2-40B4-BE49-F238E27FC236}">
                <a16:creationId xmlns:a16="http://schemas.microsoft.com/office/drawing/2014/main" id="{D8DD676A-C6E7-A14F-A55E-97FB37893515}"/>
              </a:ext>
            </a:extLst>
          </p:cNvPr>
          <p:cNvSpPr>
            <a:spLocks noGrp="1"/>
          </p:cNvSpPr>
          <p:nvPr>
            <p:ph type="dt" sz="half" idx="10"/>
          </p:nvPr>
        </p:nvSpPr>
        <p:spPr/>
        <p:txBody>
          <a:bodyPr/>
          <a:lstStyle/>
          <a:p>
            <a:fld id="{19453636-C82A-F248-9EFF-ADC8CA885133}" type="datetime1">
              <a:rPr lang="sv-SE" smtClean="0"/>
              <a:t>2019-09-11</a:t>
            </a:fld>
            <a:endParaRPr lang="en-US"/>
          </a:p>
        </p:txBody>
      </p:sp>
      <p:sp>
        <p:nvSpPr>
          <p:cNvPr id="3" name="Slide Number Placeholder 2">
            <a:extLst>
              <a:ext uri="{FF2B5EF4-FFF2-40B4-BE49-F238E27FC236}">
                <a16:creationId xmlns:a16="http://schemas.microsoft.com/office/drawing/2014/main" id="{258A04EF-3139-6148-9E7C-CB725335F3C2}"/>
              </a:ext>
            </a:extLst>
          </p:cNvPr>
          <p:cNvSpPr>
            <a:spLocks noGrp="1"/>
          </p:cNvSpPr>
          <p:nvPr>
            <p:ph type="sldNum" sz="quarter" idx="12"/>
          </p:nvPr>
        </p:nvSpPr>
        <p:spPr/>
        <p:txBody>
          <a:bodyPr/>
          <a:lstStyle/>
          <a:p>
            <a:fld id="{ED1A6700-4B8E-C940-9C38-BD3ABD7F9838}" type="slidenum">
              <a:rPr lang="en-US" smtClean="0"/>
              <a:t>42</a:t>
            </a:fld>
            <a:endParaRPr lang="en-US"/>
          </a:p>
        </p:txBody>
      </p:sp>
    </p:spTree>
    <p:extLst>
      <p:ext uri="{BB962C8B-B14F-4D97-AF65-F5344CB8AC3E}">
        <p14:creationId xmlns:p14="http://schemas.microsoft.com/office/powerpoint/2010/main" val="95042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35BA-B9F3-794D-8B07-DC0258F43224}"/>
              </a:ext>
            </a:extLst>
          </p:cNvPr>
          <p:cNvSpPr>
            <a:spLocks noGrp="1"/>
          </p:cNvSpPr>
          <p:nvPr>
            <p:ph type="title"/>
          </p:nvPr>
        </p:nvSpPr>
        <p:spPr/>
        <p:txBody>
          <a:bodyPr/>
          <a:lstStyle/>
          <a:p>
            <a:r>
              <a:rPr lang="en-US" dirty="0"/>
              <a:t>Before… neutron diffraction! </a:t>
            </a:r>
            <a:endParaRPr lang="en-US" dirty="0">
              <a:effectLst/>
            </a:endParaRPr>
          </a:p>
        </p:txBody>
      </p:sp>
      <p:sp>
        <p:nvSpPr>
          <p:cNvPr id="5" name="Content Placeholder 4">
            <a:extLst>
              <a:ext uri="{FF2B5EF4-FFF2-40B4-BE49-F238E27FC236}">
                <a16:creationId xmlns:a16="http://schemas.microsoft.com/office/drawing/2014/main" id="{B63ACB1B-024D-9E4E-9506-CF34D5925C64}"/>
              </a:ext>
            </a:extLst>
          </p:cNvPr>
          <p:cNvSpPr>
            <a:spLocks noGrp="1"/>
          </p:cNvSpPr>
          <p:nvPr>
            <p:ph idx="1"/>
          </p:nvPr>
        </p:nvSpPr>
        <p:spPr/>
        <p:txBody>
          <a:bodyPr>
            <a:normAutofit/>
          </a:bodyPr>
          <a:lstStyle/>
          <a:p>
            <a:r>
              <a:rPr lang="en-US" dirty="0"/>
              <a:t>Good sample – single phase, good crystallinity</a:t>
            </a:r>
          </a:p>
          <a:p>
            <a:pPr lvl="1"/>
            <a:r>
              <a:rPr lang="en-US" dirty="0"/>
              <a:t>Necessary for structural analysis (complex or novel phases)</a:t>
            </a:r>
          </a:p>
          <a:p>
            <a:r>
              <a:rPr lang="en-US" dirty="0"/>
              <a:t>Basic characterization</a:t>
            </a:r>
          </a:p>
          <a:p>
            <a:pPr lvl="1"/>
            <a:r>
              <a:rPr lang="en-US" sz="2400" dirty="0"/>
              <a:t>XRD in the laboratory</a:t>
            </a:r>
          </a:p>
          <a:p>
            <a:pPr lvl="1"/>
            <a:r>
              <a:rPr lang="en-US" sz="2400" dirty="0"/>
              <a:t>Crystal structure </a:t>
            </a:r>
          </a:p>
          <a:p>
            <a:pPr lvl="1"/>
            <a:r>
              <a:rPr lang="en-US" sz="2400" dirty="0"/>
              <a:t>Chemical compositions</a:t>
            </a:r>
          </a:p>
          <a:p>
            <a:pPr lvl="1"/>
            <a:r>
              <a:rPr lang="en-US" sz="2400" dirty="0"/>
              <a:t>Physical properties</a:t>
            </a:r>
            <a:endParaRPr lang="en-US" sz="2800" dirty="0"/>
          </a:p>
          <a:p>
            <a:r>
              <a:rPr lang="en-US" sz="2800" dirty="0"/>
              <a:t>Pattern Simulation (very different from XRD one) </a:t>
            </a:r>
          </a:p>
          <a:p>
            <a:r>
              <a:rPr lang="en-US" sz="2800" dirty="0"/>
              <a:t>Write beamtime proposal (select correct source + instrument)</a:t>
            </a:r>
            <a:r>
              <a:rPr lang="en-US" b="1" dirty="0">
                <a:solidFill>
                  <a:schemeClr val="bg1"/>
                </a:solidFill>
              </a:rPr>
              <a:t>s</a:t>
            </a:r>
          </a:p>
        </p:txBody>
      </p:sp>
      <p:pic>
        <p:nvPicPr>
          <p:cNvPr id="6" name="Picture 5">
            <a:extLst>
              <a:ext uri="{FF2B5EF4-FFF2-40B4-BE49-F238E27FC236}">
                <a16:creationId xmlns:a16="http://schemas.microsoft.com/office/drawing/2014/main" id="{39EEBA85-84AC-9F4F-A745-4CC755538010}"/>
              </a:ext>
            </a:extLst>
          </p:cNvPr>
          <p:cNvPicPr>
            <a:picLocks noChangeAspect="1"/>
          </p:cNvPicPr>
          <p:nvPr/>
        </p:nvPicPr>
        <p:blipFill>
          <a:blip r:embed="rId3"/>
          <a:stretch>
            <a:fillRect/>
          </a:stretch>
        </p:blipFill>
        <p:spPr>
          <a:xfrm>
            <a:off x="609600" y="6951663"/>
            <a:ext cx="9311573" cy="6858000"/>
          </a:xfrm>
          <a:prstGeom prst="rect">
            <a:avLst/>
          </a:prstGeom>
        </p:spPr>
      </p:pic>
      <p:sp>
        <p:nvSpPr>
          <p:cNvPr id="3" name="Date Placeholder 2">
            <a:extLst>
              <a:ext uri="{FF2B5EF4-FFF2-40B4-BE49-F238E27FC236}">
                <a16:creationId xmlns:a16="http://schemas.microsoft.com/office/drawing/2014/main" id="{77B028C8-3085-A044-A132-001ADC3B8430}"/>
              </a:ext>
            </a:extLst>
          </p:cNvPr>
          <p:cNvSpPr>
            <a:spLocks noGrp="1"/>
          </p:cNvSpPr>
          <p:nvPr>
            <p:ph type="dt" sz="half" idx="10"/>
          </p:nvPr>
        </p:nvSpPr>
        <p:spPr/>
        <p:txBody>
          <a:bodyPr/>
          <a:lstStyle/>
          <a:p>
            <a:fld id="{DB8AD812-622A-7E42-8B15-37CB516C82BF}" type="datetime1">
              <a:rPr lang="sv-SE" smtClean="0"/>
              <a:t>2019-09-11</a:t>
            </a:fld>
            <a:endParaRPr lang="en-US"/>
          </a:p>
        </p:txBody>
      </p:sp>
      <p:sp>
        <p:nvSpPr>
          <p:cNvPr id="4" name="Slide Number Placeholder 3">
            <a:extLst>
              <a:ext uri="{FF2B5EF4-FFF2-40B4-BE49-F238E27FC236}">
                <a16:creationId xmlns:a16="http://schemas.microsoft.com/office/drawing/2014/main" id="{7D19617E-6CAA-EC4C-9AEA-C56E5FE70B75}"/>
              </a:ext>
            </a:extLst>
          </p:cNvPr>
          <p:cNvSpPr>
            <a:spLocks noGrp="1"/>
          </p:cNvSpPr>
          <p:nvPr>
            <p:ph type="sldNum" sz="quarter" idx="12"/>
          </p:nvPr>
        </p:nvSpPr>
        <p:spPr/>
        <p:txBody>
          <a:bodyPr/>
          <a:lstStyle/>
          <a:p>
            <a:fld id="{ED1A6700-4B8E-C940-9C38-BD3ABD7F9838}" type="slidenum">
              <a:rPr lang="en-US" smtClean="0"/>
              <a:t>43</a:t>
            </a:fld>
            <a:endParaRPr lang="en-US"/>
          </a:p>
        </p:txBody>
      </p:sp>
      <p:pic>
        <p:nvPicPr>
          <p:cNvPr id="7" name="Picture 6">
            <a:extLst>
              <a:ext uri="{FF2B5EF4-FFF2-40B4-BE49-F238E27FC236}">
                <a16:creationId xmlns:a16="http://schemas.microsoft.com/office/drawing/2014/main" id="{CD68B57C-C73C-544B-90BF-9AE5FCED3472}"/>
              </a:ext>
            </a:extLst>
          </p:cNvPr>
          <p:cNvPicPr>
            <a:picLocks noChangeAspect="1"/>
          </p:cNvPicPr>
          <p:nvPr/>
        </p:nvPicPr>
        <p:blipFill>
          <a:blip r:embed="rId4"/>
          <a:stretch>
            <a:fillRect/>
          </a:stretch>
        </p:blipFill>
        <p:spPr>
          <a:xfrm>
            <a:off x="8853689" y="2949037"/>
            <a:ext cx="2320718" cy="1541499"/>
          </a:xfrm>
          <a:prstGeom prst="rect">
            <a:avLst/>
          </a:prstGeom>
        </p:spPr>
      </p:pic>
    </p:spTree>
    <p:extLst>
      <p:ext uri="{BB962C8B-B14F-4D97-AF65-F5344CB8AC3E}">
        <p14:creationId xmlns:p14="http://schemas.microsoft.com/office/powerpoint/2010/main" val="1366144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A1FBB-FDB4-124C-8096-5478BED941CD}"/>
              </a:ext>
            </a:extLst>
          </p:cNvPr>
          <p:cNvSpPr>
            <a:spLocks noGrp="1"/>
          </p:cNvSpPr>
          <p:nvPr>
            <p:ph type="title"/>
          </p:nvPr>
        </p:nvSpPr>
        <p:spPr/>
        <p:txBody>
          <a:bodyPr/>
          <a:lstStyle/>
          <a:p>
            <a:r>
              <a:rPr lang="en-US" dirty="0"/>
              <a:t>Experiment </a:t>
            </a:r>
          </a:p>
        </p:txBody>
      </p:sp>
      <p:sp>
        <p:nvSpPr>
          <p:cNvPr id="4" name="Date Placeholder 3">
            <a:extLst>
              <a:ext uri="{FF2B5EF4-FFF2-40B4-BE49-F238E27FC236}">
                <a16:creationId xmlns:a16="http://schemas.microsoft.com/office/drawing/2014/main" id="{062F60F7-AF58-D040-A3E7-9A224121F446}"/>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A0A5BD3C-D092-B146-8195-514270F7333C}"/>
              </a:ext>
            </a:extLst>
          </p:cNvPr>
          <p:cNvSpPr>
            <a:spLocks noGrp="1"/>
          </p:cNvSpPr>
          <p:nvPr>
            <p:ph type="sldNum" sz="quarter" idx="12"/>
          </p:nvPr>
        </p:nvSpPr>
        <p:spPr/>
        <p:txBody>
          <a:bodyPr/>
          <a:lstStyle/>
          <a:p>
            <a:fld id="{ED1A6700-4B8E-C940-9C38-BD3ABD7F9838}" type="slidenum">
              <a:rPr lang="en-US" smtClean="0"/>
              <a:t>44</a:t>
            </a:fld>
            <a:endParaRPr lang="en-US"/>
          </a:p>
        </p:txBody>
      </p:sp>
      <p:pic>
        <p:nvPicPr>
          <p:cNvPr id="10" name="Picture 9">
            <a:extLst>
              <a:ext uri="{FF2B5EF4-FFF2-40B4-BE49-F238E27FC236}">
                <a16:creationId xmlns:a16="http://schemas.microsoft.com/office/drawing/2014/main" id="{B1665084-A109-854E-BA95-11FDB900C3A8}"/>
              </a:ext>
            </a:extLst>
          </p:cNvPr>
          <p:cNvPicPr>
            <a:picLocks noChangeAspect="1"/>
          </p:cNvPicPr>
          <p:nvPr/>
        </p:nvPicPr>
        <p:blipFill>
          <a:blip r:embed="rId2"/>
          <a:stretch>
            <a:fillRect/>
          </a:stretch>
        </p:blipFill>
        <p:spPr>
          <a:xfrm>
            <a:off x="4389292" y="1259413"/>
            <a:ext cx="7683646" cy="3692598"/>
          </a:xfrm>
          <a:prstGeom prst="rect">
            <a:avLst/>
          </a:prstGeom>
        </p:spPr>
      </p:pic>
      <p:pic>
        <p:nvPicPr>
          <p:cNvPr id="12" name="Picture 11">
            <a:extLst>
              <a:ext uri="{FF2B5EF4-FFF2-40B4-BE49-F238E27FC236}">
                <a16:creationId xmlns:a16="http://schemas.microsoft.com/office/drawing/2014/main" id="{475A7B27-9CBB-8249-BC0E-09C693141D31}"/>
              </a:ext>
            </a:extLst>
          </p:cNvPr>
          <p:cNvPicPr>
            <a:picLocks noChangeAspect="1"/>
          </p:cNvPicPr>
          <p:nvPr/>
        </p:nvPicPr>
        <p:blipFill>
          <a:blip r:embed="rId3"/>
          <a:stretch>
            <a:fillRect/>
          </a:stretch>
        </p:blipFill>
        <p:spPr>
          <a:xfrm>
            <a:off x="708560" y="1750853"/>
            <a:ext cx="2988114" cy="2709718"/>
          </a:xfrm>
          <a:prstGeom prst="rect">
            <a:avLst/>
          </a:prstGeom>
        </p:spPr>
      </p:pic>
    </p:spTree>
    <p:extLst>
      <p:ext uri="{BB962C8B-B14F-4D97-AF65-F5344CB8AC3E}">
        <p14:creationId xmlns:p14="http://schemas.microsoft.com/office/powerpoint/2010/main" val="24424088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77963-7ABE-3C44-917E-5AAF00884FB3}"/>
              </a:ext>
            </a:extLst>
          </p:cNvPr>
          <p:cNvSpPr>
            <a:spLocks noGrp="1"/>
          </p:cNvSpPr>
          <p:nvPr>
            <p:ph type="title"/>
          </p:nvPr>
        </p:nvSpPr>
        <p:spPr/>
        <p:txBody>
          <a:bodyPr>
            <a:normAutofit/>
          </a:bodyPr>
          <a:lstStyle/>
          <a:p>
            <a:r>
              <a:rPr lang="en-US" dirty="0"/>
              <a:t>Software list (just a part)</a:t>
            </a:r>
          </a:p>
        </p:txBody>
      </p:sp>
      <p:sp>
        <p:nvSpPr>
          <p:cNvPr id="4" name="Date Placeholder 3">
            <a:extLst>
              <a:ext uri="{FF2B5EF4-FFF2-40B4-BE49-F238E27FC236}">
                <a16:creationId xmlns:a16="http://schemas.microsoft.com/office/drawing/2014/main" id="{96A7C11F-2022-7245-9510-DBEAD10979F6}"/>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02927F34-05A3-4A45-AE72-8ABFB38EF914}"/>
              </a:ext>
            </a:extLst>
          </p:cNvPr>
          <p:cNvSpPr>
            <a:spLocks noGrp="1"/>
          </p:cNvSpPr>
          <p:nvPr>
            <p:ph type="sldNum" sz="quarter" idx="12"/>
          </p:nvPr>
        </p:nvSpPr>
        <p:spPr/>
        <p:txBody>
          <a:bodyPr/>
          <a:lstStyle/>
          <a:p>
            <a:fld id="{ED1A6700-4B8E-C940-9C38-BD3ABD7F9838}" type="slidenum">
              <a:rPr lang="en-US" smtClean="0"/>
              <a:t>45</a:t>
            </a:fld>
            <a:endParaRPr lang="en-US"/>
          </a:p>
        </p:txBody>
      </p:sp>
      <p:sp>
        <p:nvSpPr>
          <p:cNvPr id="7" name="Content Placeholder 2">
            <a:extLst>
              <a:ext uri="{FF2B5EF4-FFF2-40B4-BE49-F238E27FC236}">
                <a16:creationId xmlns:a16="http://schemas.microsoft.com/office/drawing/2014/main" id="{2E389C7E-936D-B747-B487-1D058C8FAD19}"/>
              </a:ext>
            </a:extLst>
          </p:cNvPr>
          <p:cNvSpPr>
            <a:spLocks noGrp="1"/>
          </p:cNvSpPr>
          <p:nvPr>
            <p:ph idx="1"/>
          </p:nvPr>
        </p:nvSpPr>
        <p:spPr>
          <a:xfrm>
            <a:off x="609600" y="1313411"/>
            <a:ext cx="10972800" cy="4812753"/>
          </a:xfrm>
        </p:spPr>
        <p:txBody>
          <a:bodyPr/>
          <a:lstStyle/>
          <a:p>
            <a:r>
              <a:rPr lang="en-US" b="1" dirty="0" err="1">
                <a:solidFill>
                  <a:srgbClr val="FF0000"/>
                </a:solidFill>
              </a:rPr>
              <a:t>FullProf</a:t>
            </a:r>
            <a:r>
              <a:rPr lang="en-US" b="1" dirty="0">
                <a:solidFill>
                  <a:srgbClr val="FF0000"/>
                </a:solidFill>
              </a:rPr>
              <a:t> (ILL, </a:t>
            </a:r>
            <a:r>
              <a:rPr lang="sv-SE" b="1" dirty="0">
                <a:solidFill>
                  <a:srgbClr val="FF0000"/>
                </a:solidFill>
              </a:rPr>
              <a:t>Juan Rodriguez-</a:t>
            </a:r>
            <a:r>
              <a:rPr lang="sv-SE" b="1" dirty="0" err="1">
                <a:solidFill>
                  <a:srgbClr val="FF0000"/>
                </a:solidFill>
              </a:rPr>
              <a:t>Carvajal</a:t>
            </a:r>
            <a:r>
              <a:rPr lang="sv-SE" b="1" dirty="0">
                <a:solidFill>
                  <a:srgbClr val="FF0000"/>
                </a:solidFill>
              </a:rPr>
              <a:t>)</a:t>
            </a:r>
          </a:p>
          <a:p>
            <a:r>
              <a:rPr lang="sv-SE" dirty="0"/>
              <a:t>Jana2006 (</a:t>
            </a:r>
            <a:r>
              <a:rPr lang="sv-SE" dirty="0" err="1"/>
              <a:t>Institute</a:t>
            </a:r>
            <a:r>
              <a:rPr lang="sv-SE" dirty="0"/>
              <a:t> </a:t>
            </a:r>
            <a:r>
              <a:rPr lang="sv-SE" dirty="0" err="1"/>
              <a:t>of</a:t>
            </a:r>
            <a:r>
              <a:rPr lang="sv-SE" dirty="0"/>
              <a:t> </a:t>
            </a:r>
            <a:r>
              <a:rPr lang="sv-SE" dirty="0" err="1"/>
              <a:t>Physics</a:t>
            </a:r>
            <a:r>
              <a:rPr lang="sv-SE" dirty="0"/>
              <a:t>, </a:t>
            </a:r>
            <a:r>
              <a:rPr lang="sv-SE" dirty="0" err="1"/>
              <a:t>Praha</a:t>
            </a:r>
            <a:r>
              <a:rPr lang="sv-SE" dirty="0"/>
              <a:t>, Vaclav </a:t>
            </a:r>
            <a:r>
              <a:rPr lang="sv-SE" dirty="0" err="1"/>
              <a:t>Petricek</a:t>
            </a:r>
            <a:r>
              <a:rPr lang="sv-SE" dirty="0"/>
              <a:t>)</a:t>
            </a:r>
          </a:p>
          <a:p>
            <a:r>
              <a:rPr lang="sv-SE" dirty="0"/>
              <a:t>GSAS (US, Robert Von </a:t>
            </a:r>
            <a:r>
              <a:rPr lang="sv-SE" dirty="0" err="1"/>
              <a:t>Dreele</a:t>
            </a:r>
            <a:r>
              <a:rPr lang="sv-SE" dirty="0"/>
              <a:t>, Brian Toby)</a:t>
            </a:r>
          </a:p>
          <a:p>
            <a:r>
              <a:rPr lang="sv-SE" dirty="0" err="1"/>
              <a:t>Rietan</a:t>
            </a:r>
            <a:r>
              <a:rPr lang="sv-SE" dirty="0"/>
              <a:t> (</a:t>
            </a:r>
            <a:r>
              <a:rPr lang="sv-SE" dirty="0" err="1"/>
              <a:t>NIMS,Japan</a:t>
            </a:r>
            <a:r>
              <a:rPr lang="sv-SE" dirty="0"/>
              <a:t>, </a:t>
            </a:r>
            <a:r>
              <a:rPr lang="sv-SE" dirty="0" err="1"/>
              <a:t>Fujio</a:t>
            </a:r>
            <a:r>
              <a:rPr lang="sv-SE" dirty="0"/>
              <a:t> Izumi)</a:t>
            </a:r>
          </a:p>
          <a:p>
            <a:r>
              <a:rPr lang="sv-SE" dirty="0"/>
              <a:t>Z-</a:t>
            </a:r>
            <a:r>
              <a:rPr lang="sv-SE" dirty="0" err="1"/>
              <a:t>Reitveld</a:t>
            </a:r>
            <a:r>
              <a:rPr lang="sv-SE" dirty="0"/>
              <a:t> (KEK, Japan) </a:t>
            </a:r>
          </a:p>
          <a:p>
            <a:r>
              <a:rPr lang="sv-SE" dirty="0"/>
              <a:t>TOPAS (BRUKER)</a:t>
            </a:r>
          </a:p>
          <a:p>
            <a:r>
              <a:rPr lang="sv-SE" dirty="0" err="1"/>
              <a:t>X’Pert</a:t>
            </a:r>
            <a:r>
              <a:rPr lang="sv-SE" dirty="0"/>
              <a:t> </a:t>
            </a:r>
            <a:r>
              <a:rPr lang="sv-SE" dirty="0" err="1"/>
              <a:t>highscore</a:t>
            </a:r>
            <a:r>
              <a:rPr lang="sv-SE" dirty="0"/>
              <a:t> (</a:t>
            </a:r>
            <a:r>
              <a:rPr lang="sv-SE" dirty="0" err="1"/>
              <a:t>Panalytical</a:t>
            </a:r>
            <a:r>
              <a:rPr lang="sv-SE" dirty="0"/>
              <a:t>)</a:t>
            </a:r>
          </a:p>
          <a:p>
            <a:endParaRPr lang="sv-SE" dirty="0"/>
          </a:p>
          <a:p>
            <a:endParaRPr lang="en-US" dirty="0"/>
          </a:p>
        </p:txBody>
      </p:sp>
      <p:pic>
        <p:nvPicPr>
          <p:cNvPr id="9" name="Picture 8">
            <a:extLst>
              <a:ext uri="{FF2B5EF4-FFF2-40B4-BE49-F238E27FC236}">
                <a16:creationId xmlns:a16="http://schemas.microsoft.com/office/drawing/2014/main" id="{3801CA9D-A5B2-934F-BCA0-F0BFC801096F}"/>
              </a:ext>
            </a:extLst>
          </p:cNvPr>
          <p:cNvPicPr>
            <a:picLocks noChangeAspect="1"/>
          </p:cNvPicPr>
          <p:nvPr/>
        </p:nvPicPr>
        <p:blipFill rotWithShape="1">
          <a:blip r:embed="rId2"/>
          <a:srcRect r="70000" b="10608"/>
          <a:stretch/>
        </p:blipFill>
        <p:spPr>
          <a:xfrm>
            <a:off x="11010900" y="1195382"/>
            <a:ext cx="1143000" cy="900118"/>
          </a:xfrm>
          <a:prstGeom prst="rect">
            <a:avLst/>
          </a:prstGeom>
        </p:spPr>
      </p:pic>
      <p:pic>
        <p:nvPicPr>
          <p:cNvPr id="10" name="Picture 9">
            <a:extLst>
              <a:ext uri="{FF2B5EF4-FFF2-40B4-BE49-F238E27FC236}">
                <a16:creationId xmlns:a16="http://schemas.microsoft.com/office/drawing/2014/main" id="{54EAB62B-CE75-7F41-8661-D7C562009EC3}"/>
              </a:ext>
            </a:extLst>
          </p:cNvPr>
          <p:cNvPicPr>
            <a:picLocks noChangeAspect="1"/>
          </p:cNvPicPr>
          <p:nvPr/>
        </p:nvPicPr>
        <p:blipFill rotWithShape="1">
          <a:blip r:embed="rId2"/>
          <a:srcRect l="69491" t="1" b="9421"/>
          <a:stretch/>
        </p:blipFill>
        <p:spPr>
          <a:xfrm>
            <a:off x="9944100" y="2566543"/>
            <a:ext cx="1066800" cy="837057"/>
          </a:xfrm>
          <a:prstGeom prst="rect">
            <a:avLst/>
          </a:prstGeom>
        </p:spPr>
      </p:pic>
      <p:pic>
        <p:nvPicPr>
          <p:cNvPr id="11" name="Picture 10">
            <a:extLst>
              <a:ext uri="{FF2B5EF4-FFF2-40B4-BE49-F238E27FC236}">
                <a16:creationId xmlns:a16="http://schemas.microsoft.com/office/drawing/2014/main" id="{966FCCC1-65DA-164C-8C6B-6362BD406859}"/>
              </a:ext>
            </a:extLst>
          </p:cNvPr>
          <p:cNvPicPr>
            <a:picLocks noChangeAspect="1"/>
          </p:cNvPicPr>
          <p:nvPr/>
        </p:nvPicPr>
        <p:blipFill>
          <a:blip r:embed="rId3"/>
          <a:stretch>
            <a:fillRect/>
          </a:stretch>
        </p:blipFill>
        <p:spPr>
          <a:xfrm>
            <a:off x="10433050" y="3521075"/>
            <a:ext cx="1435100" cy="1409700"/>
          </a:xfrm>
          <a:prstGeom prst="rect">
            <a:avLst/>
          </a:prstGeom>
        </p:spPr>
      </p:pic>
      <p:pic>
        <p:nvPicPr>
          <p:cNvPr id="12" name="Picture 11">
            <a:extLst>
              <a:ext uri="{FF2B5EF4-FFF2-40B4-BE49-F238E27FC236}">
                <a16:creationId xmlns:a16="http://schemas.microsoft.com/office/drawing/2014/main" id="{5796E74A-9FA3-AB45-87BE-6CFF41146443}"/>
              </a:ext>
            </a:extLst>
          </p:cNvPr>
          <p:cNvPicPr>
            <a:picLocks noChangeAspect="1"/>
          </p:cNvPicPr>
          <p:nvPr/>
        </p:nvPicPr>
        <p:blipFill>
          <a:blip r:embed="rId4"/>
          <a:stretch>
            <a:fillRect/>
          </a:stretch>
        </p:blipFill>
        <p:spPr>
          <a:xfrm>
            <a:off x="8299450" y="3276765"/>
            <a:ext cx="1358900" cy="1397000"/>
          </a:xfrm>
          <a:prstGeom prst="rect">
            <a:avLst/>
          </a:prstGeom>
        </p:spPr>
      </p:pic>
    </p:spTree>
    <p:extLst>
      <p:ext uri="{BB962C8B-B14F-4D97-AF65-F5344CB8AC3E}">
        <p14:creationId xmlns:p14="http://schemas.microsoft.com/office/powerpoint/2010/main" val="19998347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494E5-8912-1D46-B83A-B3632915AACB}"/>
              </a:ext>
            </a:extLst>
          </p:cNvPr>
          <p:cNvSpPr>
            <a:spLocks noGrp="1"/>
          </p:cNvSpPr>
          <p:nvPr>
            <p:ph type="title"/>
          </p:nvPr>
        </p:nvSpPr>
        <p:spPr/>
        <p:txBody>
          <a:bodyPr/>
          <a:lstStyle/>
          <a:p>
            <a:r>
              <a:rPr lang="en-US" dirty="0"/>
              <a:t>Installation of </a:t>
            </a:r>
            <a:r>
              <a:rPr lang="en-US" dirty="0" err="1"/>
              <a:t>FullProf</a:t>
            </a:r>
            <a:endParaRPr lang="en-US" dirty="0"/>
          </a:p>
        </p:txBody>
      </p:sp>
      <p:sp>
        <p:nvSpPr>
          <p:cNvPr id="4" name="Date Placeholder 3">
            <a:extLst>
              <a:ext uri="{FF2B5EF4-FFF2-40B4-BE49-F238E27FC236}">
                <a16:creationId xmlns:a16="http://schemas.microsoft.com/office/drawing/2014/main" id="{226BB996-5253-1142-A20B-5CC4F36B324F}"/>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7EB5CE31-B105-0E43-A27F-F689FB61C9EF}"/>
              </a:ext>
            </a:extLst>
          </p:cNvPr>
          <p:cNvSpPr>
            <a:spLocks noGrp="1"/>
          </p:cNvSpPr>
          <p:nvPr>
            <p:ph type="sldNum" sz="quarter" idx="12"/>
          </p:nvPr>
        </p:nvSpPr>
        <p:spPr/>
        <p:txBody>
          <a:bodyPr/>
          <a:lstStyle/>
          <a:p>
            <a:fld id="{ED1A6700-4B8E-C940-9C38-BD3ABD7F9838}" type="slidenum">
              <a:rPr lang="en-US" smtClean="0"/>
              <a:t>46</a:t>
            </a:fld>
            <a:endParaRPr lang="en-US"/>
          </a:p>
        </p:txBody>
      </p:sp>
      <p:pic>
        <p:nvPicPr>
          <p:cNvPr id="6" name="Picture 5">
            <a:extLst>
              <a:ext uri="{FF2B5EF4-FFF2-40B4-BE49-F238E27FC236}">
                <a16:creationId xmlns:a16="http://schemas.microsoft.com/office/drawing/2014/main" id="{D7047A0F-0BB5-A842-AB9B-BD46CAD64DDD}"/>
              </a:ext>
            </a:extLst>
          </p:cNvPr>
          <p:cNvPicPr>
            <a:picLocks noChangeAspect="1"/>
          </p:cNvPicPr>
          <p:nvPr/>
        </p:nvPicPr>
        <p:blipFill>
          <a:blip r:embed="rId2"/>
          <a:stretch>
            <a:fillRect/>
          </a:stretch>
        </p:blipFill>
        <p:spPr>
          <a:xfrm>
            <a:off x="186083" y="1369943"/>
            <a:ext cx="6536634" cy="630728"/>
          </a:xfrm>
          <a:prstGeom prst="rect">
            <a:avLst/>
          </a:prstGeom>
        </p:spPr>
      </p:pic>
      <p:pic>
        <p:nvPicPr>
          <p:cNvPr id="7" name="Picture 6">
            <a:extLst>
              <a:ext uri="{FF2B5EF4-FFF2-40B4-BE49-F238E27FC236}">
                <a16:creationId xmlns:a16="http://schemas.microsoft.com/office/drawing/2014/main" id="{20C0CCBD-9EAF-FF44-9826-798303D7499B}"/>
              </a:ext>
            </a:extLst>
          </p:cNvPr>
          <p:cNvPicPr>
            <a:picLocks noChangeAspect="1"/>
          </p:cNvPicPr>
          <p:nvPr/>
        </p:nvPicPr>
        <p:blipFill>
          <a:blip r:embed="rId3"/>
          <a:stretch>
            <a:fillRect/>
          </a:stretch>
        </p:blipFill>
        <p:spPr>
          <a:xfrm>
            <a:off x="1080605" y="2000671"/>
            <a:ext cx="5300317" cy="1301832"/>
          </a:xfrm>
          <a:prstGeom prst="rect">
            <a:avLst/>
          </a:prstGeom>
        </p:spPr>
      </p:pic>
      <p:pic>
        <p:nvPicPr>
          <p:cNvPr id="8" name="Picture 7">
            <a:extLst>
              <a:ext uri="{FF2B5EF4-FFF2-40B4-BE49-F238E27FC236}">
                <a16:creationId xmlns:a16="http://schemas.microsoft.com/office/drawing/2014/main" id="{0F9BA1FA-E8E5-E04A-AF92-64247E5429F2}"/>
              </a:ext>
            </a:extLst>
          </p:cNvPr>
          <p:cNvPicPr>
            <a:picLocks noChangeAspect="1"/>
          </p:cNvPicPr>
          <p:nvPr/>
        </p:nvPicPr>
        <p:blipFill>
          <a:blip r:embed="rId4"/>
          <a:stretch>
            <a:fillRect/>
          </a:stretch>
        </p:blipFill>
        <p:spPr>
          <a:xfrm>
            <a:off x="186083" y="3381074"/>
            <a:ext cx="7871791" cy="2449094"/>
          </a:xfrm>
          <a:prstGeom prst="rect">
            <a:avLst/>
          </a:prstGeom>
        </p:spPr>
      </p:pic>
      <p:sp>
        <p:nvSpPr>
          <p:cNvPr id="9" name="Rectangle 8">
            <a:extLst>
              <a:ext uri="{FF2B5EF4-FFF2-40B4-BE49-F238E27FC236}">
                <a16:creationId xmlns:a16="http://schemas.microsoft.com/office/drawing/2014/main" id="{CBB36B32-6EE8-D247-9449-4E9C71BF048E}"/>
              </a:ext>
            </a:extLst>
          </p:cNvPr>
          <p:cNvSpPr/>
          <p:nvPr/>
        </p:nvSpPr>
        <p:spPr>
          <a:xfrm>
            <a:off x="3852379" y="3831176"/>
            <a:ext cx="344971" cy="10205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4CAB9C4-0FA3-6941-AFDA-7EDDBFF42F22}"/>
              </a:ext>
            </a:extLst>
          </p:cNvPr>
          <p:cNvPicPr>
            <a:picLocks noChangeAspect="1"/>
          </p:cNvPicPr>
          <p:nvPr/>
        </p:nvPicPr>
        <p:blipFill>
          <a:blip r:embed="rId5"/>
          <a:stretch>
            <a:fillRect/>
          </a:stretch>
        </p:blipFill>
        <p:spPr>
          <a:xfrm>
            <a:off x="3334867" y="3998388"/>
            <a:ext cx="1618873" cy="362735"/>
          </a:xfrm>
          <a:prstGeom prst="rect">
            <a:avLst/>
          </a:prstGeom>
        </p:spPr>
      </p:pic>
      <p:pic>
        <p:nvPicPr>
          <p:cNvPr id="11" name="Picture 10">
            <a:extLst>
              <a:ext uri="{FF2B5EF4-FFF2-40B4-BE49-F238E27FC236}">
                <a16:creationId xmlns:a16="http://schemas.microsoft.com/office/drawing/2014/main" id="{99D5E598-25C1-2F41-953E-62E7B6BB6894}"/>
              </a:ext>
            </a:extLst>
          </p:cNvPr>
          <p:cNvPicPr>
            <a:picLocks noChangeAspect="1"/>
          </p:cNvPicPr>
          <p:nvPr/>
        </p:nvPicPr>
        <p:blipFill>
          <a:blip r:embed="rId6"/>
          <a:stretch>
            <a:fillRect/>
          </a:stretch>
        </p:blipFill>
        <p:spPr>
          <a:xfrm>
            <a:off x="45278" y="4728719"/>
            <a:ext cx="6818243" cy="1479901"/>
          </a:xfrm>
          <a:prstGeom prst="rect">
            <a:avLst/>
          </a:prstGeom>
        </p:spPr>
      </p:pic>
      <p:sp>
        <p:nvSpPr>
          <p:cNvPr id="13" name="Rectangle 12">
            <a:extLst>
              <a:ext uri="{FF2B5EF4-FFF2-40B4-BE49-F238E27FC236}">
                <a16:creationId xmlns:a16="http://schemas.microsoft.com/office/drawing/2014/main" id="{D9C905F9-1736-D545-8B31-649FE0C2E487}"/>
              </a:ext>
            </a:extLst>
          </p:cNvPr>
          <p:cNvSpPr/>
          <p:nvPr/>
        </p:nvSpPr>
        <p:spPr>
          <a:xfrm>
            <a:off x="4197349" y="3831176"/>
            <a:ext cx="625475" cy="10205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16983BA-96AA-2346-B2E6-5826B4576F3A}"/>
              </a:ext>
            </a:extLst>
          </p:cNvPr>
          <p:cNvPicPr>
            <a:picLocks noChangeAspect="1"/>
          </p:cNvPicPr>
          <p:nvPr/>
        </p:nvPicPr>
        <p:blipFill>
          <a:blip r:embed="rId7"/>
          <a:stretch>
            <a:fillRect/>
          </a:stretch>
        </p:blipFill>
        <p:spPr>
          <a:xfrm>
            <a:off x="7441796" y="1234728"/>
            <a:ext cx="4336291" cy="3061312"/>
          </a:xfrm>
          <a:prstGeom prst="rect">
            <a:avLst/>
          </a:prstGeom>
        </p:spPr>
      </p:pic>
      <p:pic>
        <p:nvPicPr>
          <p:cNvPr id="12" name="Picture 11">
            <a:extLst>
              <a:ext uri="{FF2B5EF4-FFF2-40B4-BE49-F238E27FC236}">
                <a16:creationId xmlns:a16="http://schemas.microsoft.com/office/drawing/2014/main" id="{600D41A4-C17A-0242-A64A-16A4AE23B044}"/>
              </a:ext>
            </a:extLst>
          </p:cNvPr>
          <p:cNvPicPr>
            <a:picLocks noChangeAspect="1"/>
          </p:cNvPicPr>
          <p:nvPr/>
        </p:nvPicPr>
        <p:blipFill>
          <a:blip r:embed="rId8"/>
          <a:stretch>
            <a:fillRect/>
          </a:stretch>
        </p:blipFill>
        <p:spPr>
          <a:xfrm>
            <a:off x="5082417" y="3175787"/>
            <a:ext cx="2597010" cy="345057"/>
          </a:xfrm>
          <a:prstGeom prst="rect">
            <a:avLst/>
          </a:prstGeom>
        </p:spPr>
      </p:pic>
      <p:sp>
        <p:nvSpPr>
          <p:cNvPr id="15" name="Down Arrow 14">
            <a:extLst>
              <a:ext uri="{FF2B5EF4-FFF2-40B4-BE49-F238E27FC236}">
                <a16:creationId xmlns:a16="http://schemas.microsoft.com/office/drawing/2014/main" id="{964AF35A-E700-FE49-8FDD-3AD1BFE3D88E}"/>
              </a:ext>
            </a:extLst>
          </p:cNvPr>
          <p:cNvSpPr/>
          <p:nvPr/>
        </p:nvSpPr>
        <p:spPr>
          <a:xfrm>
            <a:off x="4381311" y="4439694"/>
            <a:ext cx="701106" cy="6658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BD4BD7C8-0EA1-8942-B84A-424BBA5C81D6}"/>
              </a:ext>
            </a:extLst>
          </p:cNvPr>
          <p:cNvSpPr/>
          <p:nvPr/>
        </p:nvSpPr>
        <p:spPr>
          <a:xfrm rot="16200000">
            <a:off x="6924891" y="2492510"/>
            <a:ext cx="701106" cy="6658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5D6BFE3-3B97-7347-949F-F41B3AE5CB3D}"/>
              </a:ext>
            </a:extLst>
          </p:cNvPr>
          <p:cNvSpPr/>
          <p:nvPr/>
        </p:nvSpPr>
        <p:spPr>
          <a:xfrm>
            <a:off x="7701961" y="2978228"/>
            <a:ext cx="3880439" cy="9223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1BB47F8-4B8F-2545-9DCF-2EE3380A9FBE}"/>
              </a:ext>
            </a:extLst>
          </p:cNvPr>
          <p:cNvSpPr txBox="1"/>
          <p:nvPr/>
        </p:nvSpPr>
        <p:spPr>
          <a:xfrm>
            <a:off x="6942531" y="5236099"/>
            <a:ext cx="4764988" cy="646331"/>
          </a:xfrm>
          <a:prstGeom prst="rect">
            <a:avLst/>
          </a:prstGeom>
          <a:noFill/>
        </p:spPr>
        <p:txBody>
          <a:bodyPr wrap="square" rtlCol="0">
            <a:spAutoFit/>
          </a:bodyPr>
          <a:lstStyle/>
          <a:p>
            <a:r>
              <a:rPr lang="en-US" dirty="0"/>
              <a:t>(1) Install </a:t>
            </a:r>
            <a:r>
              <a:rPr lang="en-US" b="1" dirty="0" err="1"/>
              <a:t>Fullprof</a:t>
            </a:r>
            <a:r>
              <a:rPr lang="en-US" b="1" dirty="0"/>
              <a:t> Suite </a:t>
            </a:r>
          </a:p>
          <a:p>
            <a:r>
              <a:rPr lang="en-US" dirty="0"/>
              <a:t>(2) Download </a:t>
            </a:r>
            <a:r>
              <a:rPr lang="en-US" b="1" dirty="0"/>
              <a:t>Exercises -</a:t>
            </a:r>
            <a:r>
              <a:rPr lang="en-US" b="1" dirty="0" err="1"/>
              <a:t>dat</a:t>
            </a:r>
            <a:r>
              <a:rPr lang="en-US" b="1" dirty="0"/>
              <a:t> </a:t>
            </a:r>
          </a:p>
        </p:txBody>
      </p:sp>
    </p:spTree>
    <p:extLst>
      <p:ext uri="{BB962C8B-B14F-4D97-AF65-F5344CB8AC3E}">
        <p14:creationId xmlns:p14="http://schemas.microsoft.com/office/powerpoint/2010/main" val="3907268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A7D04-8AD0-D544-A28C-7EB269C3420F}"/>
              </a:ext>
            </a:extLst>
          </p:cNvPr>
          <p:cNvSpPr>
            <a:spLocks noGrp="1"/>
          </p:cNvSpPr>
          <p:nvPr>
            <p:ph type="title"/>
          </p:nvPr>
        </p:nvSpPr>
        <p:spPr/>
        <p:txBody>
          <a:bodyPr/>
          <a:lstStyle/>
          <a:p>
            <a:r>
              <a:rPr lang="en-US" dirty="0"/>
              <a:t>Installation of VESTA</a:t>
            </a:r>
          </a:p>
        </p:txBody>
      </p:sp>
      <p:sp>
        <p:nvSpPr>
          <p:cNvPr id="4" name="Date Placeholder 3">
            <a:extLst>
              <a:ext uri="{FF2B5EF4-FFF2-40B4-BE49-F238E27FC236}">
                <a16:creationId xmlns:a16="http://schemas.microsoft.com/office/drawing/2014/main" id="{7A91EB8E-37D8-9248-982F-976420E43DC6}"/>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A15497A6-126D-1B46-B300-C41BBF2397F7}"/>
              </a:ext>
            </a:extLst>
          </p:cNvPr>
          <p:cNvSpPr>
            <a:spLocks noGrp="1"/>
          </p:cNvSpPr>
          <p:nvPr>
            <p:ph type="sldNum" sz="quarter" idx="12"/>
          </p:nvPr>
        </p:nvSpPr>
        <p:spPr/>
        <p:txBody>
          <a:bodyPr/>
          <a:lstStyle/>
          <a:p>
            <a:fld id="{ED1A6700-4B8E-C940-9C38-BD3ABD7F9838}" type="slidenum">
              <a:rPr lang="en-US" smtClean="0"/>
              <a:t>47</a:t>
            </a:fld>
            <a:endParaRPr lang="en-US"/>
          </a:p>
        </p:txBody>
      </p:sp>
      <p:pic>
        <p:nvPicPr>
          <p:cNvPr id="6" name="Picture 5">
            <a:extLst>
              <a:ext uri="{FF2B5EF4-FFF2-40B4-BE49-F238E27FC236}">
                <a16:creationId xmlns:a16="http://schemas.microsoft.com/office/drawing/2014/main" id="{DF6EEAE4-4C80-A644-9006-480E254E7DA1}"/>
              </a:ext>
            </a:extLst>
          </p:cNvPr>
          <p:cNvPicPr>
            <a:picLocks noChangeAspect="1"/>
          </p:cNvPicPr>
          <p:nvPr/>
        </p:nvPicPr>
        <p:blipFill>
          <a:blip r:embed="rId2"/>
          <a:stretch>
            <a:fillRect/>
          </a:stretch>
        </p:blipFill>
        <p:spPr>
          <a:xfrm>
            <a:off x="27619" y="1287694"/>
            <a:ext cx="6853561" cy="568720"/>
          </a:xfrm>
          <a:prstGeom prst="rect">
            <a:avLst/>
          </a:prstGeom>
        </p:spPr>
      </p:pic>
      <p:pic>
        <p:nvPicPr>
          <p:cNvPr id="7" name="Picture 6">
            <a:extLst>
              <a:ext uri="{FF2B5EF4-FFF2-40B4-BE49-F238E27FC236}">
                <a16:creationId xmlns:a16="http://schemas.microsoft.com/office/drawing/2014/main" id="{7A5BA39A-2958-9A41-B81C-8B49FE374254}"/>
              </a:ext>
            </a:extLst>
          </p:cNvPr>
          <p:cNvPicPr>
            <a:picLocks noChangeAspect="1"/>
          </p:cNvPicPr>
          <p:nvPr/>
        </p:nvPicPr>
        <p:blipFill>
          <a:blip r:embed="rId3"/>
          <a:stretch>
            <a:fillRect/>
          </a:stretch>
        </p:blipFill>
        <p:spPr>
          <a:xfrm>
            <a:off x="151907" y="1856414"/>
            <a:ext cx="4943876" cy="1108413"/>
          </a:xfrm>
          <a:prstGeom prst="rect">
            <a:avLst/>
          </a:prstGeom>
        </p:spPr>
      </p:pic>
      <p:pic>
        <p:nvPicPr>
          <p:cNvPr id="8" name="Picture 7">
            <a:extLst>
              <a:ext uri="{FF2B5EF4-FFF2-40B4-BE49-F238E27FC236}">
                <a16:creationId xmlns:a16="http://schemas.microsoft.com/office/drawing/2014/main" id="{6F245D60-8403-FA4B-9AA9-ADE840263273}"/>
              </a:ext>
            </a:extLst>
          </p:cNvPr>
          <p:cNvPicPr>
            <a:picLocks noChangeAspect="1"/>
          </p:cNvPicPr>
          <p:nvPr/>
        </p:nvPicPr>
        <p:blipFill>
          <a:blip r:embed="rId4"/>
          <a:stretch>
            <a:fillRect/>
          </a:stretch>
        </p:blipFill>
        <p:spPr>
          <a:xfrm>
            <a:off x="335433" y="2964827"/>
            <a:ext cx="4023719" cy="3134132"/>
          </a:xfrm>
          <a:prstGeom prst="rect">
            <a:avLst/>
          </a:prstGeom>
        </p:spPr>
      </p:pic>
      <p:pic>
        <p:nvPicPr>
          <p:cNvPr id="9" name="Picture 8">
            <a:extLst>
              <a:ext uri="{FF2B5EF4-FFF2-40B4-BE49-F238E27FC236}">
                <a16:creationId xmlns:a16="http://schemas.microsoft.com/office/drawing/2014/main" id="{96158328-5FEE-4141-9CDB-0BE71C7C5208}"/>
              </a:ext>
            </a:extLst>
          </p:cNvPr>
          <p:cNvPicPr>
            <a:picLocks noChangeAspect="1"/>
          </p:cNvPicPr>
          <p:nvPr/>
        </p:nvPicPr>
        <p:blipFill>
          <a:blip r:embed="rId5"/>
          <a:stretch>
            <a:fillRect/>
          </a:stretch>
        </p:blipFill>
        <p:spPr>
          <a:xfrm>
            <a:off x="5406500" y="1992474"/>
            <a:ext cx="5652117" cy="4510049"/>
          </a:xfrm>
          <a:prstGeom prst="rect">
            <a:avLst/>
          </a:prstGeom>
        </p:spPr>
      </p:pic>
      <p:sp>
        <p:nvSpPr>
          <p:cNvPr id="11" name="Rectangle 10">
            <a:extLst>
              <a:ext uri="{FF2B5EF4-FFF2-40B4-BE49-F238E27FC236}">
                <a16:creationId xmlns:a16="http://schemas.microsoft.com/office/drawing/2014/main" id="{9F01B291-A732-A442-B0A9-23E71EC868BB}"/>
              </a:ext>
            </a:extLst>
          </p:cNvPr>
          <p:cNvSpPr/>
          <p:nvPr/>
        </p:nvSpPr>
        <p:spPr>
          <a:xfrm>
            <a:off x="5431345" y="4319448"/>
            <a:ext cx="1049354" cy="1193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1176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2EED-1594-A84A-8F63-DA4401764C6D}"/>
              </a:ext>
            </a:extLst>
          </p:cNvPr>
          <p:cNvSpPr>
            <a:spLocks noGrp="1"/>
          </p:cNvSpPr>
          <p:nvPr>
            <p:ph type="title"/>
          </p:nvPr>
        </p:nvSpPr>
        <p:spPr/>
        <p:txBody>
          <a:bodyPr/>
          <a:lstStyle/>
          <a:p>
            <a:r>
              <a:rPr lang="en-US" dirty="0"/>
              <a:t>Recommendation: Editor </a:t>
            </a:r>
          </a:p>
        </p:txBody>
      </p:sp>
      <p:pic>
        <p:nvPicPr>
          <p:cNvPr id="6" name="Content Placeholder 5">
            <a:extLst>
              <a:ext uri="{FF2B5EF4-FFF2-40B4-BE49-F238E27FC236}">
                <a16:creationId xmlns:a16="http://schemas.microsoft.com/office/drawing/2014/main" id="{FE4362B4-951F-9340-8601-8AEBD1421C7A}"/>
              </a:ext>
            </a:extLst>
          </p:cNvPr>
          <p:cNvPicPr>
            <a:picLocks noGrp="1" noChangeAspect="1"/>
          </p:cNvPicPr>
          <p:nvPr>
            <p:ph idx="1"/>
          </p:nvPr>
        </p:nvPicPr>
        <p:blipFill>
          <a:blip r:embed="rId2"/>
          <a:stretch>
            <a:fillRect/>
          </a:stretch>
        </p:blipFill>
        <p:spPr>
          <a:xfrm>
            <a:off x="715763" y="1427301"/>
            <a:ext cx="1697638" cy="1697638"/>
          </a:xfrm>
        </p:spPr>
      </p:pic>
      <p:sp>
        <p:nvSpPr>
          <p:cNvPr id="4" name="Date Placeholder 3">
            <a:extLst>
              <a:ext uri="{FF2B5EF4-FFF2-40B4-BE49-F238E27FC236}">
                <a16:creationId xmlns:a16="http://schemas.microsoft.com/office/drawing/2014/main" id="{652B0020-FFBE-C042-AF7C-2FF4D54AE3DE}"/>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29E28529-3C2B-E446-BF3E-5B9DE2691336}"/>
              </a:ext>
            </a:extLst>
          </p:cNvPr>
          <p:cNvSpPr>
            <a:spLocks noGrp="1"/>
          </p:cNvSpPr>
          <p:nvPr>
            <p:ph type="sldNum" sz="quarter" idx="12"/>
          </p:nvPr>
        </p:nvSpPr>
        <p:spPr/>
        <p:txBody>
          <a:bodyPr/>
          <a:lstStyle/>
          <a:p>
            <a:fld id="{ED1A6700-4B8E-C940-9C38-BD3ABD7F9838}" type="slidenum">
              <a:rPr lang="en-US" smtClean="0"/>
              <a:t>48</a:t>
            </a:fld>
            <a:endParaRPr lang="en-US"/>
          </a:p>
        </p:txBody>
      </p:sp>
      <p:sp>
        <p:nvSpPr>
          <p:cNvPr id="7" name="TextBox 6">
            <a:extLst>
              <a:ext uri="{FF2B5EF4-FFF2-40B4-BE49-F238E27FC236}">
                <a16:creationId xmlns:a16="http://schemas.microsoft.com/office/drawing/2014/main" id="{799DD691-B168-6B49-AA9F-1803B60EBD03}"/>
              </a:ext>
            </a:extLst>
          </p:cNvPr>
          <p:cNvSpPr txBox="1"/>
          <p:nvPr/>
        </p:nvSpPr>
        <p:spPr>
          <a:xfrm>
            <a:off x="2707690" y="1999120"/>
            <a:ext cx="2618912" cy="461665"/>
          </a:xfrm>
          <a:prstGeom prst="rect">
            <a:avLst/>
          </a:prstGeom>
          <a:noFill/>
        </p:spPr>
        <p:txBody>
          <a:bodyPr wrap="square" rtlCol="0">
            <a:spAutoFit/>
          </a:bodyPr>
          <a:lstStyle/>
          <a:p>
            <a:r>
              <a:rPr lang="sv-SE" sz="2400" b="1" dirty="0" err="1"/>
              <a:t>Notepad</a:t>
            </a:r>
            <a:r>
              <a:rPr lang="sv-SE" sz="2400" b="1" dirty="0"/>
              <a:t>++ </a:t>
            </a:r>
            <a:r>
              <a:rPr lang="sv-SE" sz="2400" dirty="0"/>
              <a:t>: MS</a:t>
            </a:r>
            <a:endParaRPr lang="en-US" sz="2400" dirty="0"/>
          </a:p>
        </p:txBody>
      </p:sp>
      <p:pic>
        <p:nvPicPr>
          <p:cNvPr id="2050" name="Picture 2" descr="https://is3-ssl.mzstatic.com/image/thumb/Purple62/v4/e1/65/fc/e165fce3-0b79-5e8c-ad30-52b81f9ac41e/TextWranglerApplication.png/246x0w.png">
            <a:extLst>
              <a:ext uri="{FF2B5EF4-FFF2-40B4-BE49-F238E27FC236}">
                <a16:creationId xmlns:a16="http://schemas.microsoft.com/office/drawing/2014/main" id="{403E181D-A0A4-A247-9427-1DC50CF23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317" y="1431893"/>
            <a:ext cx="1693046" cy="169304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E05FB68-C808-3D4C-911E-6CCBAE662B87}"/>
              </a:ext>
            </a:extLst>
          </p:cNvPr>
          <p:cNvSpPr/>
          <p:nvPr/>
        </p:nvSpPr>
        <p:spPr>
          <a:xfrm>
            <a:off x="8481550" y="1999120"/>
            <a:ext cx="2892587" cy="461665"/>
          </a:xfrm>
          <a:prstGeom prst="rect">
            <a:avLst/>
          </a:prstGeom>
        </p:spPr>
        <p:txBody>
          <a:bodyPr wrap="none">
            <a:spAutoFit/>
          </a:bodyPr>
          <a:lstStyle/>
          <a:p>
            <a:r>
              <a:rPr lang="sv-SE" sz="2400" b="1" dirty="0" err="1">
                <a:solidFill>
                  <a:srgbClr val="111111"/>
                </a:solidFill>
              </a:rPr>
              <a:t>TextWrangler</a:t>
            </a:r>
            <a:r>
              <a:rPr lang="sv-SE" sz="2400" b="1" dirty="0">
                <a:solidFill>
                  <a:srgbClr val="111111"/>
                </a:solidFill>
              </a:rPr>
              <a:t>: </a:t>
            </a:r>
            <a:r>
              <a:rPr lang="sv-SE" sz="2400" dirty="0">
                <a:solidFill>
                  <a:srgbClr val="111111"/>
                </a:solidFill>
              </a:rPr>
              <a:t>Mac</a:t>
            </a:r>
            <a:endParaRPr lang="sv-SE" sz="2400" i="0" u="none" strike="noStrike" dirty="0">
              <a:solidFill>
                <a:srgbClr val="111111"/>
              </a:solidFill>
              <a:effectLst/>
            </a:endParaRPr>
          </a:p>
        </p:txBody>
      </p:sp>
      <p:pic>
        <p:nvPicPr>
          <p:cNvPr id="9" name="Picture 8">
            <a:extLst>
              <a:ext uri="{FF2B5EF4-FFF2-40B4-BE49-F238E27FC236}">
                <a16:creationId xmlns:a16="http://schemas.microsoft.com/office/drawing/2014/main" id="{9B6A6B07-F2A9-544F-A659-7A069160CBDD}"/>
              </a:ext>
            </a:extLst>
          </p:cNvPr>
          <p:cNvPicPr>
            <a:picLocks noChangeAspect="1"/>
          </p:cNvPicPr>
          <p:nvPr/>
        </p:nvPicPr>
        <p:blipFill>
          <a:blip r:embed="rId4"/>
          <a:stretch>
            <a:fillRect/>
          </a:stretch>
        </p:blipFill>
        <p:spPr>
          <a:xfrm>
            <a:off x="4451412" y="3668327"/>
            <a:ext cx="2362200" cy="2362200"/>
          </a:xfrm>
          <a:prstGeom prst="rect">
            <a:avLst/>
          </a:prstGeom>
        </p:spPr>
      </p:pic>
      <p:sp>
        <p:nvSpPr>
          <p:cNvPr id="11" name="&quot;No&quot; Symbol 10">
            <a:extLst>
              <a:ext uri="{FF2B5EF4-FFF2-40B4-BE49-F238E27FC236}">
                <a16:creationId xmlns:a16="http://schemas.microsoft.com/office/drawing/2014/main" id="{AC5E5B2F-31BD-2A45-B5B0-6C13163852A6}"/>
              </a:ext>
            </a:extLst>
          </p:cNvPr>
          <p:cNvSpPr/>
          <p:nvPr/>
        </p:nvSpPr>
        <p:spPr>
          <a:xfrm>
            <a:off x="4539009" y="3755924"/>
            <a:ext cx="2187006" cy="2187006"/>
          </a:xfrm>
          <a:prstGeom prst="noSmoking">
            <a:avLst>
              <a:gd name="adj" fmla="val 578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07242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BFE2-A0D1-754F-8461-6E123AFF2E20}"/>
              </a:ext>
            </a:extLst>
          </p:cNvPr>
          <p:cNvSpPr>
            <a:spLocks noGrp="1"/>
          </p:cNvSpPr>
          <p:nvPr>
            <p:ph type="title"/>
          </p:nvPr>
        </p:nvSpPr>
        <p:spPr/>
        <p:txBody>
          <a:bodyPr/>
          <a:lstStyle/>
          <a:p>
            <a:r>
              <a:rPr lang="en-US" dirty="0" err="1"/>
              <a:t>FullProf</a:t>
            </a:r>
            <a:r>
              <a:rPr lang="en-US" dirty="0"/>
              <a:t> package </a:t>
            </a:r>
          </a:p>
        </p:txBody>
      </p:sp>
      <p:sp>
        <p:nvSpPr>
          <p:cNvPr id="4" name="Date Placeholder 3">
            <a:extLst>
              <a:ext uri="{FF2B5EF4-FFF2-40B4-BE49-F238E27FC236}">
                <a16:creationId xmlns:a16="http://schemas.microsoft.com/office/drawing/2014/main" id="{BF11FE5A-08AF-DE45-B769-102E901C7B04}"/>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0216E10E-DB4B-804D-8E8C-1F6790AA76B7}"/>
              </a:ext>
            </a:extLst>
          </p:cNvPr>
          <p:cNvSpPr>
            <a:spLocks noGrp="1"/>
          </p:cNvSpPr>
          <p:nvPr>
            <p:ph type="sldNum" sz="quarter" idx="12"/>
          </p:nvPr>
        </p:nvSpPr>
        <p:spPr/>
        <p:txBody>
          <a:bodyPr/>
          <a:lstStyle/>
          <a:p>
            <a:fld id="{ED1A6700-4B8E-C940-9C38-BD3ABD7F9838}" type="slidenum">
              <a:rPr lang="en-US" smtClean="0"/>
              <a:t>49</a:t>
            </a:fld>
            <a:endParaRPr lang="en-US"/>
          </a:p>
        </p:txBody>
      </p:sp>
      <p:pic>
        <p:nvPicPr>
          <p:cNvPr id="6" name="Picture 5">
            <a:extLst>
              <a:ext uri="{FF2B5EF4-FFF2-40B4-BE49-F238E27FC236}">
                <a16:creationId xmlns:a16="http://schemas.microsoft.com/office/drawing/2014/main" id="{C5D51C01-866F-304C-9C08-9784664B0AF2}"/>
              </a:ext>
            </a:extLst>
          </p:cNvPr>
          <p:cNvPicPr>
            <a:picLocks noChangeAspect="1"/>
          </p:cNvPicPr>
          <p:nvPr/>
        </p:nvPicPr>
        <p:blipFill>
          <a:blip r:embed="rId2"/>
          <a:stretch>
            <a:fillRect/>
          </a:stretch>
        </p:blipFill>
        <p:spPr>
          <a:xfrm>
            <a:off x="224901" y="1343672"/>
            <a:ext cx="2438400" cy="2324100"/>
          </a:xfrm>
          <a:prstGeom prst="rect">
            <a:avLst/>
          </a:prstGeom>
        </p:spPr>
      </p:pic>
      <p:pic>
        <p:nvPicPr>
          <p:cNvPr id="9" name="Picture 8">
            <a:extLst>
              <a:ext uri="{FF2B5EF4-FFF2-40B4-BE49-F238E27FC236}">
                <a16:creationId xmlns:a16="http://schemas.microsoft.com/office/drawing/2014/main" id="{000771FE-D82E-9240-9410-BA7C2664FE53}"/>
              </a:ext>
            </a:extLst>
          </p:cNvPr>
          <p:cNvPicPr>
            <a:picLocks noChangeAspect="1"/>
          </p:cNvPicPr>
          <p:nvPr/>
        </p:nvPicPr>
        <p:blipFill>
          <a:blip r:embed="rId3"/>
          <a:stretch>
            <a:fillRect/>
          </a:stretch>
        </p:blipFill>
        <p:spPr>
          <a:xfrm>
            <a:off x="2663302" y="1343671"/>
            <a:ext cx="2391792" cy="5398441"/>
          </a:xfrm>
          <a:prstGeom prst="rect">
            <a:avLst/>
          </a:prstGeom>
        </p:spPr>
      </p:pic>
      <p:pic>
        <p:nvPicPr>
          <p:cNvPr id="10" name="Picture 9">
            <a:extLst>
              <a:ext uri="{FF2B5EF4-FFF2-40B4-BE49-F238E27FC236}">
                <a16:creationId xmlns:a16="http://schemas.microsoft.com/office/drawing/2014/main" id="{EB5F1DFA-1D04-5545-AC72-7696AF39AB89}"/>
              </a:ext>
            </a:extLst>
          </p:cNvPr>
          <p:cNvPicPr>
            <a:picLocks noChangeAspect="1"/>
          </p:cNvPicPr>
          <p:nvPr/>
        </p:nvPicPr>
        <p:blipFill>
          <a:blip r:embed="rId4"/>
          <a:stretch>
            <a:fillRect/>
          </a:stretch>
        </p:blipFill>
        <p:spPr>
          <a:xfrm>
            <a:off x="5055094" y="1343671"/>
            <a:ext cx="3507352" cy="5398442"/>
          </a:xfrm>
          <a:prstGeom prst="rect">
            <a:avLst/>
          </a:prstGeom>
        </p:spPr>
      </p:pic>
    </p:spTree>
    <p:extLst>
      <p:ext uri="{BB962C8B-B14F-4D97-AF65-F5344CB8AC3E}">
        <p14:creationId xmlns:p14="http://schemas.microsoft.com/office/powerpoint/2010/main" val="2481678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6293B-749B-BB4D-A204-D91B04225106}"/>
              </a:ext>
            </a:extLst>
          </p:cNvPr>
          <p:cNvSpPr>
            <a:spLocks noGrp="1"/>
          </p:cNvSpPr>
          <p:nvPr>
            <p:ph type="title"/>
          </p:nvPr>
        </p:nvSpPr>
        <p:spPr/>
        <p:txBody>
          <a:bodyPr/>
          <a:lstStyle/>
          <a:p>
            <a:r>
              <a:rPr lang="en-US" dirty="0"/>
              <a:t>Different eyes: X-ray vs Neutron</a:t>
            </a:r>
          </a:p>
        </p:txBody>
      </p:sp>
      <p:sp>
        <p:nvSpPr>
          <p:cNvPr id="4" name="Date Placeholder 3">
            <a:extLst>
              <a:ext uri="{FF2B5EF4-FFF2-40B4-BE49-F238E27FC236}">
                <a16:creationId xmlns:a16="http://schemas.microsoft.com/office/drawing/2014/main" id="{DE26FB4A-6BDE-0B48-BE54-43ACFC4331CD}"/>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24A4BB07-6239-DB4D-B7C6-FD286F5D3381}"/>
              </a:ext>
            </a:extLst>
          </p:cNvPr>
          <p:cNvSpPr>
            <a:spLocks noGrp="1"/>
          </p:cNvSpPr>
          <p:nvPr>
            <p:ph type="sldNum" sz="quarter" idx="12"/>
          </p:nvPr>
        </p:nvSpPr>
        <p:spPr/>
        <p:txBody>
          <a:bodyPr/>
          <a:lstStyle/>
          <a:p>
            <a:fld id="{ED1A6700-4B8E-C940-9C38-BD3ABD7F9838}" type="slidenum">
              <a:rPr lang="en-US" smtClean="0"/>
              <a:t>5</a:t>
            </a:fld>
            <a:endParaRPr lang="en-US"/>
          </a:p>
        </p:txBody>
      </p:sp>
      <p:pic>
        <p:nvPicPr>
          <p:cNvPr id="6" name="Picture 5">
            <a:extLst>
              <a:ext uri="{FF2B5EF4-FFF2-40B4-BE49-F238E27FC236}">
                <a16:creationId xmlns:a16="http://schemas.microsoft.com/office/drawing/2014/main" id="{9E85FFA7-F14C-004A-93BA-81F6C3E6F55B}"/>
              </a:ext>
            </a:extLst>
          </p:cNvPr>
          <p:cNvPicPr>
            <a:picLocks noChangeAspect="1"/>
          </p:cNvPicPr>
          <p:nvPr/>
        </p:nvPicPr>
        <p:blipFill rotWithShape="1">
          <a:blip r:embed="rId3"/>
          <a:srcRect l="8589" t="3808" r="6622" b="15372"/>
          <a:stretch/>
        </p:blipFill>
        <p:spPr>
          <a:xfrm>
            <a:off x="6652080" y="2875209"/>
            <a:ext cx="3352962" cy="3253859"/>
          </a:xfrm>
          <a:prstGeom prst="rect">
            <a:avLst/>
          </a:prstGeom>
        </p:spPr>
      </p:pic>
      <p:sp>
        <p:nvSpPr>
          <p:cNvPr id="7" name="TextBox 6">
            <a:extLst>
              <a:ext uri="{FF2B5EF4-FFF2-40B4-BE49-F238E27FC236}">
                <a16:creationId xmlns:a16="http://schemas.microsoft.com/office/drawing/2014/main" id="{94D2508F-07F7-334F-A1C2-E4D13DBD8F9C}"/>
              </a:ext>
            </a:extLst>
          </p:cNvPr>
          <p:cNvSpPr txBox="1"/>
          <p:nvPr/>
        </p:nvSpPr>
        <p:spPr>
          <a:xfrm>
            <a:off x="10005042" y="4271305"/>
            <a:ext cx="1681436" cy="461665"/>
          </a:xfrm>
          <a:prstGeom prst="rect">
            <a:avLst/>
          </a:prstGeom>
          <a:noFill/>
        </p:spPr>
        <p:txBody>
          <a:bodyPr wrap="square" rtlCol="0">
            <a:spAutoFit/>
          </a:bodyPr>
          <a:lstStyle/>
          <a:p>
            <a:r>
              <a:rPr lang="en-US" sz="2400" dirty="0"/>
              <a:t>6Electrons</a:t>
            </a:r>
          </a:p>
        </p:txBody>
      </p:sp>
      <p:sp>
        <p:nvSpPr>
          <p:cNvPr id="8" name="TextBox 7">
            <a:extLst>
              <a:ext uri="{FF2B5EF4-FFF2-40B4-BE49-F238E27FC236}">
                <a16:creationId xmlns:a16="http://schemas.microsoft.com/office/drawing/2014/main" id="{F983C6FD-3B9B-7D44-80F6-85BEF092F094}"/>
              </a:ext>
            </a:extLst>
          </p:cNvPr>
          <p:cNvSpPr txBox="1"/>
          <p:nvPr/>
        </p:nvSpPr>
        <p:spPr>
          <a:xfrm>
            <a:off x="6552321" y="4732970"/>
            <a:ext cx="3352907" cy="461665"/>
          </a:xfrm>
          <a:prstGeom prst="rect">
            <a:avLst/>
          </a:prstGeom>
          <a:noFill/>
        </p:spPr>
        <p:txBody>
          <a:bodyPr wrap="square" rtlCol="0">
            <a:spAutoFit/>
          </a:bodyPr>
          <a:lstStyle/>
          <a:p>
            <a:pPr algn="ctr"/>
            <a:r>
              <a:rPr lang="en-US" sz="2400" dirty="0"/>
              <a:t>6 Neutrons + 6 Protons </a:t>
            </a:r>
          </a:p>
        </p:txBody>
      </p:sp>
      <p:sp>
        <p:nvSpPr>
          <p:cNvPr id="9" name="TextBox 8">
            <a:extLst>
              <a:ext uri="{FF2B5EF4-FFF2-40B4-BE49-F238E27FC236}">
                <a16:creationId xmlns:a16="http://schemas.microsoft.com/office/drawing/2014/main" id="{2144FF6B-9CFD-B04D-AE74-FCB62F3011B2}"/>
              </a:ext>
            </a:extLst>
          </p:cNvPr>
          <p:cNvSpPr txBox="1"/>
          <p:nvPr/>
        </p:nvSpPr>
        <p:spPr>
          <a:xfrm>
            <a:off x="106878" y="1305482"/>
            <a:ext cx="2529444" cy="461665"/>
          </a:xfrm>
          <a:prstGeom prst="rect">
            <a:avLst/>
          </a:prstGeom>
          <a:noFill/>
        </p:spPr>
        <p:txBody>
          <a:bodyPr wrap="square" rtlCol="0">
            <a:spAutoFit/>
          </a:bodyPr>
          <a:lstStyle/>
          <a:p>
            <a:r>
              <a:rPr lang="en-US" sz="2400" dirty="0"/>
              <a:t>Carbon atom C</a:t>
            </a:r>
            <a:r>
              <a:rPr lang="en-US" sz="2400" baseline="30000" dirty="0"/>
              <a:t>6</a:t>
            </a:r>
          </a:p>
        </p:txBody>
      </p:sp>
      <p:sp>
        <p:nvSpPr>
          <p:cNvPr id="10" name="TextBox 9">
            <a:extLst>
              <a:ext uri="{FF2B5EF4-FFF2-40B4-BE49-F238E27FC236}">
                <a16:creationId xmlns:a16="http://schemas.microsoft.com/office/drawing/2014/main" id="{6BF2E809-E5B7-4B49-B58F-7B22C22D7BC8}"/>
              </a:ext>
            </a:extLst>
          </p:cNvPr>
          <p:cNvSpPr txBox="1"/>
          <p:nvPr/>
        </p:nvSpPr>
        <p:spPr>
          <a:xfrm>
            <a:off x="106879" y="1767147"/>
            <a:ext cx="1297936" cy="584775"/>
          </a:xfrm>
          <a:prstGeom prst="rect">
            <a:avLst/>
          </a:prstGeom>
          <a:noFill/>
        </p:spPr>
        <p:txBody>
          <a:bodyPr wrap="square" rtlCol="0">
            <a:spAutoFit/>
          </a:bodyPr>
          <a:lstStyle/>
          <a:p>
            <a:r>
              <a:rPr lang="en-US" sz="3200" u="sng" dirty="0"/>
              <a:t>X-ray </a:t>
            </a:r>
            <a:endParaRPr lang="en-US" sz="3200" u="sng" baseline="30000" dirty="0"/>
          </a:p>
        </p:txBody>
      </p:sp>
      <p:grpSp>
        <p:nvGrpSpPr>
          <p:cNvPr id="11" name="Group 10">
            <a:extLst>
              <a:ext uri="{FF2B5EF4-FFF2-40B4-BE49-F238E27FC236}">
                <a16:creationId xmlns:a16="http://schemas.microsoft.com/office/drawing/2014/main" id="{EEF59E89-BF71-E54D-AA67-24815D5313E1}"/>
              </a:ext>
            </a:extLst>
          </p:cNvPr>
          <p:cNvGrpSpPr/>
          <p:nvPr/>
        </p:nvGrpSpPr>
        <p:grpSpPr>
          <a:xfrm rot="1761074">
            <a:off x="4949442" y="2665861"/>
            <a:ext cx="2557557" cy="424794"/>
            <a:chOff x="609600" y="2018496"/>
            <a:chExt cx="5708598" cy="948162"/>
          </a:xfrm>
        </p:grpSpPr>
        <p:cxnSp>
          <p:nvCxnSpPr>
            <p:cNvPr id="12" name="Straight Connector 11">
              <a:extLst>
                <a:ext uri="{FF2B5EF4-FFF2-40B4-BE49-F238E27FC236}">
                  <a16:creationId xmlns:a16="http://schemas.microsoft.com/office/drawing/2014/main" id="{5DC588CA-271F-B64E-8776-5356EA083E15}"/>
                </a:ext>
              </a:extLst>
            </p:cNvPr>
            <p:cNvCxnSpPr/>
            <p:nvPr/>
          </p:nvCxnSpPr>
          <p:spPr>
            <a:xfrm>
              <a:off x="609600" y="2492055"/>
              <a:ext cx="5708598" cy="0"/>
            </a:xfrm>
            <a:prstGeom prst="line">
              <a:avLst/>
            </a:prstGeom>
            <a:solidFill>
              <a:srgbClr val="7030A0">
                <a:alpha val="50196"/>
              </a:srgbClr>
            </a:solidFill>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004A03-F617-B749-ADCC-95A44FEC0CAA}"/>
                </a:ext>
              </a:extLst>
            </p:cNvPr>
            <p:cNvCxnSpPr>
              <a:cxnSpLocks/>
            </p:cNvCxnSpPr>
            <p:nvPr/>
          </p:nvCxnSpPr>
          <p:spPr>
            <a:xfrm>
              <a:off x="1252250" y="2490386"/>
              <a:ext cx="4551311" cy="0"/>
            </a:xfrm>
            <a:prstGeom prst="line">
              <a:avLst/>
            </a:prstGeom>
            <a:solidFill>
              <a:srgbClr val="7030A0">
                <a:alpha val="50196"/>
              </a:srgbClr>
            </a:solidFill>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4447A1CD-0639-3843-AA3D-C92C74A8E283}"/>
                </a:ext>
              </a:extLst>
            </p:cNvPr>
            <p:cNvSpPr/>
            <p:nvPr/>
          </p:nvSpPr>
          <p:spPr>
            <a:xfrm>
              <a:off x="990567" y="2018496"/>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D9099F41-319C-E240-BE66-0DC3FFAB6DF0}"/>
                </a:ext>
              </a:extLst>
            </p:cNvPr>
            <p:cNvSpPr/>
            <p:nvPr/>
          </p:nvSpPr>
          <p:spPr>
            <a:xfrm>
              <a:off x="2006296" y="2018496"/>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A66A0928-7115-4A4D-B576-DE13C423A867}"/>
                </a:ext>
              </a:extLst>
            </p:cNvPr>
            <p:cNvSpPr/>
            <p:nvPr/>
          </p:nvSpPr>
          <p:spPr>
            <a:xfrm>
              <a:off x="3019426" y="2018496"/>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A0A6C32D-AD0D-8345-89D4-F33D32F39BC2}"/>
                </a:ext>
              </a:extLst>
            </p:cNvPr>
            <p:cNvSpPr/>
            <p:nvPr/>
          </p:nvSpPr>
          <p:spPr>
            <a:xfrm>
              <a:off x="4040610" y="2018496"/>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9FA052D7-A6A7-AD45-87EF-F6FAC980E23D}"/>
                </a:ext>
              </a:extLst>
            </p:cNvPr>
            <p:cNvSpPr/>
            <p:nvPr/>
          </p:nvSpPr>
          <p:spPr>
            <a:xfrm rot="10800000">
              <a:off x="1509692" y="2480020"/>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95D2329F-D8ED-4B45-8FD2-3F2C42416DFF}"/>
                </a:ext>
              </a:extLst>
            </p:cNvPr>
            <p:cNvSpPr/>
            <p:nvPr/>
          </p:nvSpPr>
          <p:spPr>
            <a:xfrm rot="10800000">
              <a:off x="2520680" y="2480020"/>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23309295-3C88-2642-A5A7-5569D73E4424}"/>
                </a:ext>
              </a:extLst>
            </p:cNvPr>
            <p:cNvSpPr/>
            <p:nvPr/>
          </p:nvSpPr>
          <p:spPr>
            <a:xfrm rot="10800000">
              <a:off x="3538551" y="2480020"/>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EC882ECD-D4F9-8843-BB31-AD4E8035FD25}"/>
                </a:ext>
              </a:extLst>
            </p:cNvPr>
            <p:cNvSpPr/>
            <p:nvPr/>
          </p:nvSpPr>
          <p:spPr>
            <a:xfrm rot="10800000">
              <a:off x="4560448" y="2480020"/>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51A38439-577A-CC49-BA44-5FA698F1892E}"/>
              </a:ext>
            </a:extLst>
          </p:cNvPr>
          <p:cNvSpPr txBox="1"/>
          <p:nvPr/>
        </p:nvSpPr>
        <p:spPr>
          <a:xfrm>
            <a:off x="6360528" y="2252077"/>
            <a:ext cx="1104405" cy="461665"/>
          </a:xfrm>
          <a:prstGeom prst="rect">
            <a:avLst/>
          </a:prstGeom>
          <a:noFill/>
        </p:spPr>
        <p:txBody>
          <a:bodyPr wrap="square" rtlCol="0">
            <a:spAutoFit/>
          </a:bodyPr>
          <a:lstStyle/>
          <a:p>
            <a:r>
              <a:rPr lang="en-US" sz="2400" dirty="0"/>
              <a:t>X-ray </a:t>
            </a:r>
            <a:endParaRPr lang="en-US" sz="2400" baseline="30000" dirty="0"/>
          </a:p>
        </p:txBody>
      </p:sp>
      <p:sp>
        <p:nvSpPr>
          <p:cNvPr id="29" name="TextBox 28">
            <a:extLst>
              <a:ext uri="{FF2B5EF4-FFF2-40B4-BE49-F238E27FC236}">
                <a16:creationId xmlns:a16="http://schemas.microsoft.com/office/drawing/2014/main" id="{19C4FDB1-8F2C-A34B-81AB-A5E5823A42E2}"/>
              </a:ext>
            </a:extLst>
          </p:cNvPr>
          <p:cNvSpPr txBox="1"/>
          <p:nvPr/>
        </p:nvSpPr>
        <p:spPr>
          <a:xfrm>
            <a:off x="106878" y="2375369"/>
            <a:ext cx="4764429" cy="3046988"/>
          </a:xfrm>
          <a:prstGeom prst="rect">
            <a:avLst/>
          </a:prstGeom>
          <a:noFill/>
        </p:spPr>
        <p:txBody>
          <a:bodyPr wrap="square" rtlCol="0">
            <a:spAutoFit/>
          </a:bodyPr>
          <a:lstStyle/>
          <a:p>
            <a:pPr marL="342900" indent="-342900">
              <a:buFont typeface=".Hiragino Kaku Gothic Interface W3"/>
              <a:buChar char="☞"/>
            </a:pPr>
            <a:r>
              <a:rPr lang="en-US" sz="2400" dirty="0"/>
              <a:t>X-ray has interactions with the  electrons.</a:t>
            </a:r>
          </a:p>
          <a:p>
            <a:pPr marL="342900" indent="-342900">
              <a:buFont typeface=".Hiragino Kaku Gothic Interface W3"/>
              <a:buChar char="☞"/>
            </a:pPr>
            <a:r>
              <a:rPr lang="en-US" sz="2400" dirty="0"/>
              <a:t>X-rays are scattered by electron cloud of atoms. </a:t>
            </a:r>
          </a:p>
          <a:p>
            <a:pPr marL="342900" indent="-342900">
              <a:buFont typeface=".Hiragino Kaku Gothic Interface W3"/>
              <a:buChar char="☞"/>
            </a:pPr>
            <a:r>
              <a:rPr lang="en-US" sz="2400" dirty="0"/>
              <a:t>Form factor of X-ray has atomic number dependence.</a:t>
            </a:r>
          </a:p>
          <a:p>
            <a:pPr marL="342900" indent="-342900">
              <a:buFont typeface=".Hiragino Kaku Gothic Interface W3"/>
              <a:buChar char="☞"/>
            </a:pPr>
            <a:r>
              <a:rPr lang="en-US" sz="2400" dirty="0"/>
              <a:t>Small penetration depth</a:t>
            </a:r>
          </a:p>
          <a:p>
            <a:pPr marL="342900" indent="-342900">
              <a:buFont typeface=".Hiragino Kaku Gothic Interface W3"/>
              <a:buChar char="☞"/>
            </a:pPr>
            <a:r>
              <a:rPr lang="en-US" sz="2400" dirty="0"/>
              <a:t>Surface studies </a:t>
            </a:r>
          </a:p>
        </p:txBody>
      </p:sp>
      <p:sp>
        <p:nvSpPr>
          <p:cNvPr id="30" name="Oval 29">
            <a:extLst>
              <a:ext uri="{FF2B5EF4-FFF2-40B4-BE49-F238E27FC236}">
                <a16:creationId xmlns:a16="http://schemas.microsoft.com/office/drawing/2014/main" id="{6F65E16A-A9F6-B545-A43B-2A154391211A}"/>
              </a:ext>
            </a:extLst>
          </p:cNvPr>
          <p:cNvSpPr/>
          <p:nvPr/>
        </p:nvSpPr>
        <p:spPr>
          <a:xfrm>
            <a:off x="6765204" y="2967196"/>
            <a:ext cx="3201898" cy="3201898"/>
          </a:xfrm>
          <a:prstGeom prst="ellipse">
            <a:avLst/>
          </a:prstGeom>
          <a:gradFill flip="none" rotWithShape="1">
            <a:gsLst>
              <a:gs pos="0">
                <a:schemeClr val="accent5"/>
              </a:gs>
              <a:gs pos="50000">
                <a:schemeClr val="accent1">
                  <a:tint val="44500"/>
                  <a:satMod val="160000"/>
                </a:schemeClr>
              </a:gs>
              <a:gs pos="72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D0690C9-B7BF-0846-B51E-1AC3F9C36555}"/>
              </a:ext>
            </a:extLst>
          </p:cNvPr>
          <p:cNvSpPr/>
          <p:nvPr/>
        </p:nvSpPr>
        <p:spPr>
          <a:xfrm>
            <a:off x="8165852" y="4360840"/>
            <a:ext cx="251722" cy="2517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038ADF10-BC2D-2E41-9C7A-6A2E911454FC}"/>
              </a:ext>
            </a:extLst>
          </p:cNvPr>
          <p:cNvGrpSpPr/>
          <p:nvPr/>
        </p:nvGrpSpPr>
        <p:grpSpPr>
          <a:xfrm>
            <a:off x="9044767" y="1251828"/>
            <a:ext cx="3027916" cy="1738338"/>
            <a:chOff x="9044767" y="1251828"/>
            <a:chExt cx="3027916" cy="1738338"/>
          </a:xfrm>
        </p:grpSpPr>
        <p:pic>
          <p:nvPicPr>
            <p:cNvPr id="32" name="Picture 31">
              <a:extLst>
                <a:ext uri="{FF2B5EF4-FFF2-40B4-BE49-F238E27FC236}">
                  <a16:creationId xmlns:a16="http://schemas.microsoft.com/office/drawing/2014/main" id="{4B5FB4CB-8C4A-4141-B2B0-EE4C2AA30B34}"/>
                </a:ext>
              </a:extLst>
            </p:cNvPr>
            <p:cNvPicPr>
              <a:picLocks noChangeAspect="1"/>
            </p:cNvPicPr>
            <p:nvPr/>
          </p:nvPicPr>
          <p:blipFill>
            <a:blip r:embed="rId4"/>
            <a:stretch>
              <a:fillRect/>
            </a:stretch>
          </p:blipFill>
          <p:spPr>
            <a:xfrm>
              <a:off x="9334005" y="1268552"/>
              <a:ext cx="2738678" cy="1643207"/>
            </a:xfrm>
            <a:prstGeom prst="rect">
              <a:avLst/>
            </a:prstGeom>
          </p:spPr>
        </p:pic>
        <p:sp>
          <p:nvSpPr>
            <p:cNvPr id="33" name="Right Arrow 32">
              <a:extLst>
                <a:ext uri="{FF2B5EF4-FFF2-40B4-BE49-F238E27FC236}">
                  <a16:creationId xmlns:a16="http://schemas.microsoft.com/office/drawing/2014/main" id="{3EF7F65C-6ADB-0F49-BF85-9E9F34B3D5B2}"/>
                </a:ext>
              </a:extLst>
            </p:cNvPr>
            <p:cNvSpPr/>
            <p:nvPr/>
          </p:nvSpPr>
          <p:spPr>
            <a:xfrm>
              <a:off x="9387659" y="1251828"/>
              <a:ext cx="2631369" cy="356260"/>
            </a:xfrm>
            <a:prstGeom prst="rightArrow">
              <a:avLst>
                <a:gd name="adj1" fmla="val 36667"/>
                <a:gd name="adj2" fmla="val 193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6B37B698-09B5-BC4D-9102-CFA05503FB1D}"/>
                </a:ext>
              </a:extLst>
            </p:cNvPr>
            <p:cNvSpPr/>
            <p:nvPr/>
          </p:nvSpPr>
          <p:spPr>
            <a:xfrm rot="5400000">
              <a:off x="8433620" y="2022760"/>
              <a:ext cx="1578553" cy="356260"/>
            </a:xfrm>
            <a:prstGeom prst="rightArrow">
              <a:avLst>
                <a:gd name="adj1" fmla="val 36667"/>
                <a:gd name="adj2" fmla="val 193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1953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30" grpId="0" animBg="1"/>
      <p:bldP spid="3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868AE-A5D6-844F-8709-C87C89DC4F4E}"/>
              </a:ext>
            </a:extLst>
          </p:cNvPr>
          <p:cNvSpPr>
            <a:spLocks noGrp="1"/>
          </p:cNvSpPr>
          <p:nvPr>
            <p:ph type="title"/>
          </p:nvPr>
        </p:nvSpPr>
        <p:spPr/>
        <p:txBody>
          <a:bodyPr>
            <a:normAutofit fontScale="90000"/>
          </a:bodyPr>
          <a:lstStyle/>
          <a:p>
            <a:r>
              <a:rPr lang="en-US" dirty="0"/>
              <a:t>How to open the diffraction pattern (</a:t>
            </a:r>
            <a:r>
              <a:rPr lang="en-US" dirty="0" err="1"/>
              <a:t>Fullprof</a:t>
            </a:r>
            <a:r>
              <a:rPr lang="en-US" dirty="0"/>
              <a:t>)</a:t>
            </a:r>
          </a:p>
        </p:txBody>
      </p:sp>
      <p:sp>
        <p:nvSpPr>
          <p:cNvPr id="4" name="Date Placeholder 3">
            <a:extLst>
              <a:ext uri="{FF2B5EF4-FFF2-40B4-BE49-F238E27FC236}">
                <a16:creationId xmlns:a16="http://schemas.microsoft.com/office/drawing/2014/main" id="{863B56EC-AF5E-C047-9D0A-D802260CB52A}"/>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4818E1E8-F6D3-9544-ABF7-77503EE6FA64}"/>
              </a:ext>
            </a:extLst>
          </p:cNvPr>
          <p:cNvSpPr>
            <a:spLocks noGrp="1"/>
          </p:cNvSpPr>
          <p:nvPr>
            <p:ph type="sldNum" sz="quarter" idx="12"/>
          </p:nvPr>
        </p:nvSpPr>
        <p:spPr/>
        <p:txBody>
          <a:bodyPr/>
          <a:lstStyle/>
          <a:p>
            <a:fld id="{ED1A6700-4B8E-C940-9C38-BD3ABD7F9838}" type="slidenum">
              <a:rPr lang="en-US" smtClean="0"/>
              <a:t>50</a:t>
            </a:fld>
            <a:endParaRPr lang="en-US"/>
          </a:p>
        </p:txBody>
      </p:sp>
      <p:pic>
        <p:nvPicPr>
          <p:cNvPr id="6" name="Picture 5">
            <a:extLst>
              <a:ext uri="{FF2B5EF4-FFF2-40B4-BE49-F238E27FC236}">
                <a16:creationId xmlns:a16="http://schemas.microsoft.com/office/drawing/2014/main" id="{B69B6504-81F3-474B-8877-0937D7DEACE6}"/>
              </a:ext>
            </a:extLst>
          </p:cNvPr>
          <p:cNvPicPr>
            <a:picLocks noChangeAspect="1"/>
          </p:cNvPicPr>
          <p:nvPr/>
        </p:nvPicPr>
        <p:blipFill rotWithShape="1">
          <a:blip r:embed="rId2"/>
          <a:srcRect l="1" r="729"/>
          <a:stretch/>
        </p:blipFill>
        <p:spPr>
          <a:xfrm>
            <a:off x="88900" y="1322172"/>
            <a:ext cx="12103100" cy="1312809"/>
          </a:xfrm>
          <a:prstGeom prst="rect">
            <a:avLst/>
          </a:prstGeom>
        </p:spPr>
      </p:pic>
      <p:sp>
        <p:nvSpPr>
          <p:cNvPr id="7" name="Frame 6">
            <a:extLst>
              <a:ext uri="{FF2B5EF4-FFF2-40B4-BE49-F238E27FC236}">
                <a16:creationId xmlns:a16="http://schemas.microsoft.com/office/drawing/2014/main" id="{BB3AF7FF-A210-7C4B-A443-9D691D2C40EE}"/>
              </a:ext>
            </a:extLst>
          </p:cNvPr>
          <p:cNvSpPr/>
          <p:nvPr/>
        </p:nvSpPr>
        <p:spPr>
          <a:xfrm>
            <a:off x="5462649" y="1745673"/>
            <a:ext cx="1187533" cy="829659"/>
          </a:xfrm>
          <a:prstGeom prst="fram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D26239C0-1CAF-C64E-91A7-059D13E8DC0E}"/>
              </a:ext>
            </a:extLst>
          </p:cNvPr>
          <p:cNvSpPr txBox="1"/>
          <p:nvPr/>
        </p:nvSpPr>
        <p:spPr>
          <a:xfrm>
            <a:off x="332508" y="5710020"/>
            <a:ext cx="3218213" cy="646331"/>
          </a:xfrm>
          <a:prstGeom prst="rect">
            <a:avLst/>
          </a:prstGeom>
          <a:noFill/>
        </p:spPr>
        <p:txBody>
          <a:bodyPr wrap="square" rtlCol="0">
            <a:spAutoFit/>
          </a:bodyPr>
          <a:lstStyle/>
          <a:p>
            <a:r>
              <a:rPr lang="en-US" dirty="0"/>
              <a:t>Many European neutron facility formats are covered!</a:t>
            </a:r>
          </a:p>
        </p:txBody>
      </p:sp>
      <p:pic>
        <p:nvPicPr>
          <p:cNvPr id="3" name="Picture 2">
            <a:extLst>
              <a:ext uri="{FF2B5EF4-FFF2-40B4-BE49-F238E27FC236}">
                <a16:creationId xmlns:a16="http://schemas.microsoft.com/office/drawing/2014/main" id="{74871186-6526-5B44-A6FB-E917F8F88FA5}"/>
              </a:ext>
            </a:extLst>
          </p:cNvPr>
          <p:cNvPicPr>
            <a:picLocks noChangeAspect="1"/>
          </p:cNvPicPr>
          <p:nvPr/>
        </p:nvPicPr>
        <p:blipFill>
          <a:blip r:embed="rId3"/>
          <a:stretch>
            <a:fillRect/>
          </a:stretch>
        </p:blipFill>
        <p:spPr>
          <a:xfrm>
            <a:off x="823177" y="2725520"/>
            <a:ext cx="1892300" cy="2984500"/>
          </a:xfrm>
          <a:prstGeom prst="rect">
            <a:avLst/>
          </a:prstGeom>
        </p:spPr>
      </p:pic>
      <p:pic>
        <p:nvPicPr>
          <p:cNvPr id="10" name="Picture 9">
            <a:extLst>
              <a:ext uri="{FF2B5EF4-FFF2-40B4-BE49-F238E27FC236}">
                <a16:creationId xmlns:a16="http://schemas.microsoft.com/office/drawing/2014/main" id="{3A27D12A-D9E0-A142-A946-7374E0DDC899}"/>
              </a:ext>
            </a:extLst>
          </p:cNvPr>
          <p:cNvPicPr>
            <a:picLocks noChangeAspect="1"/>
          </p:cNvPicPr>
          <p:nvPr/>
        </p:nvPicPr>
        <p:blipFill>
          <a:blip r:embed="rId4"/>
          <a:stretch>
            <a:fillRect/>
          </a:stretch>
        </p:blipFill>
        <p:spPr>
          <a:xfrm>
            <a:off x="3731492" y="2846315"/>
            <a:ext cx="7683646" cy="3692598"/>
          </a:xfrm>
          <a:prstGeom prst="rect">
            <a:avLst/>
          </a:prstGeom>
        </p:spPr>
      </p:pic>
    </p:spTree>
    <p:extLst>
      <p:ext uri="{BB962C8B-B14F-4D97-AF65-F5344CB8AC3E}">
        <p14:creationId xmlns:p14="http://schemas.microsoft.com/office/powerpoint/2010/main" val="7237705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2C851-2023-CF48-B72E-BC5273473A88}"/>
              </a:ext>
            </a:extLst>
          </p:cNvPr>
          <p:cNvSpPr>
            <a:spLocks noGrp="1"/>
          </p:cNvSpPr>
          <p:nvPr>
            <p:ph type="title"/>
          </p:nvPr>
        </p:nvSpPr>
        <p:spPr/>
        <p:txBody>
          <a:bodyPr/>
          <a:lstStyle/>
          <a:p>
            <a:r>
              <a:rPr lang="en-US" dirty="0"/>
              <a:t>Step by Step data analysis</a:t>
            </a:r>
          </a:p>
        </p:txBody>
      </p:sp>
      <p:sp>
        <p:nvSpPr>
          <p:cNvPr id="3" name="Content Placeholder 2">
            <a:extLst>
              <a:ext uri="{FF2B5EF4-FFF2-40B4-BE49-F238E27FC236}">
                <a16:creationId xmlns:a16="http://schemas.microsoft.com/office/drawing/2014/main" id="{3D8DAA3C-BCD0-E74E-9A8B-D3A68E4FCE6E}"/>
              </a:ext>
            </a:extLst>
          </p:cNvPr>
          <p:cNvSpPr>
            <a:spLocks noGrp="1"/>
          </p:cNvSpPr>
          <p:nvPr>
            <p:ph idx="1"/>
          </p:nvPr>
        </p:nvSpPr>
        <p:spPr/>
        <p:txBody>
          <a:bodyPr>
            <a:normAutofit fontScale="92500" lnSpcReduction="10000"/>
          </a:bodyPr>
          <a:lstStyle/>
          <a:p>
            <a:pPr marL="514350" indent="-514350">
              <a:buFont typeface="+mj-lt"/>
              <a:buAutoNum type="arabicPeriod"/>
            </a:pPr>
            <a:r>
              <a:rPr lang="en-US" dirty="0"/>
              <a:t>Identification of phases</a:t>
            </a:r>
          </a:p>
          <a:p>
            <a:pPr marL="514350" indent="-514350">
              <a:buFont typeface="+mj-lt"/>
              <a:buAutoNum type="arabicPeriod"/>
            </a:pPr>
            <a:endParaRPr lang="en-US" dirty="0"/>
          </a:p>
          <a:p>
            <a:pPr marL="514350" indent="-514350">
              <a:buFont typeface="+mj-lt"/>
              <a:buAutoNum type="arabicPeriod"/>
            </a:pPr>
            <a:r>
              <a:rPr lang="en-US" dirty="0"/>
              <a:t>Indexing the Bragg peaks</a:t>
            </a:r>
          </a:p>
          <a:p>
            <a:pPr marL="514350" indent="-514350">
              <a:buFont typeface="+mj-lt"/>
              <a:buAutoNum type="arabicPeriod"/>
            </a:pPr>
            <a:endParaRPr lang="en-US" dirty="0"/>
          </a:p>
          <a:p>
            <a:pPr marL="514350" indent="-514350">
              <a:buFont typeface="+mj-lt"/>
              <a:buAutoNum type="arabicPeriod"/>
            </a:pPr>
            <a:r>
              <a:rPr lang="en-US" dirty="0"/>
              <a:t>Space group determination</a:t>
            </a:r>
          </a:p>
          <a:p>
            <a:pPr marL="514350" indent="-514350">
              <a:buFont typeface="+mj-lt"/>
              <a:buAutoNum type="arabicPeriod"/>
            </a:pPr>
            <a:endParaRPr lang="en-US" dirty="0"/>
          </a:p>
          <a:p>
            <a:pPr marL="514350" indent="-514350">
              <a:buFont typeface="+mj-lt"/>
              <a:buAutoNum type="arabicPeriod"/>
            </a:pPr>
            <a:r>
              <a:rPr lang="en-US" dirty="0"/>
              <a:t>Structure solution</a:t>
            </a:r>
          </a:p>
          <a:p>
            <a:pPr marL="514350" indent="-514350">
              <a:buFont typeface="+mj-lt"/>
              <a:buAutoNum type="arabicPeriod"/>
            </a:pPr>
            <a:endParaRPr lang="en-US" dirty="0"/>
          </a:p>
          <a:p>
            <a:pPr marL="514350" indent="-514350">
              <a:buFont typeface="+mj-lt"/>
              <a:buAutoNum type="arabicPeriod"/>
            </a:pPr>
            <a:r>
              <a:rPr lang="en-US" dirty="0"/>
              <a:t>Structure refinement  </a:t>
            </a:r>
          </a:p>
          <a:p>
            <a:pPr marL="514350" indent="-514350">
              <a:buFont typeface="+mj-lt"/>
              <a:buAutoNum type="arabicPeriod"/>
            </a:pPr>
            <a:endParaRPr lang="en-US" dirty="0"/>
          </a:p>
        </p:txBody>
      </p:sp>
      <p:sp>
        <p:nvSpPr>
          <p:cNvPr id="5" name="Date Placeholder 4">
            <a:extLst>
              <a:ext uri="{FF2B5EF4-FFF2-40B4-BE49-F238E27FC236}">
                <a16:creationId xmlns:a16="http://schemas.microsoft.com/office/drawing/2014/main" id="{FC39DB28-6BE9-0A42-9671-16897BD1D5B4}"/>
              </a:ext>
            </a:extLst>
          </p:cNvPr>
          <p:cNvSpPr>
            <a:spLocks noGrp="1"/>
          </p:cNvSpPr>
          <p:nvPr>
            <p:ph type="dt" sz="half" idx="10"/>
          </p:nvPr>
        </p:nvSpPr>
        <p:spPr/>
        <p:txBody>
          <a:bodyPr/>
          <a:lstStyle/>
          <a:p>
            <a:fld id="{47188855-E190-7C41-8D58-9D0222947B05}" type="datetime1">
              <a:rPr lang="sv-SE" smtClean="0"/>
              <a:t>2019-09-11</a:t>
            </a:fld>
            <a:endParaRPr lang="en-US" dirty="0"/>
          </a:p>
        </p:txBody>
      </p:sp>
      <p:sp>
        <p:nvSpPr>
          <p:cNvPr id="7" name="Slide Number Placeholder 6">
            <a:extLst>
              <a:ext uri="{FF2B5EF4-FFF2-40B4-BE49-F238E27FC236}">
                <a16:creationId xmlns:a16="http://schemas.microsoft.com/office/drawing/2014/main" id="{282E0F9A-F6B5-BE4F-86E5-BA22D276C263}"/>
              </a:ext>
            </a:extLst>
          </p:cNvPr>
          <p:cNvSpPr>
            <a:spLocks noGrp="1"/>
          </p:cNvSpPr>
          <p:nvPr>
            <p:ph type="sldNum" sz="quarter" idx="12"/>
          </p:nvPr>
        </p:nvSpPr>
        <p:spPr/>
        <p:txBody>
          <a:bodyPr/>
          <a:lstStyle/>
          <a:p>
            <a:fld id="{ED1A6700-4B8E-C940-9C38-BD3ABD7F9838}" type="slidenum">
              <a:rPr lang="en-US" smtClean="0"/>
              <a:t>51</a:t>
            </a:fld>
            <a:endParaRPr lang="en-US"/>
          </a:p>
        </p:txBody>
      </p:sp>
    </p:spTree>
    <p:extLst>
      <p:ext uri="{BB962C8B-B14F-4D97-AF65-F5344CB8AC3E}">
        <p14:creationId xmlns:p14="http://schemas.microsoft.com/office/powerpoint/2010/main" val="2708607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2C851-2023-CF48-B72E-BC5273473A88}"/>
              </a:ext>
            </a:extLst>
          </p:cNvPr>
          <p:cNvSpPr>
            <a:spLocks noGrp="1"/>
          </p:cNvSpPr>
          <p:nvPr>
            <p:ph type="title"/>
          </p:nvPr>
        </p:nvSpPr>
        <p:spPr/>
        <p:txBody>
          <a:bodyPr/>
          <a:lstStyle/>
          <a:p>
            <a:pPr marL="514350" indent="-514350">
              <a:buFont typeface="+mj-lt"/>
              <a:buAutoNum type="arabicPeriod"/>
            </a:pPr>
            <a:r>
              <a:rPr lang="en-US" dirty="0"/>
              <a:t>Identification of phases</a:t>
            </a:r>
          </a:p>
        </p:txBody>
      </p:sp>
      <p:sp>
        <p:nvSpPr>
          <p:cNvPr id="3" name="Content Placeholder 2">
            <a:extLst>
              <a:ext uri="{FF2B5EF4-FFF2-40B4-BE49-F238E27FC236}">
                <a16:creationId xmlns:a16="http://schemas.microsoft.com/office/drawing/2014/main" id="{3D8DAA3C-BCD0-E74E-9A8B-D3A68E4FCE6E}"/>
              </a:ext>
            </a:extLst>
          </p:cNvPr>
          <p:cNvSpPr>
            <a:spLocks noGrp="1"/>
          </p:cNvSpPr>
          <p:nvPr>
            <p:ph idx="1"/>
          </p:nvPr>
        </p:nvSpPr>
        <p:spPr/>
        <p:txBody>
          <a:bodyPr/>
          <a:lstStyle/>
          <a:p>
            <a:r>
              <a:rPr lang="en-US" dirty="0"/>
              <a:t>Identification of know phases </a:t>
            </a:r>
          </a:p>
          <a:p>
            <a:pPr lvl="1"/>
            <a:r>
              <a:rPr lang="en-US" sz="2400" dirty="0"/>
              <a:t>You know what it is!</a:t>
            </a:r>
          </a:p>
          <a:p>
            <a:pPr marL="457200" lvl="1" indent="0">
              <a:buNone/>
            </a:pPr>
            <a:r>
              <a:rPr lang="en-US" sz="2400" dirty="0"/>
              <a:t> 	Start with the known structural information!</a:t>
            </a:r>
          </a:p>
          <a:p>
            <a:pPr marL="457200" lvl="1" indent="0">
              <a:buNone/>
            </a:pPr>
            <a:endParaRPr lang="en-US" dirty="0"/>
          </a:p>
        </p:txBody>
      </p:sp>
      <p:sp>
        <p:nvSpPr>
          <p:cNvPr id="5" name="Date Placeholder 4">
            <a:extLst>
              <a:ext uri="{FF2B5EF4-FFF2-40B4-BE49-F238E27FC236}">
                <a16:creationId xmlns:a16="http://schemas.microsoft.com/office/drawing/2014/main" id="{FC39DB28-6BE9-0A42-9671-16897BD1D5B4}"/>
              </a:ext>
            </a:extLst>
          </p:cNvPr>
          <p:cNvSpPr>
            <a:spLocks noGrp="1"/>
          </p:cNvSpPr>
          <p:nvPr>
            <p:ph type="dt" sz="half" idx="10"/>
          </p:nvPr>
        </p:nvSpPr>
        <p:spPr/>
        <p:txBody>
          <a:bodyPr/>
          <a:lstStyle/>
          <a:p>
            <a:fld id="{47188855-E190-7C41-8D58-9D0222947B05}" type="datetime1">
              <a:rPr lang="sv-SE" smtClean="0"/>
              <a:t>2019-09-11</a:t>
            </a:fld>
            <a:endParaRPr lang="en-US" dirty="0"/>
          </a:p>
        </p:txBody>
      </p:sp>
      <p:sp>
        <p:nvSpPr>
          <p:cNvPr id="7" name="Slide Number Placeholder 6">
            <a:extLst>
              <a:ext uri="{FF2B5EF4-FFF2-40B4-BE49-F238E27FC236}">
                <a16:creationId xmlns:a16="http://schemas.microsoft.com/office/drawing/2014/main" id="{282E0F9A-F6B5-BE4F-86E5-BA22D276C263}"/>
              </a:ext>
            </a:extLst>
          </p:cNvPr>
          <p:cNvSpPr>
            <a:spLocks noGrp="1"/>
          </p:cNvSpPr>
          <p:nvPr>
            <p:ph type="sldNum" sz="quarter" idx="12"/>
          </p:nvPr>
        </p:nvSpPr>
        <p:spPr/>
        <p:txBody>
          <a:bodyPr/>
          <a:lstStyle/>
          <a:p>
            <a:fld id="{ED1A6700-4B8E-C940-9C38-BD3ABD7F9838}" type="slidenum">
              <a:rPr lang="en-US" smtClean="0"/>
              <a:t>52</a:t>
            </a:fld>
            <a:endParaRPr lang="en-US"/>
          </a:p>
        </p:txBody>
      </p:sp>
      <p:grpSp>
        <p:nvGrpSpPr>
          <p:cNvPr id="4" name="Group 3">
            <a:extLst>
              <a:ext uri="{FF2B5EF4-FFF2-40B4-BE49-F238E27FC236}">
                <a16:creationId xmlns:a16="http://schemas.microsoft.com/office/drawing/2014/main" id="{18B66757-C77B-BE4E-A58E-A298700FE6DB}"/>
              </a:ext>
            </a:extLst>
          </p:cNvPr>
          <p:cNvGrpSpPr/>
          <p:nvPr/>
        </p:nvGrpSpPr>
        <p:grpSpPr>
          <a:xfrm>
            <a:off x="1143991" y="2733703"/>
            <a:ext cx="9733808" cy="3722083"/>
            <a:chOff x="277091" y="1389411"/>
            <a:chExt cx="12557963" cy="4802004"/>
          </a:xfrm>
        </p:grpSpPr>
        <p:pic>
          <p:nvPicPr>
            <p:cNvPr id="6" name="Picture 5">
              <a:extLst>
                <a:ext uri="{FF2B5EF4-FFF2-40B4-BE49-F238E27FC236}">
                  <a16:creationId xmlns:a16="http://schemas.microsoft.com/office/drawing/2014/main" id="{992DF763-BA49-F64D-AB21-F53A294540B7}"/>
                </a:ext>
              </a:extLst>
            </p:cNvPr>
            <p:cNvPicPr>
              <a:picLocks noChangeAspect="1"/>
            </p:cNvPicPr>
            <p:nvPr/>
          </p:nvPicPr>
          <p:blipFill>
            <a:blip r:embed="rId2"/>
            <a:stretch>
              <a:fillRect/>
            </a:stretch>
          </p:blipFill>
          <p:spPr>
            <a:xfrm>
              <a:off x="277091" y="1389411"/>
              <a:ext cx="3821349" cy="4652546"/>
            </a:xfrm>
            <a:prstGeom prst="rect">
              <a:avLst/>
            </a:prstGeom>
          </p:spPr>
        </p:pic>
        <p:pic>
          <p:nvPicPr>
            <p:cNvPr id="8" name="Picture 7">
              <a:extLst>
                <a:ext uri="{FF2B5EF4-FFF2-40B4-BE49-F238E27FC236}">
                  <a16:creationId xmlns:a16="http://schemas.microsoft.com/office/drawing/2014/main" id="{6D4DE18A-0EFC-9049-9EBA-A6A08A931FBA}"/>
                </a:ext>
              </a:extLst>
            </p:cNvPr>
            <p:cNvPicPr>
              <a:picLocks noChangeAspect="1"/>
            </p:cNvPicPr>
            <p:nvPr/>
          </p:nvPicPr>
          <p:blipFill>
            <a:blip r:embed="rId3"/>
            <a:stretch>
              <a:fillRect/>
            </a:stretch>
          </p:blipFill>
          <p:spPr>
            <a:xfrm>
              <a:off x="4240024" y="1914348"/>
              <a:ext cx="5195050" cy="3638727"/>
            </a:xfrm>
            <a:prstGeom prst="rect">
              <a:avLst/>
            </a:prstGeom>
          </p:spPr>
        </p:pic>
        <p:sp>
          <p:nvSpPr>
            <p:cNvPr id="9" name="Frame 8">
              <a:extLst>
                <a:ext uri="{FF2B5EF4-FFF2-40B4-BE49-F238E27FC236}">
                  <a16:creationId xmlns:a16="http://schemas.microsoft.com/office/drawing/2014/main" id="{0A7683D4-D521-E048-A94D-A8A7C5A3EFA5}"/>
                </a:ext>
              </a:extLst>
            </p:cNvPr>
            <p:cNvSpPr/>
            <p:nvPr/>
          </p:nvSpPr>
          <p:spPr>
            <a:xfrm>
              <a:off x="277091" y="1978629"/>
              <a:ext cx="3285506" cy="1405838"/>
            </a:xfrm>
            <a:prstGeom prst="frame">
              <a:avLst>
                <a:gd name="adj1" fmla="val 0"/>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0" name="Frame 9">
              <a:extLst>
                <a:ext uri="{FF2B5EF4-FFF2-40B4-BE49-F238E27FC236}">
                  <a16:creationId xmlns:a16="http://schemas.microsoft.com/office/drawing/2014/main" id="{D262246D-D204-194D-B524-71F94290B2E7}"/>
                </a:ext>
              </a:extLst>
            </p:cNvPr>
            <p:cNvSpPr/>
            <p:nvPr/>
          </p:nvSpPr>
          <p:spPr>
            <a:xfrm>
              <a:off x="4240024" y="2647818"/>
              <a:ext cx="5195050" cy="1657199"/>
            </a:xfrm>
            <a:prstGeom prst="frame">
              <a:avLst>
                <a:gd name="adj1" fmla="val 0"/>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11" name="Picture 10">
              <a:extLst>
                <a:ext uri="{FF2B5EF4-FFF2-40B4-BE49-F238E27FC236}">
                  <a16:creationId xmlns:a16="http://schemas.microsoft.com/office/drawing/2014/main" id="{F8CBDCD0-499B-5F45-9DAF-D0B724579AF4}"/>
                </a:ext>
              </a:extLst>
            </p:cNvPr>
            <p:cNvPicPr>
              <a:picLocks noChangeAspect="1"/>
            </p:cNvPicPr>
            <p:nvPr/>
          </p:nvPicPr>
          <p:blipFill>
            <a:blip r:embed="rId4"/>
            <a:stretch>
              <a:fillRect/>
            </a:stretch>
          </p:blipFill>
          <p:spPr>
            <a:xfrm>
              <a:off x="9576658" y="1903609"/>
              <a:ext cx="3024901" cy="3784317"/>
            </a:xfrm>
            <a:prstGeom prst="rect">
              <a:avLst/>
            </a:prstGeom>
          </p:spPr>
        </p:pic>
        <p:sp>
          <p:nvSpPr>
            <p:cNvPr id="12" name="Rectangle 11">
              <a:extLst>
                <a:ext uri="{FF2B5EF4-FFF2-40B4-BE49-F238E27FC236}">
                  <a16:creationId xmlns:a16="http://schemas.microsoft.com/office/drawing/2014/main" id="{B3EFD10E-E1CC-324B-AA3A-59E0BDBC038A}"/>
                </a:ext>
              </a:extLst>
            </p:cNvPr>
            <p:cNvSpPr/>
            <p:nvPr/>
          </p:nvSpPr>
          <p:spPr>
            <a:xfrm>
              <a:off x="6739054" y="5852861"/>
              <a:ext cx="6096000" cy="338554"/>
            </a:xfrm>
            <a:prstGeom prst="rect">
              <a:avLst/>
            </a:prstGeom>
          </p:spPr>
          <p:txBody>
            <a:bodyPr wrap="square">
              <a:spAutoFit/>
            </a:bodyPr>
            <a:lstStyle/>
            <a:p>
              <a:r>
                <a:rPr lang="sv-SE" sz="1600" dirty="0">
                  <a:solidFill>
                    <a:schemeClr val="bg1">
                      <a:lumMod val="50000"/>
                    </a:schemeClr>
                  </a:solidFill>
                </a:rPr>
                <a:t>K. </a:t>
              </a:r>
              <a:r>
                <a:rPr lang="sv-SE" sz="1600" dirty="0" err="1">
                  <a:solidFill>
                    <a:schemeClr val="bg1">
                      <a:lumMod val="50000"/>
                    </a:schemeClr>
                  </a:solidFill>
                </a:rPr>
                <a:t>Krishnan</a:t>
              </a:r>
              <a:r>
                <a:rPr lang="sv-SE" sz="1600" dirty="0">
                  <a:solidFill>
                    <a:schemeClr val="bg1">
                      <a:lumMod val="50000"/>
                    </a:schemeClr>
                  </a:solidFill>
                </a:rPr>
                <a:t> et al., </a:t>
              </a:r>
              <a:r>
                <a:rPr lang="sv-SE" sz="1600" i="1" dirty="0">
                  <a:solidFill>
                    <a:schemeClr val="bg1">
                      <a:lumMod val="50000"/>
                    </a:schemeClr>
                  </a:solidFill>
                </a:rPr>
                <a:t>J. Alloys </a:t>
              </a:r>
              <a:r>
                <a:rPr lang="sv-SE" sz="1600" i="1" dirty="0" err="1">
                  <a:solidFill>
                    <a:schemeClr val="bg1">
                      <a:lumMod val="50000"/>
                    </a:schemeClr>
                  </a:solidFill>
                </a:rPr>
                <a:t>Compd</a:t>
              </a:r>
              <a:r>
                <a:rPr lang="sv-SE" sz="1600" i="1" dirty="0">
                  <a:solidFill>
                    <a:schemeClr val="bg1">
                      <a:lumMod val="50000"/>
                    </a:schemeClr>
                  </a:solidFill>
                </a:rPr>
                <a:t>.</a:t>
              </a:r>
              <a:r>
                <a:rPr lang="sv-SE" sz="1600" dirty="0">
                  <a:solidFill>
                    <a:schemeClr val="bg1">
                      <a:lumMod val="50000"/>
                    </a:schemeClr>
                  </a:solidFill>
                </a:rPr>
                <a:t> </a:t>
              </a:r>
              <a:r>
                <a:rPr lang="sv-SE" sz="1600" b="1" dirty="0">
                  <a:solidFill>
                    <a:schemeClr val="bg1">
                      <a:lumMod val="50000"/>
                    </a:schemeClr>
                  </a:solidFill>
                </a:rPr>
                <a:t>316</a:t>
              </a:r>
              <a:r>
                <a:rPr lang="sv-SE" sz="1600" dirty="0">
                  <a:solidFill>
                    <a:schemeClr val="bg1">
                      <a:lumMod val="50000"/>
                    </a:schemeClr>
                  </a:solidFill>
                </a:rPr>
                <a:t>, 264–268 (2001).</a:t>
              </a:r>
            </a:p>
          </p:txBody>
        </p:sp>
      </p:grpSp>
    </p:spTree>
    <p:extLst>
      <p:ext uri="{BB962C8B-B14F-4D97-AF65-F5344CB8AC3E}">
        <p14:creationId xmlns:p14="http://schemas.microsoft.com/office/powerpoint/2010/main" val="41328696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2C851-2023-CF48-B72E-BC5273473A88}"/>
              </a:ext>
            </a:extLst>
          </p:cNvPr>
          <p:cNvSpPr>
            <a:spLocks noGrp="1"/>
          </p:cNvSpPr>
          <p:nvPr>
            <p:ph type="title"/>
          </p:nvPr>
        </p:nvSpPr>
        <p:spPr/>
        <p:txBody>
          <a:bodyPr/>
          <a:lstStyle/>
          <a:p>
            <a:pPr marL="514350" indent="-514350">
              <a:buFont typeface="+mj-lt"/>
              <a:buAutoNum type="arabicPeriod"/>
            </a:pPr>
            <a:r>
              <a:rPr lang="en-US" dirty="0"/>
              <a:t>Identification of phases</a:t>
            </a:r>
          </a:p>
        </p:txBody>
      </p:sp>
      <p:sp>
        <p:nvSpPr>
          <p:cNvPr id="3" name="Content Placeholder 2">
            <a:extLst>
              <a:ext uri="{FF2B5EF4-FFF2-40B4-BE49-F238E27FC236}">
                <a16:creationId xmlns:a16="http://schemas.microsoft.com/office/drawing/2014/main" id="{3D8DAA3C-BCD0-E74E-9A8B-D3A68E4FCE6E}"/>
              </a:ext>
            </a:extLst>
          </p:cNvPr>
          <p:cNvSpPr>
            <a:spLocks noGrp="1"/>
          </p:cNvSpPr>
          <p:nvPr>
            <p:ph idx="1"/>
          </p:nvPr>
        </p:nvSpPr>
        <p:spPr/>
        <p:txBody>
          <a:bodyPr/>
          <a:lstStyle/>
          <a:p>
            <a:r>
              <a:rPr lang="en-US" dirty="0"/>
              <a:t>Identification of know phases </a:t>
            </a:r>
          </a:p>
          <a:p>
            <a:pPr lvl="1"/>
            <a:r>
              <a:rPr lang="en-US" sz="2400" dirty="0"/>
              <a:t>You know what it is!</a:t>
            </a:r>
          </a:p>
          <a:p>
            <a:pPr marL="457200" lvl="1" indent="0">
              <a:buNone/>
            </a:pPr>
            <a:r>
              <a:rPr lang="en-US" sz="2400" dirty="0"/>
              <a:t> 	Start with the known structural information!</a:t>
            </a:r>
          </a:p>
          <a:p>
            <a:pPr marL="457200" lvl="1" indent="0">
              <a:buNone/>
            </a:pPr>
            <a:endParaRPr lang="en-US" dirty="0"/>
          </a:p>
          <a:p>
            <a:pPr lvl="1"/>
            <a:r>
              <a:rPr lang="en-US" sz="2400" dirty="0">
                <a:solidFill>
                  <a:srgbClr val="FF0000"/>
                </a:solidFill>
              </a:rPr>
              <a:t>Novel phase? </a:t>
            </a:r>
          </a:p>
          <a:p>
            <a:pPr marL="457200" lvl="1" indent="0">
              <a:buNone/>
            </a:pPr>
            <a:r>
              <a:rPr lang="en-US" sz="2400" dirty="0"/>
              <a:t>     Try Powder pattern-matching by searching the data base. </a:t>
            </a:r>
          </a:p>
          <a:p>
            <a:pPr marL="457200" lvl="1" indent="0">
              <a:buNone/>
            </a:pPr>
            <a:r>
              <a:rPr lang="en-US" sz="2400" dirty="0"/>
              <a:t>	It might be known!</a:t>
            </a:r>
          </a:p>
          <a:p>
            <a:pPr marL="457200" lvl="1" indent="0">
              <a:buNone/>
            </a:pPr>
            <a:r>
              <a:rPr lang="en-US" sz="2400" dirty="0"/>
              <a:t>	Search the ICSD structural database based on information you have! </a:t>
            </a:r>
          </a:p>
          <a:p>
            <a:pPr marL="457200" lvl="1" indent="0">
              <a:buNone/>
            </a:pPr>
            <a:endParaRPr lang="en-US" dirty="0"/>
          </a:p>
        </p:txBody>
      </p:sp>
      <p:sp>
        <p:nvSpPr>
          <p:cNvPr id="5" name="Date Placeholder 4">
            <a:extLst>
              <a:ext uri="{FF2B5EF4-FFF2-40B4-BE49-F238E27FC236}">
                <a16:creationId xmlns:a16="http://schemas.microsoft.com/office/drawing/2014/main" id="{FC39DB28-6BE9-0A42-9671-16897BD1D5B4}"/>
              </a:ext>
            </a:extLst>
          </p:cNvPr>
          <p:cNvSpPr>
            <a:spLocks noGrp="1"/>
          </p:cNvSpPr>
          <p:nvPr>
            <p:ph type="dt" sz="half" idx="10"/>
          </p:nvPr>
        </p:nvSpPr>
        <p:spPr/>
        <p:txBody>
          <a:bodyPr/>
          <a:lstStyle/>
          <a:p>
            <a:fld id="{47188855-E190-7C41-8D58-9D0222947B05}" type="datetime1">
              <a:rPr lang="sv-SE" smtClean="0"/>
              <a:t>2019-09-11</a:t>
            </a:fld>
            <a:endParaRPr lang="en-US" dirty="0"/>
          </a:p>
        </p:txBody>
      </p:sp>
      <p:sp>
        <p:nvSpPr>
          <p:cNvPr id="7" name="Slide Number Placeholder 6">
            <a:extLst>
              <a:ext uri="{FF2B5EF4-FFF2-40B4-BE49-F238E27FC236}">
                <a16:creationId xmlns:a16="http://schemas.microsoft.com/office/drawing/2014/main" id="{282E0F9A-F6B5-BE4F-86E5-BA22D276C263}"/>
              </a:ext>
            </a:extLst>
          </p:cNvPr>
          <p:cNvSpPr>
            <a:spLocks noGrp="1"/>
          </p:cNvSpPr>
          <p:nvPr>
            <p:ph type="sldNum" sz="quarter" idx="12"/>
          </p:nvPr>
        </p:nvSpPr>
        <p:spPr/>
        <p:txBody>
          <a:bodyPr/>
          <a:lstStyle/>
          <a:p>
            <a:fld id="{ED1A6700-4B8E-C940-9C38-BD3ABD7F9838}" type="slidenum">
              <a:rPr lang="en-US" smtClean="0"/>
              <a:t>53</a:t>
            </a:fld>
            <a:endParaRPr lang="en-US"/>
          </a:p>
        </p:txBody>
      </p:sp>
    </p:spTree>
    <p:extLst>
      <p:ext uri="{BB962C8B-B14F-4D97-AF65-F5344CB8AC3E}">
        <p14:creationId xmlns:p14="http://schemas.microsoft.com/office/powerpoint/2010/main" val="33605434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3272C2DC-55E0-9845-9000-360BD38477A2}"/>
              </a:ext>
            </a:extLst>
          </p:cNvPr>
          <p:cNvSpPr/>
          <p:nvPr/>
        </p:nvSpPr>
        <p:spPr>
          <a:xfrm>
            <a:off x="856648" y="4008947"/>
            <a:ext cx="4129238" cy="996190"/>
          </a:xfrm>
          <a:prstGeom prst="roundRect">
            <a:avLst/>
          </a:prstGeom>
          <a:solidFill>
            <a:srgbClr val="F5D6C6"/>
          </a:solidFill>
          <a:ln>
            <a:solidFill>
              <a:srgbClr val="CE5B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8291C7B9-75A3-A74D-89C8-A0FE41EA911E}"/>
              </a:ext>
            </a:extLst>
          </p:cNvPr>
          <p:cNvSpPr/>
          <p:nvPr/>
        </p:nvSpPr>
        <p:spPr>
          <a:xfrm>
            <a:off x="1024716" y="2926080"/>
            <a:ext cx="948462" cy="512545"/>
          </a:xfrm>
          <a:prstGeom prst="roundRect">
            <a:avLst/>
          </a:prstGeom>
          <a:solidFill>
            <a:srgbClr val="F5D6C6"/>
          </a:solidFill>
          <a:ln>
            <a:solidFill>
              <a:srgbClr val="CE5B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4C4AFC-9D54-F047-B486-41D9D9A650F2}"/>
              </a:ext>
            </a:extLst>
          </p:cNvPr>
          <p:cNvSpPr>
            <a:spLocks noGrp="1"/>
          </p:cNvSpPr>
          <p:nvPr>
            <p:ph type="title"/>
          </p:nvPr>
        </p:nvSpPr>
        <p:spPr/>
        <p:txBody>
          <a:bodyPr/>
          <a:lstStyle/>
          <a:p>
            <a:r>
              <a:rPr lang="en-US" dirty="0"/>
              <a:t>2.Indexing the Bragg peaks</a:t>
            </a:r>
          </a:p>
        </p:txBody>
      </p:sp>
      <p:sp>
        <p:nvSpPr>
          <p:cNvPr id="6" name="TextBox 5">
            <a:extLst>
              <a:ext uri="{FF2B5EF4-FFF2-40B4-BE49-F238E27FC236}">
                <a16:creationId xmlns:a16="http://schemas.microsoft.com/office/drawing/2014/main" id="{04F7ECCD-E7DB-0F40-A32E-679B03775527}"/>
              </a:ext>
            </a:extLst>
          </p:cNvPr>
          <p:cNvSpPr txBox="1"/>
          <p:nvPr/>
        </p:nvSpPr>
        <p:spPr>
          <a:xfrm>
            <a:off x="6080669" y="1694800"/>
            <a:ext cx="5501731" cy="2677656"/>
          </a:xfrm>
          <a:prstGeom prst="rect">
            <a:avLst/>
          </a:prstGeom>
          <a:noFill/>
        </p:spPr>
        <p:txBody>
          <a:bodyPr wrap="square" rtlCol="0">
            <a:spAutoFit/>
          </a:bodyPr>
          <a:lstStyle/>
          <a:p>
            <a:r>
              <a:rPr lang="en-US" sz="3200" dirty="0"/>
              <a:t>Software (in </a:t>
            </a:r>
            <a:r>
              <a:rPr lang="en-US" sz="3200" dirty="0" err="1"/>
              <a:t>Fullprof</a:t>
            </a:r>
            <a:r>
              <a:rPr lang="en-US" sz="3200" dirty="0"/>
              <a:t> suite)</a:t>
            </a:r>
          </a:p>
          <a:p>
            <a:pPr marL="457200" indent="-457200">
              <a:buFont typeface="Arial" panose="020B0604020202020204" pitchFamily="34" charset="0"/>
              <a:buChar char="•"/>
            </a:pPr>
            <a:r>
              <a:rPr lang="en-US" sz="2400" dirty="0"/>
              <a:t>ITO </a:t>
            </a:r>
            <a:r>
              <a:rPr lang="en-US" sz="1600" dirty="0">
                <a:solidFill>
                  <a:schemeClr val="bg1">
                    <a:lumMod val="50000"/>
                  </a:schemeClr>
                </a:solidFill>
              </a:rPr>
              <a:t>[</a:t>
            </a:r>
            <a:r>
              <a:rPr lang="en-US" sz="1600" dirty="0" err="1">
                <a:solidFill>
                  <a:schemeClr val="bg1">
                    <a:lumMod val="50000"/>
                  </a:schemeClr>
                </a:solidFill>
              </a:rPr>
              <a:t>J.W.Visser</a:t>
            </a:r>
            <a:r>
              <a:rPr lang="en-US" sz="1600" dirty="0">
                <a:solidFill>
                  <a:schemeClr val="bg1">
                    <a:lumMod val="50000"/>
                  </a:schemeClr>
                </a:solidFill>
              </a:rPr>
              <a:t>, </a:t>
            </a:r>
            <a:r>
              <a:rPr lang="en-US" sz="1600" dirty="0" err="1">
                <a:solidFill>
                  <a:schemeClr val="bg1">
                    <a:lumMod val="50000"/>
                  </a:schemeClr>
                </a:solidFill>
              </a:rPr>
              <a:t>J.Appl</a:t>
            </a:r>
            <a:r>
              <a:rPr lang="en-US" sz="1600" dirty="0">
                <a:solidFill>
                  <a:schemeClr val="bg1">
                    <a:lumMod val="50000"/>
                  </a:schemeClr>
                </a:solidFill>
              </a:rPr>
              <a:t>, Cryst.2 (1969) 89.]</a:t>
            </a:r>
          </a:p>
          <a:p>
            <a:endParaRPr lang="en-US" sz="2400" dirty="0">
              <a:solidFill>
                <a:schemeClr val="bg1">
                  <a:lumMod val="50000"/>
                </a:schemeClr>
              </a:solidFill>
            </a:endParaRPr>
          </a:p>
          <a:p>
            <a:pPr marL="342900" indent="-342900">
              <a:buFont typeface="Arial" panose="020B0604020202020204" pitchFamily="34" charset="0"/>
              <a:buChar char="•"/>
            </a:pPr>
            <a:r>
              <a:rPr lang="en-US" sz="2400" dirty="0"/>
              <a:t>TREOR </a:t>
            </a:r>
            <a:r>
              <a:rPr lang="en-US" sz="1600" dirty="0">
                <a:solidFill>
                  <a:schemeClr val="bg1">
                    <a:lumMod val="50000"/>
                  </a:schemeClr>
                </a:solidFill>
              </a:rPr>
              <a:t>[</a:t>
            </a:r>
            <a:r>
              <a:rPr lang="en-US" sz="1600" dirty="0" err="1">
                <a:solidFill>
                  <a:schemeClr val="bg1">
                    <a:lumMod val="50000"/>
                  </a:schemeClr>
                </a:solidFill>
              </a:rPr>
              <a:t>P.E.Werner</a:t>
            </a:r>
            <a:r>
              <a:rPr lang="en-US" sz="1600" dirty="0">
                <a:solidFill>
                  <a:schemeClr val="bg1">
                    <a:lumMod val="50000"/>
                  </a:schemeClr>
                </a:solidFill>
              </a:rPr>
              <a:t>, Z. </a:t>
            </a:r>
            <a:r>
              <a:rPr lang="en-US" sz="1600" dirty="0" err="1">
                <a:solidFill>
                  <a:schemeClr val="bg1">
                    <a:lumMod val="50000"/>
                  </a:schemeClr>
                </a:solidFill>
              </a:rPr>
              <a:t>Krist</a:t>
            </a:r>
            <a:r>
              <a:rPr lang="en-US" sz="1600" dirty="0">
                <a:solidFill>
                  <a:schemeClr val="bg1">
                    <a:lumMod val="50000"/>
                  </a:schemeClr>
                </a:solidFill>
              </a:rPr>
              <a:t>. 120 (1964) 375.]</a:t>
            </a:r>
          </a:p>
          <a:p>
            <a:endParaRPr lang="en-US" sz="2400" dirty="0">
              <a:solidFill>
                <a:schemeClr val="bg1">
                  <a:lumMod val="50000"/>
                </a:schemeClr>
              </a:solidFill>
            </a:endParaRPr>
          </a:p>
          <a:p>
            <a:pPr marL="342900" indent="-342900">
              <a:buFont typeface="Arial" panose="020B0604020202020204" pitchFamily="34" charset="0"/>
              <a:buChar char="•"/>
            </a:pPr>
            <a:r>
              <a:rPr lang="en-US" sz="2400" dirty="0"/>
              <a:t>DICVOL </a:t>
            </a:r>
            <a:r>
              <a:rPr lang="en-US" sz="1600" dirty="0">
                <a:solidFill>
                  <a:schemeClr val="bg1">
                    <a:lumMod val="50000"/>
                  </a:schemeClr>
                </a:solidFill>
              </a:rPr>
              <a:t>[</a:t>
            </a:r>
            <a:r>
              <a:rPr lang="en-US" sz="1600" dirty="0" err="1">
                <a:solidFill>
                  <a:schemeClr val="bg1">
                    <a:lumMod val="50000"/>
                  </a:schemeClr>
                </a:solidFill>
              </a:rPr>
              <a:t>D.Louer</a:t>
            </a:r>
            <a:r>
              <a:rPr lang="en-US" sz="1600" dirty="0">
                <a:solidFill>
                  <a:schemeClr val="bg1">
                    <a:lumMod val="50000"/>
                  </a:schemeClr>
                </a:solidFill>
              </a:rPr>
              <a:t>, J. Appl. </a:t>
            </a:r>
            <a:r>
              <a:rPr lang="en-US" sz="1600" dirty="0" err="1">
                <a:solidFill>
                  <a:schemeClr val="bg1">
                    <a:lumMod val="50000"/>
                  </a:schemeClr>
                </a:solidFill>
              </a:rPr>
              <a:t>Cryst</a:t>
            </a:r>
            <a:r>
              <a:rPr lang="en-US" sz="1600" dirty="0">
                <a:solidFill>
                  <a:schemeClr val="bg1">
                    <a:lumMod val="50000"/>
                  </a:schemeClr>
                </a:solidFill>
              </a:rPr>
              <a:t>. 18 (1972) 271. A. </a:t>
            </a:r>
            <a:r>
              <a:rPr lang="en-US" sz="1600" dirty="0" err="1">
                <a:solidFill>
                  <a:schemeClr val="bg1">
                    <a:lumMod val="50000"/>
                  </a:schemeClr>
                </a:solidFill>
              </a:rPr>
              <a:t>Boultif,D.Louer</a:t>
            </a:r>
            <a:r>
              <a:rPr lang="en-US" sz="1600" dirty="0">
                <a:solidFill>
                  <a:schemeClr val="bg1">
                    <a:lumMod val="50000"/>
                  </a:schemeClr>
                </a:solidFill>
              </a:rPr>
              <a:t>, </a:t>
            </a:r>
            <a:r>
              <a:rPr lang="en-US" sz="1600" dirty="0" err="1">
                <a:solidFill>
                  <a:schemeClr val="bg1">
                    <a:lumMod val="50000"/>
                  </a:schemeClr>
                </a:solidFill>
              </a:rPr>
              <a:t>J.Appl</a:t>
            </a:r>
            <a:r>
              <a:rPr lang="en-US" sz="1600" dirty="0">
                <a:solidFill>
                  <a:schemeClr val="bg1">
                    <a:lumMod val="50000"/>
                  </a:schemeClr>
                </a:solidFill>
              </a:rPr>
              <a:t>. </a:t>
            </a:r>
            <a:r>
              <a:rPr lang="en-US" sz="1600" dirty="0" err="1">
                <a:solidFill>
                  <a:schemeClr val="bg1">
                    <a:lumMod val="50000"/>
                  </a:schemeClr>
                </a:solidFill>
              </a:rPr>
              <a:t>Cryst</a:t>
            </a:r>
            <a:r>
              <a:rPr lang="en-US" sz="1600" dirty="0">
                <a:solidFill>
                  <a:schemeClr val="bg1">
                    <a:lumMod val="50000"/>
                  </a:schemeClr>
                </a:solidFill>
              </a:rPr>
              <a:t>. 37 (2004)]</a:t>
            </a:r>
          </a:p>
        </p:txBody>
      </p:sp>
      <p:sp>
        <p:nvSpPr>
          <p:cNvPr id="5" name="Date Placeholder 4">
            <a:extLst>
              <a:ext uri="{FF2B5EF4-FFF2-40B4-BE49-F238E27FC236}">
                <a16:creationId xmlns:a16="http://schemas.microsoft.com/office/drawing/2014/main" id="{FE8B513C-6A6E-D845-A9F3-E42889394583}"/>
              </a:ext>
            </a:extLst>
          </p:cNvPr>
          <p:cNvSpPr>
            <a:spLocks noGrp="1"/>
          </p:cNvSpPr>
          <p:nvPr>
            <p:ph type="dt" sz="half" idx="10"/>
          </p:nvPr>
        </p:nvSpPr>
        <p:spPr/>
        <p:txBody>
          <a:bodyPr/>
          <a:lstStyle/>
          <a:p>
            <a:fld id="{D3181545-A919-2C42-AAEF-EDC639A8CDFE}" type="datetime1">
              <a:rPr lang="sv-SE" smtClean="0"/>
              <a:t>2019-09-11</a:t>
            </a:fld>
            <a:endParaRPr lang="en-US"/>
          </a:p>
        </p:txBody>
      </p:sp>
      <p:sp>
        <p:nvSpPr>
          <p:cNvPr id="8" name="Slide Number Placeholder 7">
            <a:extLst>
              <a:ext uri="{FF2B5EF4-FFF2-40B4-BE49-F238E27FC236}">
                <a16:creationId xmlns:a16="http://schemas.microsoft.com/office/drawing/2014/main" id="{0ACA41EC-12B5-6A42-808C-99DBAA865C2B}"/>
              </a:ext>
            </a:extLst>
          </p:cNvPr>
          <p:cNvSpPr>
            <a:spLocks noGrp="1"/>
          </p:cNvSpPr>
          <p:nvPr>
            <p:ph type="sldNum" sz="quarter" idx="12"/>
          </p:nvPr>
        </p:nvSpPr>
        <p:spPr/>
        <p:txBody>
          <a:bodyPr/>
          <a:lstStyle/>
          <a:p>
            <a:fld id="{ED1A6700-4B8E-C940-9C38-BD3ABD7F9838}" type="slidenum">
              <a:rPr lang="en-US" smtClean="0"/>
              <a:t>54</a:t>
            </a:fld>
            <a:endParaRPr lang="en-US"/>
          </a:p>
        </p:txBody>
      </p:sp>
      <p:pic>
        <p:nvPicPr>
          <p:cNvPr id="9" name="Picture 8">
            <a:extLst>
              <a:ext uri="{FF2B5EF4-FFF2-40B4-BE49-F238E27FC236}">
                <a16:creationId xmlns:a16="http://schemas.microsoft.com/office/drawing/2014/main" id="{FD61393C-9538-4744-A0D6-C2288250D5F7}"/>
              </a:ext>
            </a:extLst>
          </p:cNvPr>
          <p:cNvPicPr>
            <a:picLocks noChangeAspect="1"/>
          </p:cNvPicPr>
          <p:nvPr/>
        </p:nvPicPr>
        <p:blipFill>
          <a:blip r:embed="rId2"/>
          <a:stretch>
            <a:fillRect/>
          </a:stretch>
        </p:blipFill>
        <p:spPr>
          <a:xfrm>
            <a:off x="986216" y="-4365677"/>
            <a:ext cx="5350079" cy="3016152"/>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681831E-ED42-9A45-B4B5-B71933A58255}"/>
                  </a:ext>
                </a:extLst>
              </p:cNvPr>
              <p:cNvSpPr txBox="1"/>
              <p:nvPr/>
            </p:nvSpPr>
            <p:spPr>
              <a:xfrm>
                <a:off x="1541943" y="1720997"/>
                <a:ext cx="2568973" cy="492443"/>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2</m:t>
                      </m:r>
                      <m:r>
                        <a:rPr lang="en-US" sz="3200" b="0" i="1" smtClean="0">
                          <a:latin typeface="Cambria Math" panose="02040503050406030204" pitchFamily="18" charset="0"/>
                        </a:rPr>
                        <m:t>𝑑</m:t>
                      </m:r>
                      <m:r>
                        <a:rPr lang="en-US" sz="3200" b="0" i="1" smtClean="0">
                          <a:latin typeface="Cambria Math" panose="02040503050406030204" pitchFamily="18" charset="0"/>
                        </a:rPr>
                        <m:t> </m:t>
                      </m:r>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ea typeface="Cambria Math" panose="02040503050406030204" pitchFamily="18" charset="0"/>
                            </a:rPr>
                            <m:t>𝜃</m:t>
                          </m:r>
                        </m:e>
                      </m:func>
                      <m:r>
                        <a:rPr lang="en-US" sz="3200" b="0" i="1" smtClean="0">
                          <a:latin typeface="Cambria Math" panose="02040503050406030204" pitchFamily="18" charset="0"/>
                        </a:rPr>
                        <m:t>=</m:t>
                      </m:r>
                      <m:r>
                        <a:rPr lang="en-US" sz="3200" b="0" i="1" smtClean="0">
                          <a:latin typeface="Cambria Math" panose="02040503050406030204" pitchFamily="18" charset="0"/>
                        </a:rPr>
                        <m:t>𝑛</m:t>
                      </m:r>
                      <m:r>
                        <a:rPr lang="en-US" sz="3200" b="0" i="1" smtClean="0">
                          <a:latin typeface="Cambria Math" panose="02040503050406030204" pitchFamily="18" charset="0"/>
                          <a:ea typeface="Cambria Math" panose="02040503050406030204" pitchFamily="18" charset="0"/>
                        </a:rPr>
                        <m:t>𝜆</m:t>
                      </m:r>
                    </m:oMath>
                  </m:oMathPara>
                </a14:m>
                <a:endParaRPr lang="en-US" sz="3200" dirty="0"/>
              </a:p>
            </p:txBody>
          </p:sp>
        </mc:Choice>
        <mc:Fallback xmlns="">
          <p:sp>
            <p:nvSpPr>
              <p:cNvPr id="10" name="TextBox 9">
                <a:extLst>
                  <a:ext uri="{FF2B5EF4-FFF2-40B4-BE49-F238E27FC236}">
                    <a16:creationId xmlns:a16="http://schemas.microsoft.com/office/drawing/2014/main" id="{A681831E-ED42-9A45-B4B5-B71933A58255}"/>
                  </a:ext>
                </a:extLst>
              </p:cNvPr>
              <p:cNvSpPr txBox="1">
                <a:spLocks noRot="1" noChangeAspect="1" noMove="1" noResize="1" noEditPoints="1" noAdjustHandles="1" noChangeArrowheads="1" noChangeShapeType="1" noTextEdit="1"/>
              </p:cNvSpPr>
              <p:nvPr/>
            </p:nvSpPr>
            <p:spPr>
              <a:xfrm>
                <a:off x="1541943" y="1720997"/>
                <a:ext cx="2568973" cy="492443"/>
              </a:xfrm>
              <a:prstGeom prst="rect">
                <a:avLst/>
              </a:prstGeom>
              <a:blipFill>
                <a:blip r:embed="rId3"/>
                <a:stretch>
                  <a:fillRect l="-4412" t="-5128" b="-410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9701782-16F4-D847-A2CC-DADD23F4E92B}"/>
                  </a:ext>
                </a:extLst>
              </p:cNvPr>
              <p:cNvSpPr txBox="1"/>
              <p:nvPr/>
            </p:nvSpPr>
            <p:spPr>
              <a:xfrm>
                <a:off x="1114422" y="2797761"/>
                <a:ext cx="3424014" cy="70153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func>
                        <m:funcPr>
                          <m:ctrlPr>
                            <a:rPr lang="en-US" sz="2400" i="1" smtClean="0">
                              <a:latin typeface="Cambria Math" panose="02040503050406030204" pitchFamily="18" charset="0"/>
                            </a:rPr>
                          </m:ctrlPr>
                        </m:funcPr>
                        <m:fName>
                          <m:r>
                            <m:rPr>
                              <m:sty m:val="p"/>
                            </m:rPr>
                            <a:rPr lang="en-US" sz="2400" i="0" smtClean="0">
                              <a:latin typeface="Cambria Math" panose="02040503050406030204" pitchFamily="18" charset="0"/>
                            </a:rPr>
                            <m:t>sin</m:t>
                          </m:r>
                          <m:r>
                            <a:rPr lang="en-US" sz="2400" b="0" i="1" baseline="30000" smtClean="0">
                              <a:latin typeface="Cambria Math" panose="02040503050406030204" pitchFamily="18" charset="0"/>
                            </a:rPr>
                            <m:t>2</m:t>
                          </m:r>
                        </m:fName>
                        <m:e>
                          <m:r>
                            <a:rPr lang="en-US" sz="240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𝜆</m:t>
                              </m:r>
                              <m:r>
                                <a:rPr lang="en-US" sz="2400" b="0" i="1" baseline="30000" smtClean="0">
                                  <a:latin typeface="Cambria Math" panose="02040503050406030204" pitchFamily="18" charset="0"/>
                                  <a:ea typeface="Cambria Math" panose="02040503050406030204" pitchFamily="18" charset="0"/>
                                </a:rPr>
                                <m:t>2</m:t>
                              </m:r>
                            </m:num>
                            <m:den>
                              <m:r>
                                <a:rPr lang="en-US" sz="2400" b="0" i="1" smtClean="0">
                                  <a:latin typeface="Cambria Math" panose="02040503050406030204" pitchFamily="18" charset="0"/>
                                  <a:ea typeface="Cambria Math" panose="02040503050406030204" pitchFamily="18" charset="0"/>
                                </a:rPr>
                                <m:t>4</m:t>
                              </m:r>
                            </m:den>
                          </m:f>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h</m:t>
                              </m:r>
                              <m:r>
                                <a:rPr lang="en-US" sz="2400" b="0" i="1" baseline="30000" smtClean="0">
                                  <a:latin typeface="Cambria Math" panose="02040503050406030204" pitchFamily="18" charset="0"/>
                                  <a:ea typeface="Cambria Math" panose="02040503050406030204" pitchFamily="18" charset="0"/>
                                </a:rPr>
                                <m:t>2</m:t>
                              </m:r>
                            </m:num>
                            <m:den>
                              <m:r>
                                <a:rPr lang="en-US" sz="2400" b="0" i="1" smtClean="0">
                                  <a:latin typeface="Cambria Math" panose="02040503050406030204" pitchFamily="18" charset="0"/>
                                  <a:ea typeface="Cambria Math" panose="02040503050406030204" pitchFamily="18" charset="0"/>
                                </a:rPr>
                                <m:t>𝑎</m:t>
                              </m:r>
                              <m:r>
                                <a:rPr lang="en-US" sz="2400" b="0" i="1" baseline="30000" smtClean="0">
                                  <a:latin typeface="Cambria Math" panose="02040503050406030204" pitchFamily="18" charset="0"/>
                                  <a:ea typeface="Cambria Math" panose="02040503050406030204" pitchFamily="18" charset="0"/>
                                </a:rPr>
                                <m:t>2</m:t>
                              </m:r>
                            </m:den>
                          </m:f>
                          <m:r>
                            <a:rPr lang="en-US" sz="2400" b="0" i="1" smtClean="0">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𝑘</m:t>
                              </m:r>
                              <m:r>
                                <a:rPr lang="en-US" sz="2400" b="0" i="1" baseline="30000" smtClean="0">
                                  <a:latin typeface="Cambria Math" panose="02040503050406030204" pitchFamily="18" charset="0"/>
                                  <a:ea typeface="Cambria Math" panose="02040503050406030204" pitchFamily="18" charset="0"/>
                                </a:rPr>
                                <m:t>2</m:t>
                              </m:r>
                            </m:num>
                            <m:den>
                              <m:r>
                                <a:rPr lang="en-US" sz="2400" b="0" i="1" smtClean="0">
                                  <a:latin typeface="Cambria Math" panose="02040503050406030204" pitchFamily="18" charset="0"/>
                                  <a:ea typeface="Cambria Math" panose="02040503050406030204" pitchFamily="18" charset="0"/>
                                </a:rPr>
                                <m:t>𝑏</m:t>
                              </m:r>
                              <m:r>
                                <a:rPr lang="en-US" sz="2400" b="0" i="1" baseline="30000" smtClean="0">
                                  <a:latin typeface="Cambria Math" panose="02040503050406030204" pitchFamily="18" charset="0"/>
                                  <a:ea typeface="Cambria Math" panose="02040503050406030204" pitchFamily="18" charset="0"/>
                                </a:rPr>
                                <m:t>2</m:t>
                              </m:r>
                            </m:den>
                          </m:f>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𝑙</m:t>
                              </m:r>
                              <m:r>
                                <a:rPr lang="en-US" sz="2400" b="0" i="1" baseline="30000" smtClean="0">
                                  <a:latin typeface="Cambria Math" panose="02040503050406030204" pitchFamily="18" charset="0"/>
                                  <a:ea typeface="Cambria Math" panose="02040503050406030204" pitchFamily="18" charset="0"/>
                                </a:rPr>
                                <m:t>2</m:t>
                              </m:r>
                            </m:num>
                            <m:den>
                              <m:r>
                                <a:rPr lang="en-US" sz="2400" b="0" i="1" smtClean="0">
                                  <a:latin typeface="Cambria Math" panose="02040503050406030204" pitchFamily="18" charset="0"/>
                                  <a:ea typeface="Cambria Math" panose="02040503050406030204" pitchFamily="18" charset="0"/>
                                </a:rPr>
                                <m:t>𝑐</m:t>
                              </m:r>
                              <m:r>
                                <a:rPr lang="en-US" sz="2400" b="0" i="1" baseline="30000" smtClean="0">
                                  <a:latin typeface="Cambria Math" panose="02040503050406030204" pitchFamily="18" charset="0"/>
                                  <a:ea typeface="Cambria Math" panose="02040503050406030204" pitchFamily="18" charset="0"/>
                                </a:rPr>
                                <m:t>2</m:t>
                              </m:r>
                            </m:den>
                          </m:f>
                          <m:r>
                            <a:rPr lang="en-US" sz="2400" b="0" i="1" smtClean="0">
                              <a:latin typeface="Cambria Math" panose="02040503050406030204" pitchFamily="18" charset="0"/>
                              <a:ea typeface="Cambria Math" panose="02040503050406030204" pitchFamily="18" charset="0"/>
                            </a:rPr>
                            <m:t>)</m:t>
                          </m:r>
                        </m:e>
                      </m:func>
                    </m:oMath>
                  </m:oMathPara>
                </a14:m>
                <a:endParaRPr lang="en-US" sz="2400" dirty="0"/>
              </a:p>
            </p:txBody>
          </p:sp>
        </mc:Choice>
        <mc:Fallback xmlns="">
          <p:sp>
            <p:nvSpPr>
              <p:cNvPr id="11" name="TextBox 10">
                <a:extLst>
                  <a:ext uri="{FF2B5EF4-FFF2-40B4-BE49-F238E27FC236}">
                    <a16:creationId xmlns:a16="http://schemas.microsoft.com/office/drawing/2014/main" id="{79701782-16F4-D847-A2CC-DADD23F4E92B}"/>
                  </a:ext>
                </a:extLst>
              </p:cNvPr>
              <p:cNvSpPr txBox="1">
                <a:spLocks noRot="1" noChangeAspect="1" noMove="1" noResize="1" noEditPoints="1" noAdjustHandles="1" noChangeArrowheads="1" noChangeShapeType="1" noTextEdit="1"/>
              </p:cNvSpPr>
              <p:nvPr/>
            </p:nvSpPr>
            <p:spPr>
              <a:xfrm>
                <a:off x="1114422" y="2797761"/>
                <a:ext cx="3424014" cy="701539"/>
              </a:xfrm>
              <a:prstGeom prst="rect">
                <a:avLst/>
              </a:prstGeom>
              <a:blipFill>
                <a:blip r:embed="rId4"/>
                <a:stretch>
                  <a:fillRect l="-2593" t="-1754" r="-1111" b="-12281"/>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BFD39342-52A3-C64D-AF68-5687AB7EC592}"/>
              </a:ext>
            </a:extLst>
          </p:cNvPr>
          <p:cNvSpPr txBox="1"/>
          <p:nvPr/>
        </p:nvSpPr>
        <p:spPr>
          <a:xfrm>
            <a:off x="986216" y="2283514"/>
            <a:ext cx="3680427" cy="461665"/>
          </a:xfrm>
          <a:prstGeom prst="rect">
            <a:avLst/>
          </a:prstGeom>
          <a:noFill/>
        </p:spPr>
        <p:txBody>
          <a:bodyPr wrap="square" rtlCol="0">
            <a:spAutoFit/>
          </a:bodyPr>
          <a:lstStyle/>
          <a:p>
            <a:pPr algn="ctr"/>
            <a:r>
              <a:rPr lang="en-US" sz="2400" dirty="0"/>
              <a:t>Orthorhombic System:</a:t>
            </a:r>
          </a:p>
        </p:txBody>
      </p:sp>
      <p:sp>
        <p:nvSpPr>
          <p:cNvPr id="13" name="TextBox 12">
            <a:extLst>
              <a:ext uri="{FF2B5EF4-FFF2-40B4-BE49-F238E27FC236}">
                <a16:creationId xmlns:a16="http://schemas.microsoft.com/office/drawing/2014/main" id="{7A4C3279-C99C-B24B-BD6B-E54148205F9F}"/>
              </a:ext>
            </a:extLst>
          </p:cNvPr>
          <p:cNvSpPr txBox="1"/>
          <p:nvPr/>
        </p:nvSpPr>
        <p:spPr>
          <a:xfrm>
            <a:off x="1049201" y="4096828"/>
            <a:ext cx="4260351" cy="830997"/>
          </a:xfrm>
          <a:prstGeom prst="rect">
            <a:avLst/>
          </a:prstGeom>
          <a:noFill/>
        </p:spPr>
        <p:txBody>
          <a:bodyPr wrap="square" rtlCol="0">
            <a:spAutoFit/>
          </a:bodyPr>
          <a:lstStyle/>
          <a:p>
            <a:r>
              <a:rPr lang="en-US" sz="2400" dirty="0"/>
              <a:t>2</a:t>
            </a:r>
            <a:r>
              <a:rPr lang="en-US" sz="2400" i="1" dirty="0">
                <a:latin typeface="Symbol" pitchFamily="2" charset="2"/>
              </a:rPr>
              <a:t>q</a:t>
            </a:r>
            <a:r>
              <a:rPr lang="en-US" sz="2400" dirty="0"/>
              <a:t> positions of reflections </a:t>
            </a:r>
          </a:p>
          <a:p>
            <a:r>
              <a:rPr lang="sv-SE" sz="2400" dirty="0"/>
              <a:t>       → </a:t>
            </a:r>
            <a:r>
              <a:rPr lang="en-US" sz="2400" dirty="0">
                <a:solidFill>
                  <a:srgbClr val="FF0000"/>
                </a:solidFill>
              </a:rPr>
              <a:t>Lattice parameters</a:t>
            </a:r>
          </a:p>
        </p:txBody>
      </p:sp>
      <p:pic>
        <p:nvPicPr>
          <p:cNvPr id="7" name="Picture 6">
            <a:extLst>
              <a:ext uri="{FF2B5EF4-FFF2-40B4-BE49-F238E27FC236}">
                <a16:creationId xmlns:a16="http://schemas.microsoft.com/office/drawing/2014/main" id="{6E4DB604-AF54-EA4C-858D-83C299A73D48}"/>
              </a:ext>
            </a:extLst>
          </p:cNvPr>
          <p:cNvPicPr>
            <a:picLocks noChangeAspect="1"/>
          </p:cNvPicPr>
          <p:nvPr/>
        </p:nvPicPr>
        <p:blipFill>
          <a:blip r:embed="rId5"/>
          <a:stretch>
            <a:fillRect/>
          </a:stretch>
        </p:blipFill>
        <p:spPr>
          <a:xfrm>
            <a:off x="542924" y="-7465695"/>
            <a:ext cx="9311573" cy="6858000"/>
          </a:xfrm>
          <a:prstGeom prst="rect">
            <a:avLst/>
          </a:prstGeom>
        </p:spPr>
      </p:pic>
    </p:spTree>
    <p:extLst>
      <p:ext uri="{BB962C8B-B14F-4D97-AF65-F5344CB8AC3E}">
        <p14:creationId xmlns:p14="http://schemas.microsoft.com/office/powerpoint/2010/main" val="17112612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1B998-00D1-9D48-B9C2-6C4AD6161156}"/>
              </a:ext>
            </a:extLst>
          </p:cNvPr>
          <p:cNvSpPr>
            <a:spLocks noGrp="1"/>
          </p:cNvSpPr>
          <p:nvPr>
            <p:ph type="title"/>
          </p:nvPr>
        </p:nvSpPr>
        <p:spPr/>
        <p:txBody>
          <a:bodyPr/>
          <a:lstStyle/>
          <a:p>
            <a:r>
              <a:rPr lang="en-US" dirty="0"/>
              <a:t>2.Indexing the Bragg peaks</a:t>
            </a:r>
          </a:p>
        </p:txBody>
      </p:sp>
      <p:sp>
        <p:nvSpPr>
          <p:cNvPr id="4" name="Date Placeholder 3">
            <a:extLst>
              <a:ext uri="{FF2B5EF4-FFF2-40B4-BE49-F238E27FC236}">
                <a16:creationId xmlns:a16="http://schemas.microsoft.com/office/drawing/2014/main" id="{4275E755-0C31-0C4B-928E-A0E1F6BE8AD3}"/>
              </a:ext>
            </a:extLst>
          </p:cNvPr>
          <p:cNvSpPr>
            <a:spLocks noGrp="1"/>
          </p:cNvSpPr>
          <p:nvPr>
            <p:ph type="dt" sz="half" idx="10"/>
          </p:nvPr>
        </p:nvSpPr>
        <p:spPr/>
        <p:txBody>
          <a:bodyPr/>
          <a:lstStyle/>
          <a:p>
            <a:fld id="{AFB3532A-E515-AF45-B9D1-CCE35D7754FB}" type="datetime1">
              <a:rPr lang="sv-SE" smtClean="0"/>
              <a:t>2019-09-11</a:t>
            </a:fld>
            <a:endParaRPr lang="en-US" dirty="0"/>
          </a:p>
        </p:txBody>
      </p:sp>
      <p:sp>
        <p:nvSpPr>
          <p:cNvPr id="5" name="Slide Number Placeholder 4">
            <a:extLst>
              <a:ext uri="{FF2B5EF4-FFF2-40B4-BE49-F238E27FC236}">
                <a16:creationId xmlns:a16="http://schemas.microsoft.com/office/drawing/2014/main" id="{7684098B-A050-394D-95FA-500C49573529}"/>
              </a:ext>
            </a:extLst>
          </p:cNvPr>
          <p:cNvSpPr>
            <a:spLocks noGrp="1"/>
          </p:cNvSpPr>
          <p:nvPr>
            <p:ph type="sldNum" sz="quarter" idx="12"/>
          </p:nvPr>
        </p:nvSpPr>
        <p:spPr/>
        <p:txBody>
          <a:bodyPr/>
          <a:lstStyle/>
          <a:p>
            <a:fld id="{ED1A6700-4B8E-C940-9C38-BD3ABD7F9838}" type="slidenum">
              <a:rPr lang="en-US" smtClean="0"/>
              <a:t>55</a:t>
            </a:fld>
            <a:endParaRPr lang="en-US"/>
          </a:p>
        </p:txBody>
      </p:sp>
      <p:pic>
        <p:nvPicPr>
          <p:cNvPr id="6" name="Picture 5">
            <a:extLst>
              <a:ext uri="{FF2B5EF4-FFF2-40B4-BE49-F238E27FC236}">
                <a16:creationId xmlns:a16="http://schemas.microsoft.com/office/drawing/2014/main" id="{AB87D9BC-8859-A24B-80C9-CEC6429D0BA3}"/>
              </a:ext>
            </a:extLst>
          </p:cNvPr>
          <p:cNvPicPr>
            <a:picLocks noChangeAspect="1"/>
          </p:cNvPicPr>
          <p:nvPr/>
        </p:nvPicPr>
        <p:blipFill>
          <a:blip r:embed="rId2"/>
          <a:stretch>
            <a:fillRect/>
          </a:stretch>
        </p:blipFill>
        <p:spPr>
          <a:xfrm>
            <a:off x="0" y="2831485"/>
            <a:ext cx="6229463" cy="3456456"/>
          </a:xfrm>
          <a:prstGeom prst="rect">
            <a:avLst/>
          </a:prstGeom>
        </p:spPr>
      </p:pic>
      <p:cxnSp>
        <p:nvCxnSpPr>
          <p:cNvPr id="8" name="Straight Connector 7">
            <a:extLst>
              <a:ext uri="{FF2B5EF4-FFF2-40B4-BE49-F238E27FC236}">
                <a16:creationId xmlns:a16="http://schemas.microsoft.com/office/drawing/2014/main" id="{3D6933F7-502F-904B-8666-152894266856}"/>
              </a:ext>
            </a:extLst>
          </p:cNvPr>
          <p:cNvCxnSpPr>
            <a:cxnSpLocks/>
          </p:cNvCxnSpPr>
          <p:nvPr/>
        </p:nvCxnSpPr>
        <p:spPr>
          <a:xfrm>
            <a:off x="1330568" y="5119297"/>
            <a:ext cx="0" cy="6975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5C7E7A-4F5C-8148-A8D8-4C92AB1E746E}"/>
              </a:ext>
            </a:extLst>
          </p:cNvPr>
          <p:cNvCxnSpPr>
            <a:cxnSpLocks/>
          </p:cNvCxnSpPr>
          <p:nvPr/>
        </p:nvCxnSpPr>
        <p:spPr>
          <a:xfrm>
            <a:off x="1436075" y="5119297"/>
            <a:ext cx="0" cy="6975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7C660B-6F49-F24D-9ED5-81FB3E923144}"/>
              </a:ext>
            </a:extLst>
          </p:cNvPr>
          <p:cNvCxnSpPr>
            <a:cxnSpLocks/>
          </p:cNvCxnSpPr>
          <p:nvPr/>
        </p:nvCxnSpPr>
        <p:spPr>
          <a:xfrm>
            <a:off x="1711567" y="5119297"/>
            <a:ext cx="0" cy="6975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451CE3B-D923-704E-A382-A3766F7502B4}"/>
              </a:ext>
            </a:extLst>
          </p:cNvPr>
          <p:cNvCxnSpPr>
            <a:cxnSpLocks/>
          </p:cNvCxnSpPr>
          <p:nvPr/>
        </p:nvCxnSpPr>
        <p:spPr>
          <a:xfrm>
            <a:off x="2022228" y="5119297"/>
            <a:ext cx="0" cy="6975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D9235F5-0692-8D4D-91CC-288E0BA82AB2}"/>
              </a:ext>
            </a:extLst>
          </p:cNvPr>
          <p:cNvCxnSpPr>
            <a:cxnSpLocks/>
          </p:cNvCxnSpPr>
          <p:nvPr/>
        </p:nvCxnSpPr>
        <p:spPr>
          <a:xfrm>
            <a:off x="2098428" y="5119297"/>
            <a:ext cx="0" cy="6975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E9FF54-60A8-184C-868A-014B948589BA}"/>
              </a:ext>
            </a:extLst>
          </p:cNvPr>
          <p:cNvCxnSpPr>
            <a:cxnSpLocks/>
          </p:cNvCxnSpPr>
          <p:nvPr/>
        </p:nvCxnSpPr>
        <p:spPr>
          <a:xfrm>
            <a:off x="2280136" y="5119297"/>
            <a:ext cx="0" cy="6975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13286C6-694A-0B48-8D09-85DF9A2608A5}"/>
              </a:ext>
            </a:extLst>
          </p:cNvPr>
          <p:cNvCxnSpPr>
            <a:cxnSpLocks/>
          </p:cNvCxnSpPr>
          <p:nvPr/>
        </p:nvCxnSpPr>
        <p:spPr>
          <a:xfrm>
            <a:off x="2350474" y="5119297"/>
            <a:ext cx="0" cy="6975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AA3ECE8-C2BC-0D40-A880-A64BD2B0F1AD}"/>
              </a:ext>
            </a:extLst>
          </p:cNvPr>
          <p:cNvCxnSpPr>
            <a:cxnSpLocks/>
          </p:cNvCxnSpPr>
          <p:nvPr/>
        </p:nvCxnSpPr>
        <p:spPr>
          <a:xfrm>
            <a:off x="2514597" y="5119297"/>
            <a:ext cx="0" cy="6975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F928FB5-A541-934B-AFFF-434F491D52DC}"/>
              </a:ext>
            </a:extLst>
          </p:cNvPr>
          <p:cNvCxnSpPr>
            <a:cxnSpLocks/>
          </p:cNvCxnSpPr>
          <p:nvPr/>
        </p:nvCxnSpPr>
        <p:spPr>
          <a:xfrm>
            <a:off x="2573212" y="5119297"/>
            <a:ext cx="0" cy="6975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BA5B27-8267-0F45-861F-E7290F64498C}"/>
              </a:ext>
            </a:extLst>
          </p:cNvPr>
          <p:cNvCxnSpPr>
            <a:cxnSpLocks/>
          </p:cNvCxnSpPr>
          <p:nvPr/>
        </p:nvCxnSpPr>
        <p:spPr>
          <a:xfrm>
            <a:off x="2743197" y="5119297"/>
            <a:ext cx="0" cy="6975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151D12D-47BA-1046-BDCA-75D66D0D0DD8}"/>
              </a:ext>
            </a:extLst>
          </p:cNvPr>
          <p:cNvCxnSpPr>
            <a:cxnSpLocks/>
          </p:cNvCxnSpPr>
          <p:nvPr/>
        </p:nvCxnSpPr>
        <p:spPr>
          <a:xfrm>
            <a:off x="2983520" y="5119297"/>
            <a:ext cx="0" cy="6975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D129010-878F-5F47-8A5F-2A135ABE3256}"/>
              </a:ext>
            </a:extLst>
          </p:cNvPr>
          <p:cNvSpPr txBox="1"/>
          <p:nvPr/>
        </p:nvSpPr>
        <p:spPr>
          <a:xfrm>
            <a:off x="6469785" y="3791018"/>
            <a:ext cx="5122478" cy="1938992"/>
          </a:xfrm>
          <a:prstGeom prst="rect">
            <a:avLst/>
          </a:prstGeom>
          <a:noFill/>
        </p:spPr>
        <p:txBody>
          <a:bodyPr wrap="square" rtlCol="0">
            <a:spAutoFit/>
          </a:bodyPr>
          <a:lstStyle/>
          <a:p>
            <a:pPr marL="457200" indent="-457200">
              <a:buFont typeface="+mj-lt"/>
              <a:buAutoNum type="arabicParenR"/>
            </a:pPr>
            <a:r>
              <a:rPr lang="en-US" sz="2400" dirty="0"/>
              <a:t>Give the position of Bragg peak position</a:t>
            </a:r>
          </a:p>
          <a:p>
            <a:pPr marL="457200" indent="-457200">
              <a:buFont typeface="+mj-lt"/>
              <a:buAutoNum type="arabicParenR"/>
            </a:pPr>
            <a:r>
              <a:rPr lang="en-US" sz="2400" dirty="0"/>
              <a:t>Give possible crystal system </a:t>
            </a:r>
          </a:p>
          <a:p>
            <a:pPr marL="457200" indent="-457200">
              <a:buFont typeface="+mj-lt"/>
              <a:buAutoNum type="arabicParenR"/>
            </a:pPr>
            <a:r>
              <a:rPr lang="en-US" sz="2400" dirty="0"/>
              <a:t>Give wavelength</a:t>
            </a:r>
          </a:p>
          <a:p>
            <a:pPr marL="457200" indent="-457200">
              <a:buFont typeface="+mj-lt"/>
              <a:buAutoNum type="arabicParenR"/>
            </a:pPr>
            <a:r>
              <a:rPr lang="en-US" sz="2400" dirty="0"/>
              <a:t>RUN!</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8DE977F-B9FF-A74B-AC3F-523AEEAC2F91}"/>
                  </a:ext>
                </a:extLst>
              </p:cNvPr>
              <p:cNvSpPr txBox="1"/>
              <p:nvPr/>
            </p:nvSpPr>
            <p:spPr>
              <a:xfrm>
                <a:off x="7193924" y="2770761"/>
                <a:ext cx="3424014" cy="7015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400" i="1" smtClean="0">
                              <a:latin typeface="Cambria Math" panose="02040503050406030204" pitchFamily="18" charset="0"/>
                            </a:rPr>
                          </m:ctrlPr>
                        </m:funcPr>
                        <m:fName>
                          <m:r>
                            <m:rPr>
                              <m:sty m:val="p"/>
                            </m:rPr>
                            <a:rPr lang="en-US" sz="2400" i="0" smtClean="0">
                              <a:latin typeface="Cambria Math" panose="02040503050406030204" pitchFamily="18" charset="0"/>
                            </a:rPr>
                            <m:t>sin</m:t>
                          </m:r>
                          <m:r>
                            <a:rPr lang="en-US" sz="2400" b="0" i="1" baseline="30000" smtClean="0">
                              <a:latin typeface="Cambria Math" panose="02040503050406030204" pitchFamily="18" charset="0"/>
                            </a:rPr>
                            <m:t>2</m:t>
                          </m:r>
                        </m:fName>
                        <m:e>
                          <m:r>
                            <a:rPr lang="en-US" sz="240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𝜆</m:t>
                              </m:r>
                              <m:r>
                                <a:rPr lang="en-US" sz="2400" b="0" i="1" baseline="30000" smtClean="0">
                                  <a:latin typeface="Cambria Math" panose="02040503050406030204" pitchFamily="18" charset="0"/>
                                  <a:ea typeface="Cambria Math" panose="02040503050406030204" pitchFamily="18" charset="0"/>
                                </a:rPr>
                                <m:t>2</m:t>
                              </m:r>
                            </m:num>
                            <m:den>
                              <m:r>
                                <a:rPr lang="en-US" sz="2400" b="0" i="1" smtClean="0">
                                  <a:latin typeface="Cambria Math" panose="02040503050406030204" pitchFamily="18" charset="0"/>
                                  <a:ea typeface="Cambria Math" panose="02040503050406030204" pitchFamily="18" charset="0"/>
                                </a:rPr>
                                <m:t>4</m:t>
                              </m:r>
                            </m:den>
                          </m:f>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h</m:t>
                              </m:r>
                              <m:r>
                                <a:rPr lang="en-US" sz="2400" b="0" i="1" baseline="30000" smtClean="0">
                                  <a:latin typeface="Cambria Math" panose="02040503050406030204" pitchFamily="18" charset="0"/>
                                  <a:ea typeface="Cambria Math" panose="02040503050406030204" pitchFamily="18" charset="0"/>
                                </a:rPr>
                                <m:t>2</m:t>
                              </m:r>
                            </m:num>
                            <m:den>
                              <m:r>
                                <a:rPr lang="en-US" sz="2400" b="0" i="1" smtClean="0">
                                  <a:latin typeface="Cambria Math" panose="02040503050406030204" pitchFamily="18" charset="0"/>
                                  <a:ea typeface="Cambria Math" panose="02040503050406030204" pitchFamily="18" charset="0"/>
                                </a:rPr>
                                <m:t>𝑎</m:t>
                              </m:r>
                              <m:r>
                                <a:rPr lang="en-US" sz="2400" b="0" i="1" baseline="30000" smtClean="0">
                                  <a:latin typeface="Cambria Math" panose="02040503050406030204" pitchFamily="18" charset="0"/>
                                  <a:ea typeface="Cambria Math" panose="02040503050406030204" pitchFamily="18" charset="0"/>
                                </a:rPr>
                                <m:t>2</m:t>
                              </m:r>
                            </m:den>
                          </m:f>
                          <m:r>
                            <a:rPr lang="en-US" sz="2400" b="0" i="1" smtClean="0">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𝑘</m:t>
                              </m:r>
                              <m:r>
                                <a:rPr lang="en-US" sz="2400" b="0" i="1" baseline="30000" smtClean="0">
                                  <a:latin typeface="Cambria Math" panose="02040503050406030204" pitchFamily="18" charset="0"/>
                                  <a:ea typeface="Cambria Math" panose="02040503050406030204" pitchFamily="18" charset="0"/>
                                </a:rPr>
                                <m:t>2</m:t>
                              </m:r>
                            </m:num>
                            <m:den>
                              <m:r>
                                <a:rPr lang="en-US" sz="2400" b="0" i="1" smtClean="0">
                                  <a:latin typeface="Cambria Math" panose="02040503050406030204" pitchFamily="18" charset="0"/>
                                  <a:ea typeface="Cambria Math" panose="02040503050406030204" pitchFamily="18" charset="0"/>
                                </a:rPr>
                                <m:t>𝑏</m:t>
                              </m:r>
                              <m:r>
                                <a:rPr lang="en-US" sz="2400" b="0" i="1" baseline="30000" smtClean="0">
                                  <a:latin typeface="Cambria Math" panose="02040503050406030204" pitchFamily="18" charset="0"/>
                                  <a:ea typeface="Cambria Math" panose="02040503050406030204" pitchFamily="18" charset="0"/>
                                </a:rPr>
                                <m:t>2</m:t>
                              </m:r>
                            </m:den>
                          </m:f>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𝑙</m:t>
                              </m:r>
                              <m:r>
                                <a:rPr lang="en-US" sz="2400" b="0" i="1" baseline="30000" smtClean="0">
                                  <a:latin typeface="Cambria Math" panose="02040503050406030204" pitchFamily="18" charset="0"/>
                                  <a:ea typeface="Cambria Math" panose="02040503050406030204" pitchFamily="18" charset="0"/>
                                </a:rPr>
                                <m:t>2</m:t>
                              </m:r>
                            </m:num>
                            <m:den>
                              <m:r>
                                <a:rPr lang="en-US" sz="2400" b="0" i="1" smtClean="0">
                                  <a:latin typeface="Cambria Math" panose="02040503050406030204" pitchFamily="18" charset="0"/>
                                  <a:ea typeface="Cambria Math" panose="02040503050406030204" pitchFamily="18" charset="0"/>
                                </a:rPr>
                                <m:t>𝑐</m:t>
                              </m:r>
                              <m:r>
                                <a:rPr lang="en-US" sz="2400" b="0" i="1" baseline="30000" smtClean="0">
                                  <a:latin typeface="Cambria Math" panose="02040503050406030204" pitchFamily="18" charset="0"/>
                                  <a:ea typeface="Cambria Math" panose="02040503050406030204" pitchFamily="18" charset="0"/>
                                </a:rPr>
                                <m:t>2</m:t>
                              </m:r>
                            </m:den>
                          </m:f>
                          <m:r>
                            <a:rPr lang="en-US" sz="2400" b="0" i="1" smtClean="0">
                              <a:latin typeface="Cambria Math" panose="02040503050406030204" pitchFamily="18" charset="0"/>
                              <a:ea typeface="Cambria Math" panose="02040503050406030204" pitchFamily="18" charset="0"/>
                            </a:rPr>
                            <m:t>)</m:t>
                          </m:r>
                        </m:e>
                      </m:func>
                    </m:oMath>
                  </m:oMathPara>
                </a14:m>
                <a:endParaRPr lang="en-US" sz="2400" dirty="0"/>
              </a:p>
            </p:txBody>
          </p:sp>
        </mc:Choice>
        <mc:Fallback xmlns="">
          <p:sp>
            <p:nvSpPr>
              <p:cNvPr id="32" name="TextBox 31">
                <a:extLst>
                  <a:ext uri="{FF2B5EF4-FFF2-40B4-BE49-F238E27FC236}">
                    <a16:creationId xmlns:a16="http://schemas.microsoft.com/office/drawing/2014/main" id="{38DE977F-B9FF-A74B-AC3F-523AEEAC2F91}"/>
                  </a:ext>
                </a:extLst>
              </p:cNvPr>
              <p:cNvSpPr txBox="1">
                <a:spLocks noRot="1" noChangeAspect="1" noMove="1" noResize="1" noEditPoints="1" noAdjustHandles="1" noChangeArrowheads="1" noChangeShapeType="1" noTextEdit="1"/>
              </p:cNvSpPr>
              <p:nvPr/>
            </p:nvSpPr>
            <p:spPr>
              <a:xfrm>
                <a:off x="7193924" y="2770761"/>
                <a:ext cx="3424014" cy="701539"/>
              </a:xfrm>
              <a:prstGeom prst="rect">
                <a:avLst/>
              </a:prstGeom>
              <a:blipFill>
                <a:blip r:embed="rId3"/>
                <a:stretch>
                  <a:fillRect l="-1107" t="-1786" r="-2214" b="-12500"/>
                </a:stretch>
              </a:blipFill>
            </p:spPr>
            <p:txBody>
              <a:bodyPr/>
              <a:lstStyle/>
              <a:p>
                <a:r>
                  <a:rPr lang="en-US">
                    <a:noFill/>
                  </a:rPr>
                  <a:t> </a:t>
                </a:r>
              </a:p>
            </p:txBody>
          </p:sp>
        </mc:Fallback>
      </mc:AlternateContent>
      <p:pic>
        <p:nvPicPr>
          <p:cNvPr id="33" name="Picture 32">
            <a:extLst>
              <a:ext uri="{FF2B5EF4-FFF2-40B4-BE49-F238E27FC236}">
                <a16:creationId xmlns:a16="http://schemas.microsoft.com/office/drawing/2014/main" id="{61E8012B-8934-C949-A7E2-C2E61E31282F}"/>
              </a:ext>
            </a:extLst>
          </p:cNvPr>
          <p:cNvPicPr>
            <a:picLocks noChangeAspect="1"/>
          </p:cNvPicPr>
          <p:nvPr/>
        </p:nvPicPr>
        <p:blipFill rotWithShape="1">
          <a:blip r:embed="rId4"/>
          <a:srcRect l="1" r="729"/>
          <a:stretch/>
        </p:blipFill>
        <p:spPr>
          <a:xfrm>
            <a:off x="44450" y="1233412"/>
            <a:ext cx="12103100" cy="1312809"/>
          </a:xfrm>
          <a:prstGeom prst="rect">
            <a:avLst/>
          </a:prstGeom>
        </p:spPr>
      </p:pic>
      <p:sp>
        <p:nvSpPr>
          <p:cNvPr id="36" name="Frame 35">
            <a:extLst>
              <a:ext uri="{FF2B5EF4-FFF2-40B4-BE49-F238E27FC236}">
                <a16:creationId xmlns:a16="http://schemas.microsoft.com/office/drawing/2014/main" id="{A2A30EB7-4E98-CB4B-958C-02176336C115}"/>
              </a:ext>
            </a:extLst>
          </p:cNvPr>
          <p:cNvSpPr/>
          <p:nvPr/>
        </p:nvSpPr>
        <p:spPr>
          <a:xfrm>
            <a:off x="1816926" y="1674421"/>
            <a:ext cx="1068779" cy="829659"/>
          </a:xfrm>
          <a:prstGeom prst="fram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77397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227FD-18CA-5145-8014-7CE7785204F5}"/>
              </a:ext>
            </a:extLst>
          </p:cNvPr>
          <p:cNvSpPr>
            <a:spLocks noGrp="1"/>
          </p:cNvSpPr>
          <p:nvPr>
            <p:ph type="title"/>
          </p:nvPr>
        </p:nvSpPr>
        <p:spPr/>
        <p:txBody>
          <a:bodyPr/>
          <a:lstStyle/>
          <a:p>
            <a:r>
              <a:rPr lang="en-US" dirty="0"/>
              <a:t>3.Space group determination</a:t>
            </a:r>
          </a:p>
        </p:txBody>
      </p:sp>
      <p:sp>
        <p:nvSpPr>
          <p:cNvPr id="3" name="Content Placeholder 2">
            <a:extLst>
              <a:ext uri="{FF2B5EF4-FFF2-40B4-BE49-F238E27FC236}">
                <a16:creationId xmlns:a16="http://schemas.microsoft.com/office/drawing/2014/main" id="{B65F8995-6FB2-4647-AB5B-98661C72A31D}"/>
              </a:ext>
            </a:extLst>
          </p:cNvPr>
          <p:cNvSpPr>
            <a:spLocks noGrp="1"/>
          </p:cNvSpPr>
          <p:nvPr>
            <p:ph idx="1"/>
          </p:nvPr>
        </p:nvSpPr>
        <p:spPr>
          <a:xfrm>
            <a:off x="609600" y="2843328"/>
            <a:ext cx="10972800" cy="1382288"/>
          </a:xfrm>
        </p:spPr>
        <p:txBody>
          <a:bodyPr>
            <a:normAutofit fontScale="85000" lnSpcReduction="10000"/>
          </a:bodyPr>
          <a:lstStyle/>
          <a:p>
            <a:r>
              <a:rPr lang="en-US" dirty="0"/>
              <a:t>Checking the possible space group based on the extension rule!</a:t>
            </a:r>
          </a:p>
          <a:p>
            <a:r>
              <a:rPr lang="en-US" dirty="0"/>
              <a:t>Try and error refinement using different combination of SG and cell parameter </a:t>
            </a:r>
          </a:p>
        </p:txBody>
      </p:sp>
      <p:sp>
        <p:nvSpPr>
          <p:cNvPr id="4" name="Date Placeholder 3">
            <a:extLst>
              <a:ext uri="{FF2B5EF4-FFF2-40B4-BE49-F238E27FC236}">
                <a16:creationId xmlns:a16="http://schemas.microsoft.com/office/drawing/2014/main" id="{F8CBEA07-D1BE-5546-A8E1-6B1B1D40AEDE}"/>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5A160BB5-7307-B44F-AD2E-F6144BDFCDBF}"/>
              </a:ext>
            </a:extLst>
          </p:cNvPr>
          <p:cNvSpPr>
            <a:spLocks noGrp="1"/>
          </p:cNvSpPr>
          <p:nvPr>
            <p:ph type="sldNum" sz="quarter" idx="12"/>
          </p:nvPr>
        </p:nvSpPr>
        <p:spPr/>
        <p:txBody>
          <a:bodyPr/>
          <a:lstStyle/>
          <a:p>
            <a:fld id="{ED1A6700-4B8E-C940-9C38-BD3ABD7F9838}" type="slidenum">
              <a:rPr lang="en-US" smtClean="0"/>
              <a:t>56</a:t>
            </a:fld>
            <a:endParaRPr lang="en-US"/>
          </a:p>
        </p:txBody>
      </p:sp>
      <p:pic>
        <p:nvPicPr>
          <p:cNvPr id="6" name="Picture 5">
            <a:extLst>
              <a:ext uri="{FF2B5EF4-FFF2-40B4-BE49-F238E27FC236}">
                <a16:creationId xmlns:a16="http://schemas.microsoft.com/office/drawing/2014/main" id="{DB4734E3-649E-0546-9D12-3D4A56F32263}"/>
              </a:ext>
            </a:extLst>
          </p:cNvPr>
          <p:cNvPicPr>
            <a:picLocks noChangeAspect="1"/>
          </p:cNvPicPr>
          <p:nvPr/>
        </p:nvPicPr>
        <p:blipFill rotWithShape="1">
          <a:blip r:embed="rId2"/>
          <a:srcRect l="1" r="729"/>
          <a:stretch/>
        </p:blipFill>
        <p:spPr>
          <a:xfrm>
            <a:off x="44450" y="1233412"/>
            <a:ext cx="12103100" cy="1312809"/>
          </a:xfrm>
          <a:prstGeom prst="rect">
            <a:avLst/>
          </a:prstGeom>
        </p:spPr>
      </p:pic>
      <p:sp>
        <p:nvSpPr>
          <p:cNvPr id="7" name="Frame 6">
            <a:extLst>
              <a:ext uri="{FF2B5EF4-FFF2-40B4-BE49-F238E27FC236}">
                <a16:creationId xmlns:a16="http://schemas.microsoft.com/office/drawing/2014/main" id="{B57C4A42-7539-7444-B1FA-DADE4B85B95F}"/>
              </a:ext>
            </a:extLst>
          </p:cNvPr>
          <p:cNvSpPr/>
          <p:nvPr/>
        </p:nvSpPr>
        <p:spPr>
          <a:xfrm>
            <a:off x="1414484" y="1704687"/>
            <a:ext cx="544946" cy="829659"/>
          </a:xfrm>
          <a:prstGeom prst="fram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54C53B3A-B52B-9D49-9A21-F638481794B7}"/>
              </a:ext>
            </a:extLst>
          </p:cNvPr>
          <p:cNvPicPr>
            <a:picLocks noChangeAspect="1"/>
          </p:cNvPicPr>
          <p:nvPr/>
        </p:nvPicPr>
        <p:blipFill>
          <a:blip r:embed="rId3"/>
          <a:stretch>
            <a:fillRect/>
          </a:stretch>
        </p:blipFill>
        <p:spPr>
          <a:xfrm>
            <a:off x="5680772" y="3973513"/>
            <a:ext cx="4889500" cy="2565400"/>
          </a:xfrm>
          <a:prstGeom prst="rect">
            <a:avLst/>
          </a:prstGeom>
        </p:spPr>
      </p:pic>
    </p:spTree>
    <p:extLst>
      <p:ext uri="{BB962C8B-B14F-4D97-AF65-F5344CB8AC3E}">
        <p14:creationId xmlns:p14="http://schemas.microsoft.com/office/powerpoint/2010/main" val="12523222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0E95-4C2D-5C44-81FC-6198B05CEC03}"/>
              </a:ext>
            </a:extLst>
          </p:cNvPr>
          <p:cNvSpPr>
            <a:spLocks noGrp="1"/>
          </p:cNvSpPr>
          <p:nvPr>
            <p:ph type="title"/>
          </p:nvPr>
        </p:nvSpPr>
        <p:spPr/>
        <p:txBody>
          <a:bodyPr/>
          <a:lstStyle/>
          <a:p>
            <a:r>
              <a:rPr lang="en-US" dirty="0"/>
              <a:t>Le Bail Fit</a:t>
            </a:r>
          </a:p>
        </p:txBody>
      </p:sp>
      <p:sp>
        <p:nvSpPr>
          <p:cNvPr id="4" name="Date Placeholder 3">
            <a:extLst>
              <a:ext uri="{FF2B5EF4-FFF2-40B4-BE49-F238E27FC236}">
                <a16:creationId xmlns:a16="http://schemas.microsoft.com/office/drawing/2014/main" id="{445C29B9-903A-D24F-B017-D8E4471388AE}"/>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751DFA23-CD28-7246-9346-7DE9CCF4BB9F}"/>
              </a:ext>
            </a:extLst>
          </p:cNvPr>
          <p:cNvSpPr>
            <a:spLocks noGrp="1"/>
          </p:cNvSpPr>
          <p:nvPr>
            <p:ph type="sldNum" sz="quarter" idx="12"/>
          </p:nvPr>
        </p:nvSpPr>
        <p:spPr/>
        <p:txBody>
          <a:bodyPr/>
          <a:lstStyle/>
          <a:p>
            <a:fld id="{ED1A6700-4B8E-C940-9C38-BD3ABD7F9838}" type="slidenum">
              <a:rPr lang="en-US" smtClean="0"/>
              <a:t>57</a:t>
            </a:fld>
            <a:endParaRPr lang="en-US"/>
          </a:p>
        </p:txBody>
      </p:sp>
      <p:sp>
        <p:nvSpPr>
          <p:cNvPr id="6" name="Content Placeholder 4">
            <a:extLst>
              <a:ext uri="{FF2B5EF4-FFF2-40B4-BE49-F238E27FC236}">
                <a16:creationId xmlns:a16="http://schemas.microsoft.com/office/drawing/2014/main" id="{C4245B97-AAB4-9B4C-8C02-7A2D9A18BCDF}"/>
              </a:ext>
            </a:extLst>
          </p:cNvPr>
          <p:cNvSpPr>
            <a:spLocks noGrp="1"/>
          </p:cNvSpPr>
          <p:nvPr>
            <p:ph sz="half" idx="1"/>
          </p:nvPr>
        </p:nvSpPr>
        <p:spPr>
          <a:xfrm>
            <a:off x="431179" y="1288446"/>
            <a:ext cx="8147337" cy="3205495"/>
          </a:xfrm>
        </p:spPr>
        <p:txBody>
          <a:bodyPr>
            <a:normAutofit/>
          </a:bodyPr>
          <a:lstStyle/>
          <a:p>
            <a:pPr marL="0" indent="0">
              <a:buNone/>
            </a:pPr>
            <a:r>
              <a:rPr lang="en-US" sz="2400" b="1" u="sng" dirty="0">
                <a:solidFill>
                  <a:schemeClr val="accent3"/>
                </a:solidFill>
              </a:rPr>
              <a:t>Le Bail fit (Profile matching)</a:t>
            </a:r>
          </a:p>
          <a:p>
            <a:r>
              <a:rPr lang="en-US" sz="2400" dirty="0"/>
              <a:t>Bragg positions (Indexation)</a:t>
            </a:r>
          </a:p>
          <a:p>
            <a:r>
              <a:rPr lang="en-US" sz="2400" dirty="0"/>
              <a:t>No atomic position information </a:t>
            </a:r>
          </a:p>
          <a:p>
            <a:r>
              <a:rPr lang="en-US" sz="2400" dirty="0"/>
              <a:t>But SG and lattice constant + Peak shape parameters</a:t>
            </a:r>
          </a:p>
          <a:p>
            <a:r>
              <a:rPr lang="en-US" sz="2400" dirty="0"/>
              <a:t>Software tries to fit intensity as nice as possible. (Scale is a free parameter.)</a:t>
            </a:r>
          </a:p>
        </p:txBody>
      </p:sp>
      <p:grpSp>
        <p:nvGrpSpPr>
          <p:cNvPr id="15" name="Group 14">
            <a:extLst>
              <a:ext uri="{FF2B5EF4-FFF2-40B4-BE49-F238E27FC236}">
                <a16:creationId xmlns:a16="http://schemas.microsoft.com/office/drawing/2014/main" id="{3E449D26-5B9C-1B4F-AA8C-57DF497A387F}"/>
              </a:ext>
            </a:extLst>
          </p:cNvPr>
          <p:cNvGrpSpPr/>
          <p:nvPr/>
        </p:nvGrpSpPr>
        <p:grpSpPr>
          <a:xfrm>
            <a:off x="4597990" y="4337499"/>
            <a:ext cx="8279220" cy="1917298"/>
            <a:chOff x="4597990" y="4337499"/>
            <a:chExt cx="8279220" cy="1917298"/>
          </a:xfrm>
        </p:grpSpPr>
        <p:pic>
          <p:nvPicPr>
            <p:cNvPr id="7" name="Picture 6">
              <a:extLst>
                <a:ext uri="{FF2B5EF4-FFF2-40B4-BE49-F238E27FC236}">
                  <a16:creationId xmlns:a16="http://schemas.microsoft.com/office/drawing/2014/main" id="{BF7ED4F8-7A6A-4A4B-B1C4-6CDCF0CE4562}"/>
                </a:ext>
              </a:extLst>
            </p:cNvPr>
            <p:cNvPicPr>
              <a:picLocks noChangeAspect="1"/>
            </p:cNvPicPr>
            <p:nvPr/>
          </p:nvPicPr>
          <p:blipFill rotWithShape="1">
            <a:blip r:embed="rId2"/>
            <a:srcRect b="75769"/>
            <a:stretch/>
          </p:blipFill>
          <p:spPr>
            <a:xfrm>
              <a:off x="4597990" y="4337499"/>
              <a:ext cx="8279220" cy="1917298"/>
            </a:xfrm>
            <a:prstGeom prst="rect">
              <a:avLst/>
            </a:prstGeom>
          </p:spPr>
        </p:pic>
        <p:sp>
          <p:nvSpPr>
            <p:cNvPr id="10" name="Rectangle 9">
              <a:extLst>
                <a:ext uri="{FF2B5EF4-FFF2-40B4-BE49-F238E27FC236}">
                  <a16:creationId xmlns:a16="http://schemas.microsoft.com/office/drawing/2014/main" id="{2AC9CDE8-3409-0040-A6D8-846BD41CBF13}"/>
                </a:ext>
              </a:extLst>
            </p:cNvPr>
            <p:cNvSpPr/>
            <p:nvPr/>
          </p:nvSpPr>
          <p:spPr>
            <a:xfrm>
              <a:off x="4887310" y="5515871"/>
              <a:ext cx="157655" cy="249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E4AEA0C-B5F7-AD46-BAC7-5295704603A5}"/>
                </a:ext>
              </a:extLst>
            </p:cNvPr>
            <p:cNvPicPr>
              <a:picLocks noChangeAspect="1"/>
            </p:cNvPicPr>
            <p:nvPr/>
          </p:nvPicPr>
          <p:blipFill rotWithShape="1">
            <a:blip r:embed="rId2"/>
            <a:srcRect l="3237" t="21190" r="94351" b="76021"/>
            <a:stretch/>
          </p:blipFill>
          <p:spPr>
            <a:xfrm>
              <a:off x="4845269" y="5465726"/>
              <a:ext cx="199696" cy="220717"/>
            </a:xfrm>
            <a:prstGeom prst="rect">
              <a:avLst/>
            </a:prstGeom>
          </p:spPr>
        </p:pic>
        <p:sp>
          <p:nvSpPr>
            <p:cNvPr id="12" name="Rectangle 11">
              <a:extLst>
                <a:ext uri="{FF2B5EF4-FFF2-40B4-BE49-F238E27FC236}">
                  <a16:creationId xmlns:a16="http://schemas.microsoft.com/office/drawing/2014/main" id="{15617908-8F92-C443-9CBA-BE5DE6E8F2C7}"/>
                </a:ext>
              </a:extLst>
            </p:cNvPr>
            <p:cNvSpPr/>
            <p:nvPr/>
          </p:nvSpPr>
          <p:spPr>
            <a:xfrm>
              <a:off x="7057696" y="5465726"/>
              <a:ext cx="157655" cy="249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7BBAAAC-540C-7145-9439-E21AD4882642}"/>
                </a:ext>
              </a:extLst>
            </p:cNvPr>
            <p:cNvSpPr txBox="1"/>
            <p:nvPr/>
          </p:nvSpPr>
          <p:spPr>
            <a:xfrm>
              <a:off x="6926316" y="5384585"/>
              <a:ext cx="299545" cy="369332"/>
            </a:xfrm>
            <a:prstGeom prst="rect">
              <a:avLst/>
            </a:prstGeom>
            <a:noFill/>
          </p:spPr>
          <p:txBody>
            <a:bodyPr wrap="square" rtlCol="0">
              <a:spAutoFit/>
            </a:bodyPr>
            <a:lstStyle/>
            <a:p>
              <a:r>
                <a:rPr lang="en-US" dirty="0">
                  <a:solidFill>
                    <a:schemeClr val="accent2"/>
                  </a:solidFill>
                </a:rPr>
                <a:t>2</a:t>
              </a:r>
            </a:p>
          </p:txBody>
        </p:sp>
      </p:grpSp>
      <p:sp>
        <p:nvSpPr>
          <p:cNvPr id="16" name="TextBox 15">
            <a:extLst>
              <a:ext uri="{FF2B5EF4-FFF2-40B4-BE49-F238E27FC236}">
                <a16:creationId xmlns:a16="http://schemas.microsoft.com/office/drawing/2014/main" id="{E6BE0001-2BD7-CE40-BDEE-B973E310929E}"/>
              </a:ext>
            </a:extLst>
          </p:cNvPr>
          <p:cNvSpPr txBox="1"/>
          <p:nvPr/>
        </p:nvSpPr>
        <p:spPr>
          <a:xfrm>
            <a:off x="1852148" y="4946695"/>
            <a:ext cx="2745842" cy="923330"/>
          </a:xfrm>
          <a:prstGeom prst="rect">
            <a:avLst/>
          </a:prstGeom>
          <a:noFill/>
        </p:spPr>
        <p:txBody>
          <a:bodyPr wrap="square" rtlCol="0">
            <a:spAutoFit/>
          </a:bodyPr>
          <a:lstStyle/>
          <a:p>
            <a:r>
              <a:rPr lang="en-US" dirty="0"/>
              <a:t>No structure information</a:t>
            </a:r>
          </a:p>
          <a:p>
            <a:r>
              <a:rPr lang="en-US" dirty="0"/>
              <a:t>Scale factor: Fixed</a:t>
            </a:r>
          </a:p>
          <a:p>
            <a:r>
              <a:rPr lang="en-US" dirty="0"/>
              <a:t>Number of atom: 0</a:t>
            </a:r>
          </a:p>
        </p:txBody>
      </p:sp>
    </p:spTree>
    <p:extLst>
      <p:ext uri="{BB962C8B-B14F-4D97-AF65-F5344CB8AC3E}">
        <p14:creationId xmlns:p14="http://schemas.microsoft.com/office/powerpoint/2010/main" val="258923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819810-AE96-8846-A41C-DAD0A7E56B55}"/>
              </a:ext>
            </a:extLst>
          </p:cNvPr>
          <p:cNvSpPr>
            <a:spLocks noGrp="1"/>
          </p:cNvSpPr>
          <p:nvPr>
            <p:ph type="title"/>
          </p:nvPr>
        </p:nvSpPr>
        <p:spPr/>
        <p:txBody>
          <a:bodyPr/>
          <a:lstStyle/>
          <a:p>
            <a:r>
              <a:rPr lang="en-US" dirty="0"/>
              <a:t>Rietveld refinement </a:t>
            </a:r>
          </a:p>
        </p:txBody>
      </p:sp>
      <p:sp>
        <p:nvSpPr>
          <p:cNvPr id="6" name="Content Placeholder 5">
            <a:extLst>
              <a:ext uri="{FF2B5EF4-FFF2-40B4-BE49-F238E27FC236}">
                <a16:creationId xmlns:a16="http://schemas.microsoft.com/office/drawing/2014/main" id="{DAE05268-D86F-5A4A-9663-C4DB082DE09C}"/>
              </a:ext>
            </a:extLst>
          </p:cNvPr>
          <p:cNvSpPr>
            <a:spLocks noGrp="1"/>
          </p:cNvSpPr>
          <p:nvPr>
            <p:ph sz="half" idx="2"/>
          </p:nvPr>
        </p:nvSpPr>
        <p:spPr>
          <a:xfrm>
            <a:off x="153639" y="1330817"/>
            <a:ext cx="5384800" cy="4837717"/>
          </a:xfrm>
        </p:spPr>
        <p:txBody>
          <a:bodyPr>
            <a:normAutofit/>
          </a:bodyPr>
          <a:lstStyle/>
          <a:p>
            <a:pPr marL="0" indent="0">
              <a:buNone/>
            </a:pPr>
            <a:r>
              <a:rPr lang="en-US" sz="2400" b="1" u="sng" dirty="0">
                <a:solidFill>
                  <a:schemeClr val="accent3"/>
                </a:solidFill>
              </a:rPr>
              <a:t>Rietveld refinement </a:t>
            </a:r>
            <a:endParaRPr lang="en-US" sz="2400" dirty="0"/>
          </a:p>
          <a:p>
            <a:r>
              <a:rPr lang="en-US" sz="2400" dirty="0"/>
              <a:t>Analysis of Intensities </a:t>
            </a:r>
          </a:p>
          <a:p>
            <a:r>
              <a:rPr lang="en-US" sz="2400" dirty="0"/>
              <a:t>Structural information</a:t>
            </a:r>
          </a:p>
          <a:p>
            <a:pPr lvl="1"/>
            <a:r>
              <a:rPr lang="en-US" dirty="0"/>
              <a:t>Atomic form factor</a:t>
            </a:r>
          </a:p>
          <a:p>
            <a:pPr lvl="1"/>
            <a:r>
              <a:rPr lang="en-US" dirty="0"/>
              <a:t>Position of atoms </a:t>
            </a:r>
          </a:p>
          <a:p>
            <a:pPr lvl="1"/>
            <a:r>
              <a:rPr lang="en-US" dirty="0"/>
              <a:t>Thermal displacement parameters</a:t>
            </a:r>
          </a:p>
          <a:p>
            <a:pPr lvl="1"/>
            <a:r>
              <a:rPr lang="en-US" dirty="0"/>
              <a:t>Magnetic moments</a:t>
            </a:r>
          </a:p>
          <a:p>
            <a:pPr marL="457200" lvl="1" indent="0">
              <a:buNone/>
            </a:pPr>
            <a:endParaRPr lang="en-US" dirty="0"/>
          </a:p>
        </p:txBody>
      </p:sp>
      <p:sp>
        <p:nvSpPr>
          <p:cNvPr id="2" name="Date Placeholder 1">
            <a:extLst>
              <a:ext uri="{FF2B5EF4-FFF2-40B4-BE49-F238E27FC236}">
                <a16:creationId xmlns:a16="http://schemas.microsoft.com/office/drawing/2014/main" id="{6D0235EC-A7F5-834C-B587-1D6B52F75B67}"/>
              </a:ext>
            </a:extLst>
          </p:cNvPr>
          <p:cNvSpPr>
            <a:spLocks noGrp="1"/>
          </p:cNvSpPr>
          <p:nvPr>
            <p:ph type="dt" sz="half" idx="10"/>
          </p:nvPr>
        </p:nvSpPr>
        <p:spPr/>
        <p:txBody>
          <a:bodyPr/>
          <a:lstStyle/>
          <a:p>
            <a:fld id="{8DA2D877-EEDF-8B4E-86DE-0A46407BF156}" type="datetime1">
              <a:rPr lang="sv-SE" smtClean="0"/>
              <a:t>2019-09-11</a:t>
            </a:fld>
            <a:endParaRPr lang="en-US"/>
          </a:p>
        </p:txBody>
      </p:sp>
      <p:sp>
        <p:nvSpPr>
          <p:cNvPr id="3" name="Slide Number Placeholder 2">
            <a:extLst>
              <a:ext uri="{FF2B5EF4-FFF2-40B4-BE49-F238E27FC236}">
                <a16:creationId xmlns:a16="http://schemas.microsoft.com/office/drawing/2014/main" id="{F512A9C3-5499-224B-8758-8A23BD16E6FF}"/>
              </a:ext>
            </a:extLst>
          </p:cNvPr>
          <p:cNvSpPr>
            <a:spLocks noGrp="1"/>
          </p:cNvSpPr>
          <p:nvPr>
            <p:ph type="sldNum" sz="quarter" idx="12"/>
          </p:nvPr>
        </p:nvSpPr>
        <p:spPr/>
        <p:txBody>
          <a:bodyPr/>
          <a:lstStyle/>
          <a:p>
            <a:fld id="{ED1A6700-4B8E-C940-9C38-BD3ABD7F9838}" type="slidenum">
              <a:rPr lang="en-US" smtClean="0"/>
              <a:t>58</a:t>
            </a:fld>
            <a:endParaRPr lang="en-US"/>
          </a:p>
        </p:txBody>
      </p:sp>
      <p:sp>
        <p:nvSpPr>
          <p:cNvPr id="8" name="Rectangle 7">
            <a:extLst>
              <a:ext uri="{FF2B5EF4-FFF2-40B4-BE49-F238E27FC236}">
                <a16:creationId xmlns:a16="http://schemas.microsoft.com/office/drawing/2014/main" id="{CDC86581-1059-2642-A774-0263BD592E26}"/>
              </a:ext>
            </a:extLst>
          </p:cNvPr>
          <p:cNvSpPr/>
          <p:nvPr/>
        </p:nvSpPr>
        <p:spPr>
          <a:xfrm>
            <a:off x="6096000" y="1552083"/>
            <a:ext cx="6014224" cy="2431435"/>
          </a:xfrm>
          <a:prstGeom prst="rect">
            <a:avLst/>
          </a:prstGeom>
        </p:spPr>
        <p:txBody>
          <a:bodyPr wrap="square">
            <a:spAutoFit/>
          </a:bodyPr>
          <a:lstStyle/>
          <a:p>
            <a:pPr marL="342900" indent="-342900">
              <a:buFont typeface="Arial" panose="020B0604020202020204" pitchFamily="34" charset="0"/>
              <a:buChar char="•"/>
            </a:pPr>
            <a:r>
              <a:rPr lang="en-US" sz="2400" dirty="0"/>
              <a:t>This is the standard method to treat powder diffraction data for structure refinement. </a:t>
            </a:r>
          </a:p>
          <a:p>
            <a:pPr marL="342900" indent="-342900">
              <a:buFont typeface="Arial" panose="020B0604020202020204" pitchFamily="34" charset="0"/>
              <a:buChar char="•"/>
            </a:pPr>
            <a:r>
              <a:rPr lang="en-US" sz="2400" dirty="0"/>
              <a:t>Introduced by Hugo Rietveld in 1967, 1969</a:t>
            </a:r>
          </a:p>
          <a:p>
            <a:r>
              <a:rPr lang="en-US" sz="1600" dirty="0"/>
              <a:t>[H.M. Rietveld, Act </a:t>
            </a:r>
            <a:r>
              <a:rPr lang="en-US" sz="1600" dirty="0" err="1"/>
              <a:t>Cryst</a:t>
            </a:r>
            <a:r>
              <a:rPr lang="en-US" sz="1600" dirty="0"/>
              <a:t>. 22 (1967) 151]</a:t>
            </a:r>
          </a:p>
          <a:p>
            <a:r>
              <a:rPr lang="en-US" sz="1600" dirty="0"/>
              <a:t>[H.M. Rietveld, </a:t>
            </a:r>
            <a:r>
              <a:rPr lang="en-US" sz="1600" dirty="0" err="1"/>
              <a:t>J.App.Cryst</a:t>
            </a:r>
            <a:r>
              <a:rPr lang="en-US" sz="1600" dirty="0"/>
              <a:t>. 2 (1969) 65] </a:t>
            </a:r>
          </a:p>
        </p:txBody>
      </p:sp>
      <p:pic>
        <p:nvPicPr>
          <p:cNvPr id="10" name="Picture 9">
            <a:extLst>
              <a:ext uri="{FF2B5EF4-FFF2-40B4-BE49-F238E27FC236}">
                <a16:creationId xmlns:a16="http://schemas.microsoft.com/office/drawing/2014/main" id="{F0993090-801D-3143-A3D3-7B2E9D3D591C}"/>
              </a:ext>
            </a:extLst>
          </p:cNvPr>
          <p:cNvPicPr>
            <a:picLocks noChangeAspect="1"/>
          </p:cNvPicPr>
          <p:nvPr/>
        </p:nvPicPr>
        <p:blipFill>
          <a:blip r:embed="rId2"/>
          <a:stretch>
            <a:fillRect/>
          </a:stretch>
        </p:blipFill>
        <p:spPr>
          <a:xfrm>
            <a:off x="4307779" y="1281357"/>
            <a:ext cx="1587500" cy="2374900"/>
          </a:xfrm>
          <a:prstGeom prst="rect">
            <a:avLst/>
          </a:prstGeom>
        </p:spPr>
      </p:pic>
      <p:pic>
        <p:nvPicPr>
          <p:cNvPr id="12" name="Picture 11">
            <a:extLst>
              <a:ext uri="{FF2B5EF4-FFF2-40B4-BE49-F238E27FC236}">
                <a16:creationId xmlns:a16="http://schemas.microsoft.com/office/drawing/2014/main" id="{4346E795-AF5C-394B-AC59-BC0B3DBA5ECD}"/>
              </a:ext>
            </a:extLst>
          </p:cNvPr>
          <p:cNvPicPr>
            <a:picLocks noChangeAspect="1"/>
          </p:cNvPicPr>
          <p:nvPr/>
        </p:nvPicPr>
        <p:blipFill rotWithShape="1">
          <a:blip r:embed="rId3"/>
          <a:srcRect b="75769"/>
          <a:stretch/>
        </p:blipFill>
        <p:spPr>
          <a:xfrm>
            <a:off x="4597990" y="4357378"/>
            <a:ext cx="8279220" cy="1917298"/>
          </a:xfrm>
          <a:prstGeom prst="rect">
            <a:avLst/>
          </a:prstGeom>
        </p:spPr>
      </p:pic>
      <p:sp>
        <p:nvSpPr>
          <p:cNvPr id="19" name="Rectangle 18">
            <a:extLst>
              <a:ext uri="{FF2B5EF4-FFF2-40B4-BE49-F238E27FC236}">
                <a16:creationId xmlns:a16="http://schemas.microsoft.com/office/drawing/2014/main" id="{86BDEFD8-A133-E941-87B6-2EF82B7270F7}"/>
              </a:ext>
            </a:extLst>
          </p:cNvPr>
          <p:cNvSpPr/>
          <p:nvPr/>
        </p:nvSpPr>
        <p:spPr>
          <a:xfrm>
            <a:off x="7088296" y="5440426"/>
            <a:ext cx="138332" cy="252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9EFA487-1317-9D40-AAE4-B322F7761FEA}"/>
              </a:ext>
            </a:extLst>
          </p:cNvPr>
          <p:cNvSpPr txBox="1"/>
          <p:nvPr/>
        </p:nvSpPr>
        <p:spPr>
          <a:xfrm>
            <a:off x="6926316" y="5395096"/>
            <a:ext cx="299545" cy="369332"/>
          </a:xfrm>
          <a:prstGeom prst="rect">
            <a:avLst/>
          </a:prstGeom>
          <a:noFill/>
        </p:spPr>
        <p:txBody>
          <a:bodyPr wrap="square" rtlCol="0">
            <a:spAutoFit/>
          </a:bodyPr>
          <a:lstStyle/>
          <a:p>
            <a:r>
              <a:rPr lang="en-US" dirty="0">
                <a:solidFill>
                  <a:schemeClr val="accent2"/>
                </a:solidFill>
              </a:rPr>
              <a:t>0</a:t>
            </a:r>
          </a:p>
        </p:txBody>
      </p:sp>
    </p:spTree>
    <p:extLst>
      <p:ext uri="{BB962C8B-B14F-4D97-AF65-F5344CB8AC3E}">
        <p14:creationId xmlns:p14="http://schemas.microsoft.com/office/powerpoint/2010/main" val="32425338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DA3A5-DD9B-5348-BB7D-9A245EFF6599}"/>
              </a:ext>
            </a:extLst>
          </p:cNvPr>
          <p:cNvSpPr>
            <a:spLocks noGrp="1"/>
          </p:cNvSpPr>
          <p:nvPr>
            <p:ph type="title"/>
          </p:nvPr>
        </p:nvSpPr>
        <p:spPr/>
        <p:txBody>
          <a:bodyPr/>
          <a:lstStyle/>
          <a:p>
            <a:r>
              <a:rPr lang="en-US" dirty="0"/>
              <a:t>The calculated profile</a:t>
            </a:r>
          </a:p>
        </p:txBody>
      </p:sp>
      <p:sp>
        <p:nvSpPr>
          <p:cNvPr id="5" name="Date Placeholder 4">
            <a:extLst>
              <a:ext uri="{FF2B5EF4-FFF2-40B4-BE49-F238E27FC236}">
                <a16:creationId xmlns:a16="http://schemas.microsoft.com/office/drawing/2014/main" id="{4B027565-4C93-3D48-913C-EEF2413E8B99}"/>
              </a:ext>
            </a:extLst>
          </p:cNvPr>
          <p:cNvSpPr>
            <a:spLocks noGrp="1"/>
          </p:cNvSpPr>
          <p:nvPr>
            <p:ph type="dt" sz="half" idx="10"/>
          </p:nvPr>
        </p:nvSpPr>
        <p:spPr/>
        <p:txBody>
          <a:bodyPr/>
          <a:lstStyle/>
          <a:p>
            <a:fld id="{83B203C3-E3C4-BB49-BFB3-19EAF6FCC5F1}" type="datetime1">
              <a:rPr lang="sv-SE" smtClean="0"/>
              <a:t>2019-09-11</a:t>
            </a:fld>
            <a:endParaRPr lang="en-US"/>
          </a:p>
        </p:txBody>
      </p:sp>
      <p:sp>
        <p:nvSpPr>
          <p:cNvPr id="7" name="Slide Number Placeholder 6">
            <a:extLst>
              <a:ext uri="{FF2B5EF4-FFF2-40B4-BE49-F238E27FC236}">
                <a16:creationId xmlns:a16="http://schemas.microsoft.com/office/drawing/2014/main" id="{3693DF18-520D-C74C-A89C-8319C14322D8}"/>
              </a:ext>
            </a:extLst>
          </p:cNvPr>
          <p:cNvSpPr>
            <a:spLocks noGrp="1"/>
          </p:cNvSpPr>
          <p:nvPr>
            <p:ph type="sldNum" sz="quarter" idx="12"/>
          </p:nvPr>
        </p:nvSpPr>
        <p:spPr/>
        <p:txBody>
          <a:bodyPr/>
          <a:lstStyle/>
          <a:p>
            <a:fld id="{ED1A6700-4B8E-C940-9C38-BD3ABD7F9838}" type="slidenum">
              <a:rPr lang="en-US" smtClean="0"/>
              <a:t>59</a:t>
            </a:fld>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E22B1C4-04C0-8F4B-BB32-8FC5779B598C}"/>
                  </a:ext>
                </a:extLst>
              </p:cNvPr>
              <p:cNvSpPr txBox="1"/>
              <p:nvPr/>
            </p:nvSpPr>
            <p:spPr>
              <a:xfrm>
                <a:off x="2241550" y="2639121"/>
                <a:ext cx="8520107" cy="12593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𝑐𝑎𝑙</m:t>
                          </m:r>
                        </m:sub>
                      </m:sSub>
                      <m:r>
                        <a:rPr lang="en-US" sz="3200" b="0" i="1" smtClean="0">
                          <a:latin typeface="Cambria Math" panose="02040503050406030204" pitchFamily="18" charset="0"/>
                        </a:rPr>
                        <m:t>=</m:t>
                      </m:r>
                      <m:r>
                        <a:rPr lang="en-US" sz="3200" b="0" i="1" smtClean="0">
                          <a:latin typeface="Cambria Math" panose="02040503050406030204" pitchFamily="18" charset="0"/>
                        </a:rPr>
                        <m:t>𝑠</m:t>
                      </m:r>
                      <m:nary>
                        <m:naryPr>
                          <m:chr m:val="∑"/>
                          <m:supHide m:val="on"/>
                          <m:ctrlPr>
                            <a:rPr lang="en-US" sz="3200" b="0" i="1" smtClean="0">
                              <a:latin typeface="Cambria Math" panose="02040503050406030204" pitchFamily="18" charset="0"/>
                            </a:rPr>
                          </m:ctrlPr>
                        </m:naryPr>
                        <m:sub>
                          <m:r>
                            <m:rPr>
                              <m:brk m:alnAt="7"/>
                            </m:rPr>
                            <a:rPr lang="en-US" sz="3200" b="0" i="1" smtClean="0">
                              <a:latin typeface="Cambria Math" panose="02040503050406030204" pitchFamily="18" charset="0"/>
                            </a:rPr>
                            <m:t>{</m:t>
                          </m:r>
                          <m:r>
                            <a:rPr lang="en-US" sz="3200" b="0" i="1" smtClean="0">
                              <a:latin typeface="Cambria Math" panose="02040503050406030204" pitchFamily="18" charset="0"/>
                            </a:rPr>
                            <m:t>h</m:t>
                          </m:r>
                          <m:r>
                            <a:rPr lang="en-US" sz="3200" b="0" i="1" smtClean="0">
                              <a:latin typeface="Cambria Math" panose="02040503050406030204" pitchFamily="18" charset="0"/>
                            </a:rPr>
                            <m:t>}</m:t>
                          </m:r>
                        </m:sub>
                        <m:sup/>
                        <m:e>
                          <m:r>
                            <a:rPr lang="en-US" sz="3200" b="0" i="1" smtClean="0">
                              <a:latin typeface="Cambria Math" panose="02040503050406030204" pitchFamily="18" charset="0"/>
                            </a:rPr>
                            <m:t>𝐿</m:t>
                          </m:r>
                          <m:r>
                            <a:rPr lang="en-US" sz="3200" b="0" i="1" baseline="-25000" smtClean="0">
                              <a:latin typeface="Cambria Math" panose="02040503050406030204" pitchFamily="18" charset="0"/>
                            </a:rPr>
                            <m:t>𝐾</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𝐹</m:t>
                              </m:r>
                              <m:r>
                                <a:rPr lang="en-US" sz="3200" b="0" i="1" baseline="-25000" smtClean="0">
                                  <a:latin typeface="Cambria Math" panose="02040503050406030204" pitchFamily="18" charset="0"/>
                                </a:rPr>
                                <m:t>𝐾</m:t>
                              </m:r>
                            </m:e>
                          </m:d>
                          <m:r>
                            <a:rPr lang="en-US" sz="3200" b="0" i="1" baseline="30000"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𝜙</m:t>
                          </m:r>
                          <m:d>
                            <m:dPr>
                              <m:ctrlPr>
                                <a:rPr lang="en-US" sz="3200" b="0" i="1" smtClean="0">
                                  <a:latin typeface="Cambria Math" panose="02040503050406030204" pitchFamily="18" charset="0"/>
                                  <a:ea typeface="Cambria Math" panose="02040503050406030204" pitchFamily="18" charset="0"/>
                                </a:rPr>
                              </m:ctrlPr>
                            </m:dPr>
                            <m:e>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𝑖</m:t>
                                  </m:r>
                                </m:sub>
                              </m:sSub>
                              <m:r>
                                <a:rPr lang="en-US" sz="3200" b="0" i="1" smtClean="0">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𝐾</m:t>
                                  </m:r>
                                </m:sub>
                              </m:sSub>
                            </m:e>
                          </m:d>
                          <m:r>
                            <a:rPr lang="en-US" sz="3200" b="0" i="1" smtClean="0">
                              <a:latin typeface="Cambria Math" panose="02040503050406030204" pitchFamily="18" charset="0"/>
                              <a:ea typeface="Cambria Math" panose="02040503050406030204" pitchFamily="18" charset="0"/>
                            </a:rPr>
                            <m:t>𝑃</m:t>
                          </m:r>
                          <m:r>
                            <a:rPr lang="en-US" sz="3200" b="0" i="1" baseline="-25000" smtClean="0">
                              <a:latin typeface="Cambria Math" panose="02040503050406030204" pitchFamily="18" charset="0"/>
                              <a:ea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𝐴</m:t>
                          </m:r>
                          <m:r>
                            <a:rPr lang="en-US" sz="3200" b="0" i="1" smtClean="0">
                              <a:latin typeface="Cambria Math" panose="02040503050406030204" pitchFamily="18" charset="0"/>
                              <a:ea typeface="Cambria Math" panose="02040503050406030204" pitchFamily="18" charset="0"/>
                            </a:rPr>
                            <m:t>+</m:t>
                          </m:r>
                          <m:sSub>
                            <m:sSubPr>
                              <m:ctrlPr>
                                <a:rPr lang="en-US" sz="320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𝑦</m:t>
                              </m:r>
                            </m:e>
                            <m:sub>
                              <m:r>
                                <a:rPr lang="en-US" sz="3200" b="0" i="1" smtClean="0">
                                  <a:latin typeface="Cambria Math" panose="02040503050406030204" pitchFamily="18" charset="0"/>
                                  <a:ea typeface="Cambria Math" panose="02040503050406030204" pitchFamily="18" charset="0"/>
                                </a:rPr>
                                <m:t>𝑖</m:t>
                              </m:r>
                            </m:sub>
                          </m:sSub>
                        </m:e>
                      </m:nary>
                    </m:oMath>
                  </m:oMathPara>
                </a14:m>
                <a:endParaRPr lang="en-US" sz="3200" dirty="0"/>
              </a:p>
            </p:txBody>
          </p:sp>
        </mc:Choice>
        <mc:Fallback xmlns="">
          <p:sp>
            <p:nvSpPr>
              <p:cNvPr id="8" name="TextBox 7">
                <a:extLst>
                  <a:ext uri="{FF2B5EF4-FFF2-40B4-BE49-F238E27FC236}">
                    <a16:creationId xmlns:a16="http://schemas.microsoft.com/office/drawing/2014/main" id="{BE22B1C4-04C0-8F4B-BB32-8FC5779B598C}"/>
                  </a:ext>
                </a:extLst>
              </p:cNvPr>
              <p:cNvSpPr txBox="1">
                <a:spLocks noRot="1" noChangeAspect="1" noMove="1" noResize="1" noEditPoints="1" noAdjustHandles="1" noChangeArrowheads="1" noChangeShapeType="1" noTextEdit="1"/>
              </p:cNvSpPr>
              <p:nvPr/>
            </p:nvSpPr>
            <p:spPr>
              <a:xfrm>
                <a:off x="2241550" y="2639121"/>
                <a:ext cx="8520107" cy="1259319"/>
              </a:xfrm>
              <a:prstGeom prst="rect">
                <a:avLst/>
              </a:prstGeom>
              <a:blipFill>
                <a:blip r:embed="rId2"/>
                <a:stretch>
                  <a:fillRect t="-140000" b="-187000"/>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046CC6FD-F22B-AE47-A5E4-57410247852B}"/>
              </a:ext>
            </a:extLst>
          </p:cNvPr>
          <p:cNvPicPr>
            <a:picLocks noChangeAspect="1"/>
          </p:cNvPicPr>
          <p:nvPr/>
        </p:nvPicPr>
        <p:blipFill>
          <a:blip r:embed="rId3"/>
          <a:stretch>
            <a:fillRect/>
          </a:stretch>
        </p:blipFill>
        <p:spPr>
          <a:xfrm>
            <a:off x="6825570" y="3463784"/>
            <a:ext cx="5366430" cy="2977596"/>
          </a:xfrm>
          <a:prstGeom prst="rect">
            <a:avLst/>
          </a:prstGeom>
        </p:spPr>
      </p:pic>
    </p:spTree>
    <p:extLst>
      <p:ext uri="{BB962C8B-B14F-4D97-AF65-F5344CB8AC3E}">
        <p14:creationId xmlns:p14="http://schemas.microsoft.com/office/powerpoint/2010/main" val="1595418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6293B-749B-BB4D-A204-D91B04225106}"/>
              </a:ext>
            </a:extLst>
          </p:cNvPr>
          <p:cNvSpPr>
            <a:spLocks noGrp="1"/>
          </p:cNvSpPr>
          <p:nvPr>
            <p:ph type="title"/>
          </p:nvPr>
        </p:nvSpPr>
        <p:spPr/>
        <p:txBody>
          <a:bodyPr/>
          <a:lstStyle/>
          <a:p>
            <a:r>
              <a:rPr lang="en-US" dirty="0"/>
              <a:t>Different eyes: X-ray vs Neutron</a:t>
            </a:r>
          </a:p>
        </p:txBody>
      </p:sp>
      <p:sp>
        <p:nvSpPr>
          <p:cNvPr id="4" name="Date Placeholder 3">
            <a:extLst>
              <a:ext uri="{FF2B5EF4-FFF2-40B4-BE49-F238E27FC236}">
                <a16:creationId xmlns:a16="http://schemas.microsoft.com/office/drawing/2014/main" id="{DE26FB4A-6BDE-0B48-BE54-43ACFC4331CD}"/>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24A4BB07-6239-DB4D-B7C6-FD286F5D3381}"/>
              </a:ext>
            </a:extLst>
          </p:cNvPr>
          <p:cNvSpPr>
            <a:spLocks noGrp="1"/>
          </p:cNvSpPr>
          <p:nvPr>
            <p:ph type="sldNum" sz="quarter" idx="12"/>
          </p:nvPr>
        </p:nvSpPr>
        <p:spPr/>
        <p:txBody>
          <a:bodyPr/>
          <a:lstStyle/>
          <a:p>
            <a:fld id="{ED1A6700-4B8E-C940-9C38-BD3ABD7F9838}" type="slidenum">
              <a:rPr lang="en-US" smtClean="0"/>
              <a:t>6</a:t>
            </a:fld>
            <a:endParaRPr lang="en-US"/>
          </a:p>
        </p:txBody>
      </p:sp>
      <p:pic>
        <p:nvPicPr>
          <p:cNvPr id="6" name="Picture 5">
            <a:extLst>
              <a:ext uri="{FF2B5EF4-FFF2-40B4-BE49-F238E27FC236}">
                <a16:creationId xmlns:a16="http://schemas.microsoft.com/office/drawing/2014/main" id="{9E85FFA7-F14C-004A-93BA-81F6C3E6F55B}"/>
              </a:ext>
            </a:extLst>
          </p:cNvPr>
          <p:cNvPicPr>
            <a:picLocks noChangeAspect="1"/>
          </p:cNvPicPr>
          <p:nvPr/>
        </p:nvPicPr>
        <p:blipFill rotWithShape="1">
          <a:blip r:embed="rId3"/>
          <a:srcRect l="8589" t="3808" r="6622" b="15372"/>
          <a:stretch/>
        </p:blipFill>
        <p:spPr>
          <a:xfrm>
            <a:off x="6641841" y="2941025"/>
            <a:ext cx="3352962" cy="3253859"/>
          </a:xfrm>
          <a:prstGeom prst="rect">
            <a:avLst/>
          </a:prstGeom>
        </p:spPr>
      </p:pic>
      <p:sp>
        <p:nvSpPr>
          <p:cNvPr id="7" name="TextBox 6">
            <a:extLst>
              <a:ext uri="{FF2B5EF4-FFF2-40B4-BE49-F238E27FC236}">
                <a16:creationId xmlns:a16="http://schemas.microsoft.com/office/drawing/2014/main" id="{94D2508F-07F7-334F-A1C2-E4D13DBD8F9C}"/>
              </a:ext>
            </a:extLst>
          </p:cNvPr>
          <p:cNvSpPr txBox="1"/>
          <p:nvPr/>
        </p:nvSpPr>
        <p:spPr>
          <a:xfrm>
            <a:off x="10005042" y="4271305"/>
            <a:ext cx="1778463" cy="461665"/>
          </a:xfrm>
          <a:prstGeom prst="rect">
            <a:avLst/>
          </a:prstGeom>
          <a:noFill/>
        </p:spPr>
        <p:txBody>
          <a:bodyPr wrap="square" rtlCol="0">
            <a:spAutoFit/>
          </a:bodyPr>
          <a:lstStyle/>
          <a:p>
            <a:r>
              <a:rPr lang="en-US" sz="2400" dirty="0"/>
              <a:t>6 Electrons</a:t>
            </a:r>
          </a:p>
        </p:txBody>
      </p:sp>
      <p:sp>
        <p:nvSpPr>
          <p:cNvPr id="8" name="TextBox 7">
            <a:extLst>
              <a:ext uri="{FF2B5EF4-FFF2-40B4-BE49-F238E27FC236}">
                <a16:creationId xmlns:a16="http://schemas.microsoft.com/office/drawing/2014/main" id="{F983C6FD-3B9B-7D44-80F6-85BEF092F094}"/>
              </a:ext>
            </a:extLst>
          </p:cNvPr>
          <p:cNvSpPr txBox="1"/>
          <p:nvPr/>
        </p:nvSpPr>
        <p:spPr>
          <a:xfrm>
            <a:off x="6751894" y="4732970"/>
            <a:ext cx="3153334" cy="461665"/>
          </a:xfrm>
          <a:prstGeom prst="rect">
            <a:avLst/>
          </a:prstGeom>
          <a:noFill/>
        </p:spPr>
        <p:txBody>
          <a:bodyPr wrap="square" rtlCol="0">
            <a:spAutoFit/>
          </a:bodyPr>
          <a:lstStyle/>
          <a:p>
            <a:pPr algn="ctr"/>
            <a:r>
              <a:rPr lang="en-US" sz="2400" dirty="0"/>
              <a:t>6Neutron + 6Proton </a:t>
            </a:r>
          </a:p>
        </p:txBody>
      </p:sp>
      <p:sp>
        <p:nvSpPr>
          <p:cNvPr id="9" name="TextBox 8">
            <a:extLst>
              <a:ext uri="{FF2B5EF4-FFF2-40B4-BE49-F238E27FC236}">
                <a16:creationId xmlns:a16="http://schemas.microsoft.com/office/drawing/2014/main" id="{2144FF6B-9CFD-B04D-AE74-FCB62F3011B2}"/>
              </a:ext>
            </a:extLst>
          </p:cNvPr>
          <p:cNvSpPr txBox="1"/>
          <p:nvPr/>
        </p:nvSpPr>
        <p:spPr>
          <a:xfrm>
            <a:off x="106878" y="1305482"/>
            <a:ext cx="2529444" cy="461665"/>
          </a:xfrm>
          <a:prstGeom prst="rect">
            <a:avLst/>
          </a:prstGeom>
          <a:noFill/>
        </p:spPr>
        <p:txBody>
          <a:bodyPr wrap="square" rtlCol="0">
            <a:spAutoFit/>
          </a:bodyPr>
          <a:lstStyle/>
          <a:p>
            <a:r>
              <a:rPr lang="en-US" sz="2400" dirty="0"/>
              <a:t>Carbon atom C</a:t>
            </a:r>
            <a:r>
              <a:rPr lang="en-US" sz="2400" baseline="30000" dirty="0"/>
              <a:t>6</a:t>
            </a:r>
          </a:p>
        </p:txBody>
      </p:sp>
      <p:sp>
        <p:nvSpPr>
          <p:cNvPr id="10" name="TextBox 9">
            <a:extLst>
              <a:ext uri="{FF2B5EF4-FFF2-40B4-BE49-F238E27FC236}">
                <a16:creationId xmlns:a16="http://schemas.microsoft.com/office/drawing/2014/main" id="{6BF2E809-E5B7-4B49-B58F-7B22C22D7BC8}"/>
              </a:ext>
            </a:extLst>
          </p:cNvPr>
          <p:cNvSpPr txBox="1"/>
          <p:nvPr/>
        </p:nvSpPr>
        <p:spPr>
          <a:xfrm>
            <a:off x="106878" y="1767147"/>
            <a:ext cx="3863307" cy="584775"/>
          </a:xfrm>
          <a:prstGeom prst="rect">
            <a:avLst/>
          </a:prstGeom>
          <a:noFill/>
        </p:spPr>
        <p:txBody>
          <a:bodyPr wrap="square" rtlCol="0">
            <a:spAutoFit/>
          </a:bodyPr>
          <a:lstStyle/>
          <a:p>
            <a:r>
              <a:rPr lang="en-US" sz="3200" u="sng" dirty="0"/>
              <a:t>Neutron (Structure ) </a:t>
            </a:r>
            <a:endParaRPr lang="en-US" sz="3200" u="sng" baseline="30000" dirty="0"/>
          </a:p>
        </p:txBody>
      </p:sp>
      <p:sp>
        <p:nvSpPr>
          <p:cNvPr id="28" name="TextBox 27">
            <a:extLst>
              <a:ext uri="{FF2B5EF4-FFF2-40B4-BE49-F238E27FC236}">
                <a16:creationId xmlns:a16="http://schemas.microsoft.com/office/drawing/2014/main" id="{51A38439-577A-CC49-BA44-5FA698F1892E}"/>
              </a:ext>
            </a:extLst>
          </p:cNvPr>
          <p:cNvSpPr txBox="1"/>
          <p:nvPr/>
        </p:nvSpPr>
        <p:spPr>
          <a:xfrm>
            <a:off x="6382986" y="2630521"/>
            <a:ext cx="1570054" cy="461665"/>
          </a:xfrm>
          <a:prstGeom prst="rect">
            <a:avLst/>
          </a:prstGeom>
          <a:noFill/>
        </p:spPr>
        <p:txBody>
          <a:bodyPr wrap="square" rtlCol="0">
            <a:spAutoFit/>
          </a:bodyPr>
          <a:lstStyle/>
          <a:p>
            <a:r>
              <a:rPr lang="en-US" sz="2400" dirty="0"/>
              <a:t>Neutron</a:t>
            </a:r>
            <a:endParaRPr lang="en-US" sz="2400" baseline="30000" dirty="0"/>
          </a:p>
        </p:txBody>
      </p:sp>
      <p:sp>
        <p:nvSpPr>
          <p:cNvPr id="29" name="TextBox 28">
            <a:extLst>
              <a:ext uri="{FF2B5EF4-FFF2-40B4-BE49-F238E27FC236}">
                <a16:creationId xmlns:a16="http://schemas.microsoft.com/office/drawing/2014/main" id="{19C4FDB1-8F2C-A34B-81AB-A5E5823A42E2}"/>
              </a:ext>
            </a:extLst>
          </p:cNvPr>
          <p:cNvSpPr txBox="1"/>
          <p:nvPr/>
        </p:nvSpPr>
        <p:spPr>
          <a:xfrm>
            <a:off x="106879" y="2375369"/>
            <a:ext cx="5167088" cy="3416320"/>
          </a:xfrm>
          <a:prstGeom prst="rect">
            <a:avLst/>
          </a:prstGeom>
          <a:noFill/>
        </p:spPr>
        <p:txBody>
          <a:bodyPr wrap="square" rtlCol="0">
            <a:spAutoFit/>
          </a:bodyPr>
          <a:lstStyle/>
          <a:p>
            <a:pPr marL="342900" indent="-342900">
              <a:buFont typeface=".Hiragino Kaku Gothic Interface W3"/>
              <a:buChar char="☞"/>
            </a:pPr>
            <a:r>
              <a:rPr lang="en-US" sz="2400" dirty="0"/>
              <a:t>Neutrons are uncharged and  has interactions with the the nuclei.</a:t>
            </a:r>
          </a:p>
          <a:p>
            <a:pPr marL="342900" indent="-342900">
              <a:buFont typeface=".Hiragino Kaku Gothic Interface W3"/>
              <a:buChar char="☞"/>
            </a:pPr>
            <a:r>
              <a:rPr lang="en-US" sz="2400" dirty="0"/>
              <a:t>Neutrons are scattered by nuclei (point). </a:t>
            </a:r>
          </a:p>
          <a:p>
            <a:pPr marL="342900" indent="-342900">
              <a:buFont typeface=".Hiragino Kaku Gothic Interface W3"/>
              <a:buChar char="☞"/>
            </a:pPr>
            <a:r>
              <a:rPr lang="en-US" sz="2400" dirty="0"/>
              <a:t>Scattering length of neutron is random.</a:t>
            </a:r>
          </a:p>
          <a:p>
            <a:pPr marL="342900" indent="-342900">
              <a:buFont typeface=".Hiragino Kaku Gothic Interface W3"/>
              <a:buChar char="☞"/>
            </a:pPr>
            <a:r>
              <a:rPr lang="en-US" sz="2400" dirty="0"/>
              <a:t>Deep penetration depth</a:t>
            </a:r>
          </a:p>
          <a:p>
            <a:pPr marL="342900" indent="-342900">
              <a:buFont typeface=".Hiragino Kaku Gothic Interface W3"/>
              <a:buChar char="☞"/>
            </a:pPr>
            <a:r>
              <a:rPr lang="en-US" sz="2400" dirty="0"/>
              <a:t>Large volume of sample</a:t>
            </a:r>
          </a:p>
          <a:p>
            <a:pPr marL="342900" indent="-342900">
              <a:buFont typeface=".Hiragino Kaku Gothic Interface W3"/>
              <a:buChar char="☞"/>
            </a:pPr>
            <a:r>
              <a:rPr lang="en-US" sz="2400" dirty="0"/>
              <a:t>Bulk studies of samples</a:t>
            </a:r>
          </a:p>
        </p:txBody>
      </p:sp>
      <p:sp>
        <p:nvSpPr>
          <p:cNvPr id="30" name="Oval 29">
            <a:extLst>
              <a:ext uri="{FF2B5EF4-FFF2-40B4-BE49-F238E27FC236}">
                <a16:creationId xmlns:a16="http://schemas.microsoft.com/office/drawing/2014/main" id="{6F65E16A-A9F6-B545-A43B-2A154391211A}"/>
              </a:ext>
            </a:extLst>
          </p:cNvPr>
          <p:cNvSpPr/>
          <p:nvPr/>
        </p:nvSpPr>
        <p:spPr>
          <a:xfrm>
            <a:off x="6693603" y="2927170"/>
            <a:ext cx="3201898" cy="3201898"/>
          </a:xfrm>
          <a:prstGeom prst="ellipse">
            <a:avLst/>
          </a:prstGeom>
          <a:gradFill flip="none" rotWithShape="1">
            <a:gsLst>
              <a:gs pos="0">
                <a:schemeClr val="accent5"/>
              </a:gs>
              <a:gs pos="50000">
                <a:schemeClr val="accent1">
                  <a:tint val="44500"/>
                  <a:satMod val="160000"/>
                </a:schemeClr>
              </a:gs>
              <a:gs pos="72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D0690C9-B7BF-0846-B51E-1AC3F9C36555}"/>
              </a:ext>
            </a:extLst>
          </p:cNvPr>
          <p:cNvSpPr/>
          <p:nvPr/>
        </p:nvSpPr>
        <p:spPr>
          <a:xfrm>
            <a:off x="8165852" y="4360840"/>
            <a:ext cx="251722" cy="2517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EF59E89-BF71-E54D-AA67-24815D5313E1}"/>
              </a:ext>
            </a:extLst>
          </p:cNvPr>
          <p:cNvGrpSpPr/>
          <p:nvPr/>
        </p:nvGrpSpPr>
        <p:grpSpPr>
          <a:xfrm rot="1761074">
            <a:off x="5920063" y="3649171"/>
            <a:ext cx="2557557" cy="424794"/>
            <a:chOff x="609600" y="2018496"/>
            <a:chExt cx="5708598" cy="948162"/>
          </a:xfrm>
        </p:grpSpPr>
        <p:cxnSp>
          <p:nvCxnSpPr>
            <p:cNvPr id="12" name="Straight Connector 11">
              <a:extLst>
                <a:ext uri="{FF2B5EF4-FFF2-40B4-BE49-F238E27FC236}">
                  <a16:creationId xmlns:a16="http://schemas.microsoft.com/office/drawing/2014/main" id="{5DC588CA-271F-B64E-8776-5356EA083E15}"/>
                </a:ext>
              </a:extLst>
            </p:cNvPr>
            <p:cNvCxnSpPr/>
            <p:nvPr/>
          </p:nvCxnSpPr>
          <p:spPr>
            <a:xfrm>
              <a:off x="609600" y="2492055"/>
              <a:ext cx="5708598" cy="0"/>
            </a:xfrm>
            <a:prstGeom prst="line">
              <a:avLst/>
            </a:prstGeom>
            <a:solidFill>
              <a:srgbClr val="7030A0">
                <a:alpha val="50196"/>
              </a:srgbClr>
            </a:solidFill>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004A03-F617-B749-ADCC-95A44FEC0CAA}"/>
                </a:ext>
              </a:extLst>
            </p:cNvPr>
            <p:cNvCxnSpPr>
              <a:cxnSpLocks/>
            </p:cNvCxnSpPr>
            <p:nvPr/>
          </p:nvCxnSpPr>
          <p:spPr>
            <a:xfrm>
              <a:off x="1252250" y="2490386"/>
              <a:ext cx="4551311" cy="0"/>
            </a:xfrm>
            <a:prstGeom prst="line">
              <a:avLst/>
            </a:prstGeom>
            <a:solidFill>
              <a:srgbClr val="7030A0">
                <a:alpha val="50196"/>
              </a:srgbClr>
            </a:solidFill>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4447A1CD-0639-3843-AA3D-C92C74A8E283}"/>
                </a:ext>
              </a:extLst>
            </p:cNvPr>
            <p:cNvSpPr/>
            <p:nvPr/>
          </p:nvSpPr>
          <p:spPr>
            <a:xfrm>
              <a:off x="990567" y="2018496"/>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D9099F41-319C-E240-BE66-0DC3FFAB6DF0}"/>
                </a:ext>
              </a:extLst>
            </p:cNvPr>
            <p:cNvSpPr/>
            <p:nvPr/>
          </p:nvSpPr>
          <p:spPr>
            <a:xfrm>
              <a:off x="2006296" y="2018496"/>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A66A0928-7115-4A4D-B576-DE13C423A867}"/>
                </a:ext>
              </a:extLst>
            </p:cNvPr>
            <p:cNvSpPr/>
            <p:nvPr/>
          </p:nvSpPr>
          <p:spPr>
            <a:xfrm>
              <a:off x="3019426" y="2018496"/>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A0A6C32D-AD0D-8345-89D4-F33D32F39BC2}"/>
                </a:ext>
              </a:extLst>
            </p:cNvPr>
            <p:cNvSpPr/>
            <p:nvPr/>
          </p:nvSpPr>
          <p:spPr>
            <a:xfrm>
              <a:off x="4040610" y="2018496"/>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9FA052D7-A6A7-AD45-87EF-F6FAC980E23D}"/>
                </a:ext>
              </a:extLst>
            </p:cNvPr>
            <p:cNvSpPr/>
            <p:nvPr/>
          </p:nvSpPr>
          <p:spPr>
            <a:xfrm rot="10800000">
              <a:off x="1509692" y="2480020"/>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95D2329F-D8ED-4B45-8FD2-3F2C42416DFF}"/>
                </a:ext>
              </a:extLst>
            </p:cNvPr>
            <p:cNvSpPr/>
            <p:nvPr/>
          </p:nvSpPr>
          <p:spPr>
            <a:xfrm rot="10800000">
              <a:off x="2520680" y="2480020"/>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23309295-3C88-2642-A5A7-5569D73E4424}"/>
                </a:ext>
              </a:extLst>
            </p:cNvPr>
            <p:cNvSpPr/>
            <p:nvPr/>
          </p:nvSpPr>
          <p:spPr>
            <a:xfrm rot="10800000">
              <a:off x="3538551" y="2480020"/>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EC882ECD-D4F9-8843-BB31-AD4E8035FD25}"/>
                </a:ext>
              </a:extLst>
            </p:cNvPr>
            <p:cNvSpPr/>
            <p:nvPr/>
          </p:nvSpPr>
          <p:spPr>
            <a:xfrm rot="10800000">
              <a:off x="4560448" y="2480020"/>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4649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4B51771-1E96-8349-BF2F-69FF75BC524C}"/>
              </a:ext>
            </a:extLst>
          </p:cNvPr>
          <p:cNvSpPr/>
          <p:nvPr/>
        </p:nvSpPr>
        <p:spPr>
          <a:xfrm>
            <a:off x="2757489" y="2904999"/>
            <a:ext cx="842962" cy="636189"/>
          </a:xfrm>
          <a:prstGeom prst="rect">
            <a:avLst/>
          </a:prstGeom>
          <a:solidFill>
            <a:srgbClr val="F72A00">
              <a:alpha val="50196"/>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BDA3A5-DD9B-5348-BB7D-9A245EFF6599}"/>
              </a:ext>
            </a:extLst>
          </p:cNvPr>
          <p:cNvSpPr>
            <a:spLocks noGrp="1"/>
          </p:cNvSpPr>
          <p:nvPr>
            <p:ph type="title"/>
          </p:nvPr>
        </p:nvSpPr>
        <p:spPr/>
        <p:txBody>
          <a:bodyPr/>
          <a:lstStyle/>
          <a:p>
            <a:r>
              <a:rPr lang="en-US" dirty="0"/>
              <a:t>The calculated profile</a:t>
            </a:r>
          </a:p>
        </p:txBody>
      </p:sp>
      <p:sp>
        <p:nvSpPr>
          <p:cNvPr id="5" name="Date Placeholder 4">
            <a:extLst>
              <a:ext uri="{FF2B5EF4-FFF2-40B4-BE49-F238E27FC236}">
                <a16:creationId xmlns:a16="http://schemas.microsoft.com/office/drawing/2014/main" id="{4B027565-4C93-3D48-913C-EEF2413E8B99}"/>
              </a:ext>
            </a:extLst>
          </p:cNvPr>
          <p:cNvSpPr>
            <a:spLocks noGrp="1"/>
          </p:cNvSpPr>
          <p:nvPr>
            <p:ph type="dt" sz="half" idx="10"/>
          </p:nvPr>
        </p:nvSpPr>
        <p:spPr/>
        <p:txBody>
          <a:bodyPr/>
          <a:lstStyle/>
          <a:p>
            <a:fld id="{83B203C3-E3C4-BB49-BFB3-19EAF6FCC5F1}" type="datetime1">
              <a:rPr lang="sv-SE" smtClean="0"/>
              <a:t>2019-09-11</a:t>
            </a:fld>
            <a:endParaRPr lang="en-US"/>
          </a:p>
        </p:txBody>
      </p:sp>
      <p:sp>
        <p:nvSpPr>
          <p:cNvPr id="7" name="Slide Number Placeholder 6">
            <a:extLst>
              <a:ext uri="{FF2B5EF4-FFF2-40B4-BE49-F238E27FC236}">
                <a16:creationId xmlns:a16="http://schemas.microsoft.com/office/drawing/2014/main" id="{3693DF18-520D-C74C-A89C-8319C14322D8}"/>
              </a:ext>
            </a:extLst>
          </p:cNvPr>
          <p:cNvSpPr>
            <a:spLocks noGrp="1"/>
          </p:cNvSpPr>
          <p:nvPr>
            <p:ph type="sldNum" sz="quarter" idx="12"/>
          </p:nvPr>
        </p:nvSpPr>
        <p:spPr/>
        <p:txBody>
          <a:bodyPr/>
          <a:lstStyle/>
          <a:p>
            <a:fld id="{ED1A6700-4B8E-C940-9C38-BD3ABD7F9838}" type="slidenum">
              <a:rPr lang="en-US" smtClean="0"/>
              <a:t>60</a:t>
            </a:fld>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E22B1C4-04C0-8F4B-BB32-8FC5779B598C}"/>
                  </a:ext>
                </a:extLst>
              </p:cNvPr>
              <p:cNvSpPr txBox="1"/>
              <p:nvPr/>
            </p:nvSpPr>
            <p:spPr>
              <a:xfrm>
                <a:off x="2241550" y="2639121"/>
                <a:ext cx="8520107" cy="12593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𝑐𝑎𝑙</m:t>
                          </m:r>
                        </m:sub>
                      </m:sSub>
                      <m:r>
                        <a:rPr lang="en-US" sz="3200" b="0" i="1" smtClean="0">
                          <a:latin typeface="Cambria Math" panose="02040503050406030204" pitchFamily="18" charset="0"/>
                        </a:rPr>
                        <m:t>=</m:t>
                      </m:r>
                      <m:r>
                        <a:rPr lang="en-US" sz="3200" b="0" i="1" smtClean="0">
                          <a:latin typeface="Cambria Math" panose="02040503050406030204" pitchFamily="18" charset="0"/>
                        </a:rPr>
                        <m:t>𝑠</m:t>
                      </m:r>
                      <m:nary>
                        <m:naryPr>
                          <m:chr m:val="∑"/>
                          <m:supHide m:val="on"/>
                          <m:ctrlPr>
                            <a:rPr lang="en-US" sz="3200" b="0" i="1" smtClean="0">
                              <a:latin typeface="Cambria Math" panose="02040503050406030204" pitchFamily="18" charset="0"/>
                            </a:rPr>
                          </m:ctrlPr>
                        </m:naryPr>
                        <m:sub>
                          <m:r>
                            <m:rPr>
                              <m:brk m:alnAt="7"/>
                            </m:rPr>
                            <a:rPr lang="en-US" sz="3200" b="0" i="1" smtClean="0">
                              <a:latin typeface="Cambria Math" panose="02040503050406030204" pitchFamily="18" charset="0"/>
                            </a:rPr>
                            <m:t>{</m:t>
                          </m:r>
                          <m:r>
                            <a:rPr lang="en-US" sz="3200" b="0" i="1" smtClean="0">
                              <a:latin typeface="Cambria Math" panose="02040503050406030204" pitchFamily="18" charset="0"/>
                            </a:rPr>
                            <m:t>h</m:t>
                          </m:r>
                          <m:r>
                            <a:rPr lang="en-US" sz="3200" b="0" i="1" smtClean="0">
                              <a:latin typeface="Cambria Math" panose="02040503050406030204" pitchFamily="18" charset="0"/>
                            </a:rPr>
                            <m:t>}</m:t>
                          </m:r>
                        </m:sub>
                        <m:sup/>
                        <m:e>
                          <m:r>
                            <a:rPr lang="en-US" sz="3200" b="0" i="1" smtClean="0">
                              <a:latin typeface="Cambria Math" panose="02040503050406030204" pitchFamily="18" charset="0"/>
                            </a:rPr>
                            <m:t>𝐿</m:t>
                          </m:r>
                          <m:r>
                            <a:rPr lang="en-US" sz="3200" b="0" i="1" baseline="-25000" smtClean="0">
                              <a:latin typeface="Cambria Math" panose="02040503050406030204" pitchFamily="18" charset="0"/>
                            </a:rPr>
                            <m:t>𝐾</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𝐹</m:t>
                              </m:r>
                              <m:r>
                                <a:rPr lang="en-US" sz="3200" b="0" i="1" baseline="-25000" smtClean="0">
                                  <a:latin typeface="Cambria Math" panose="02040503050406030204" pitchFamily="18" charset="0"/>
                                </a:rPr>
                                <m:t>𝐾</m:t>
                              </m:r>
                            </m:e>
                          </m:d>
                          <m:r>
                            <a:rPr lang="en-US" sz="3200" b="0" i="1" baseline="30000"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𝜙</m:t>
                          </m:r>
                          <m:d>
                            <m:dPr>
                              <m:ctrlPr>
                                <a:rPr lang="en-US" sz="3200" b="0" i="1" smtClean="0">
                                  <a:latin typeface="Cambria Math" panose="02040503050406030204" pitchFamily="18" charset="0"/>
                                  <a:ea typeface="Cambria Math" panose="02040503050406030204" pitchFamily="18" charset="0"/>
                                </a:rPr>
                              </m:ctrlPr>
                            </m:dPr>
                            <m:e>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𝑖</m:t>
                                  </m:r>
                                </m:sub>
                              </m:sSub>
                              <m:r>
                                <a:rPr lang="en-US" sz="3200" b="0" i="1" smtClean="0">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𝐾</m:t>
                                  </m:r>
                                </m:sub>
                              </m:sSub>
                            </m:e>
                          </m:d>
                          <m:r>
                            <a:rPr lang="en-US" sz="3200" b="0" i="1" smtClean="0">
                              <a:latin typeface="Cambria Math" panose="02040503050406030204" pitchFamily="18" charset="0"/>
                              <a:ea typeface="Cambria Math" panose="02040503050406030204" pitchFamily="18" charset="0"/>
                            </a:rPr>
                            <m:t>𝑃</m:t>
                          </m:r>
                          <m:r>
                            <a:rPr lang="en-US" sz="3200" b="0" i="1" baseline="-25000" smtClean="0">
                              <a:latin typeface="Cambria Math" panose="02040503050406030204" pitchFamily="18" charset="0"/>
                              <a:ea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𝐴</m:t>
                          </m:r>
                          <m:r>
                            <a:rPr lang="en-US" sz="3200" b="0" i="1" smtClean="0">
                              <a:latin typeface="Cambria Math" panose="02040503050406030204" pitchFamily="18" charset="0"/>
                              <a:ea typeface="Cambria Math" panose="02040503050406030204" pitchFamily="18" charset="0"/>
                            </a:rPr>
                            <m:t>+</m:t>
                          </m:r>
                          <m:sSub>
                            <m:sSubPr>
                              <m:ctrlPr>
                                <a:rPr lang="en-US" sz="320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𝑦</m:t>
                              </m:r>
                            </m:e>
                            <m:sub>
                              <m:r>
                                <a:rPr lang="en-US" sz="3200" b="0" i="1" smtClean="0">
                                  <a:latin typeface="Cambria Math" panose="02040503050406030204" pitchFamily="18" charset="0"/>
                                  <a:ea typeface="Cambria Math" panose="02040503050406030204" pitchFamily="18" charset="0"/>
                                </a:rPr>
                                <m:t>𝑖</m:t>
                              </m:r>
                            </m:sub>
                          </m:sSub>
                        </m:e>
                      </m:nary>
                    </m:oMath>
                  </m:oMathPara>
                </a14:m>
                <a:endParaRPr lang="en-US" sz="3200" dirty="0"/>
              </a:p>
            </p:txBody>
          </p:sp>
        </mc:Choice>
        <mc:Fallback xmlns="">
          <p:sp>
            <p:nvSpPr>
              <p:cNvPr id="8" name="TextBox 7">
                <a:extLst>
                  <a:ext uri="{FF2B5EF4-FFF2-40B4-BE49-F238E27FC236}">
                    <a16:creationId xmlns:a16="http://schemas.microsoft.com/office/drawing/2014/main" id="{BE22B1C4-04C0-8F4B-BB32-8FC5779B598C}"/>
                  </a:ext>
                </a:extLst>
              </p:cNvPr>
              <p:cNvSpPr txBox="1">
                <a:spLocks noRot="1" noChangeAspect="1" noMove="1" noResize="1" noEditPoints="1" noAdjustHandles="1" noChangeArrowheads="1" noChangeShapeType="1" noTextEdit="1"/>
              </p:cNvSpPr>
              <p:nvPr/>
            </p:nvSpPr>
            <p:spPr>
              <a:xfrm>
                <a:off x="2241550" y="2639121"/>
                <a:ext cx="8520107" cy="1259319"/>
              </a:xfrm>
              <a:prstGeom prst="rect">
                <a:avLst/>
              </a:prstGeom>
              <a:blipFill>
                <a:blip r:embed="rId2"/>
                <a:stretch>
                  <a:fillRect t="-140000" b="-187000"/>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8F84828C-0E00-1648-A3A2-9F547CC4DB0E}"/>
              </a:ext>
            </a:extLst>
          </p:cNvPr>
          <p:cNvGrpSpPr/>
          <p:nvPr/>
        </p:nvGrpSpPr>
        <p:grpSpPr>
          <a:xfrm>
            <a:off x="510192" y="2992466"/>
            <a:ext cx="1731358" cy="830997"/>
            <a:chOff x="510192" y="2992466"/>
            <a:chExt cx="1731358" cy="830997"/>
          </a:xfrm>
        </p:grpSpPr>
        <p:sp>
          <p:nvSpPr>
            <p:cNvPr id="20" name="Rectangle 19">
              <a:extLst>
                <a:ext uri="{FF2B5EF4-FFF2-40B4-BE49-F238E27FC236}">
                  <a16:creationId xmlns:a16="http://schemas.microsoft.com/office/drawing/2014/main" id="{F55BE474-4382-3D43-A6BD-E00DEF43753B}"/>
                </a:ext>
              </a:extLst>
            </p:cNvPr>
            <p:cNvSpPr/>
            <p:nvPr/>
          </p:nvSpPr>
          <p:spPr>
            <a:xfrm>
              <a:off x="510192" y="2992466"/>
              <a:ext cx="1618646" cy="830997"/>
            </a:xfrm>
            <a:prstGeom prst="rect">
              <a:avLst/>
            </a:prstGeom>
            <a:solidFill>
              <a:srgbClr val="F72A00">
                <a:alpha val="50196"/>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D01D9F6-B168-004A-9ACA-580C0B9F7916}"/>
                </a:ext>
              </a:extLst>
            </p:cNvPr>
            <p:cNvSpPr txBox="1"/>
            <p:nvPr/>
          </p:nvSpPr>
          <p:spPr>
            <a:xfrm>
              <a:off x="510192" y="2992466"/>
              <a:ext cx="1731358" cy="830997"/>
            </a:xfrm>
            <a:prstGeom prst="rect">
              <a:avLst/>
            </a:prstGeom>
            <a:noFill/>
          </p:spPr>
          <p:txBody>
            <a:bodyPr wrap="square" rtlCol="0">
              <a:spAutoFit/>
            </a:bodyPr>
            <a:lstStyle/>
            <a:p>
              <a:r>
                <a:rPr lang="en-US" sz="2400" dirty="0"/>
                <a:t>Calculated </a:t>
              </a:r>
            </a:p>
            <a:p>
              <a:r>
                <a:rPr lang="en-US" sz="2400" dirty="0"/>
                <a:t>intensity </a:t>
              </a:r>
            </a:p>
          </p:txBody>
        </p:sp>
      </p:grpSp>
      <p:pic>
        <p:nvPicPr>
          <p:cNvPr id="17" name="Picture 16">
            <a:extLst>
              <a:ext uri="{FF2B5EF4-FFF2-40B4-BE49-F238E27FC236}">
                <a16:creationId xmlns:a16="http://schemas.microsoft.com/office/drawing/2014/main" id="{046CC6FD-F22B-AE47-A5E4-57410247852B}"/>
              </a:ext>
            </a:extLst>
          </p:cNvPr>
          <p:cNvPicPr>
            <a:picLocks noChangeAspect="1"/>
          </p:cNvPicPr>
          <p:nvPr/>
        </p:nvPicPr>
        <p:blipFill>
          <a:blip r:embed="rId3"/>
          <a:stretch>
            <a:fillRect/>
          </a:stretch>
        </p:blipFill>
        <p:spPr>
          <a:xfrm>
            <a:off x="6825570" y="3463784"/>
            <a:ext cx="5366430" cy="2977596"/>
          </a:xfrm>
          <a:prstGeom prst="rect">
            <a:avLst/>
          </a:prstGeom>
        </p:spPr>
      </p:pic>
      <p:cxnSp>
        <p:nvCxnSpPr>
          <p:cNvPr id="23" name="Straight Connector 22">
            <a:extLst>
              <a:ext uri="{FF2B5EF4-FFF2-40B4-BE49-F238E27FC236}">
                <a16:creationId xmlns:a16="http://schemas.microsoft.com/office/drawing/2014/main" id="{9C682CF9-893D-164A-8DBF-7BED8AD6420D}"/>
              </a:ext>
            </a:extLst>
          </p:cNvPr>
          <p:cNvCxnSpPr>
            <a:cxnSpLocks/>
          </p:cNvCxnSpPr>
          <p:nvPr/>
        </p:nvCxnSpPr>
        <p:spPr>
          <a:xfrm flipV="1">
            <a:off x="2128838" y="3223093"/>
            <a:ext cx="628651" cy="20379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7628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AC9D563-4A5C-EA49-B38B-76D47875CC6F}"/>
              </a:ext>
            </a:extLst>
          </p:cNvPr>
          <p:cNvSpPr/>
          <p:nvPr/>
        </p:nvSpPr>
        <p:spPr>
          <a:xfrm>
            <a:off x="3960211" y="2904998"/>
            <a:ext cx="340327" cy="636189"/>
          </a:xfrm>
          <a:prstGeom prst="rect">
            <a:avLst/>
          </a:prstGeom>
          <a:solidFill>
            <a:schemeClr val="accent3">
              <a:alpha val="50196"/>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BDA3A5-DD9B-5348-BB7D-9A245EFF6599}"/>
              </a:ext>
            </a:extLst>
          </p:cNvPr>
          <p:cNvSpPr>
            <a:spLocks noGrp="1"/>
          </p:cNvSpPr>
          <p:nvPr>
            <p:ph type="title"/>
          </p:nvPr>
        </p:nvSpPr>
        <p:spPr/>
        <p:txBody>
          <a:bodyPr/>
          <a:lstStyle/>
          <a:p>
            <a:r>
              <a:rPr lang="en-US" dirty="0"/>
              <a:t>The calculated profile</a:t>
            </a:r>
          </a:p>
        </p:txBody>
      </p:sp>
      <p:sp>
        <p:nvSpPr>
          <p:cNvPr id="5" name="Date Placeholder 4">
            <a:extLst>
              <a:ext uri="{FF2B5EF4-FFF2-40B4-BE49-F238E27FC236}">
                <a16:creationId xmlns:a16="http://schemas.microsoft.com/office/drawing/2014/main" id="{4B027565-4C93-3D48-913C-EEF2413E8B99}"/>
              </a:ext>
            </a:extLst>
          </p:cNvPr>
          <p:cNvSpPr>
            <a:spLocks noGrp="1"/>
          </p:cNvSpPr>
          <p:nvPr>
            <p:ph type="dt" sz="half" idx="10"/>
          </p:nvPr>
        </p:nvSpPr>
        <p:spPr/>
        <p:txBody>
          <a:bodyPr/>
          <a:lstStyle/>
          <a:p>
            <a:fld id="{83B203C3-E3C4-BB49-BFB3-19EAF6FCC5F1}" type="datetime1">
              <a:rPr lang="sv-SE" smtClean="0"/>
              <a:t>2019-09-11</a:t>
            </a:fld>
            <a:endParaRPr lang="en-US"/>
          </a:p>
        </p:txBody>
      </p:sp>
      <p:sp>
        <p:nvSpPr>
          <p:cNvPr id="7" name="Slide Number Placeholder 6">
            <a:extLst>
              <a:ext uri="{FF2B5EF4-FFF2-40B4-BE49-F238E27FC236}">
                <a16:creationId xmlns:a16="http://schemas.microsoft.com/office/drawing/2014/main" id="{3693DF18-520D-C74C-A89C-8319C14322D8}"/>
              </a:ext>
            </a:extLst>
          </p:cNvPr>
          <p:cNvSpPr>
            <a:spLocks noGrp="1"/>
          </p:cNvSpPr>
          <p:nvPr>
            <p:ph type="sldNum" sz="quarter" idx="12"/>
          </p:nvPr>
        </p:nvSpPr>
        <p:spPr/>
        <p:txBody>
          <a:bodyPr/>
          <a:lstStyle/>
          <a:p>
            <a:fld id="{ED1A6700-4B8E-C940-9C38-BD3ABD7F9838}" type="slidenum">
              <a:rPr lang="en-US" smtClean="0"/>
              <a:t>61</a:t>
            </a:fld>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98E4DD1-0010-F844-93C6-69E2A97A833D}"/>
                  </a:ext>
                </a:extLst>
              </p:cNvPr>
              <p:cNvSpPr txBox="1"/>
              <p:nvPr/>
            </p:nvSpPr>
            <p:spPr>
              <a:xfrm>
                <a:off x="2241550" y="2639121"/>
                <a:ext cx="8520107" cy="12593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𝑐𝑎𝑙</m:t>
                          </m:r>
                        </m:sub>
                      </m:sSub>
                      <m:r>
                        <a:rPr lang="en-US" sz="3200" b="0" i="1" smtClean="0">
                          <a:latin typeface="Cambria Math" panose="02040503050406030204" pitchFamily="18" charset="0"/>
                        </a:rPr>
                        <m:t>=</m:t>
                      </m:r>
                      <m:r>
                        <a:rPr lang="en-US" sz="3200" b="0" i="1" smtClean="0">
                          <a:latin typeface="Cambria Math" panose="02040503050406030204" pitchFamily="18" charset="0"/>
                        </a:rPr>
                        <m:t>𝑠</m:t>
                      </m:r>
                      <m:nary>
                        <m:naryPr>
                          <m:chr m:val="∑"/>
                          <m:supHide m:val="on"/>
                          <m:ctrlPr>
                            <a:rPr lang="en-US" sz="3200" b="0" i="1" smtClean="0">
                              <a:latin typeface="Cambria Math" panose="02040503050406030204" pitchFamily="18" charset="0"/>
                            </a:rPr>
                          </m:ctrlPr>
                        </m:naryPr>
                        <m:sub>
                          <m:r>
                            <m:rPr>
                              <m:brk m:alnAt="7"/>
                            </m:rPr>
                            <a:rPr lang="en-US" sz="3200" b="0" i="1" smtClean="0">
                              <a:latin typeface="Cambria Math" panose="02040503050406030204" pitchFamily="18" charset="0"/>
                            </a:rPr>
                            <m:t>{</m:t>
                          </m:r>
                          <m:r>
                            <a:rPr lang="en-US" sz="3200" b="0" i="1" smtClean="0">
                              <a:latin typeface="Cambria Math" panose="02040503050406030204" pitchFamily="18" charset="0"/>
                            </a:rPr>
                            <m:t>h</m:t>
                          </m:r>
                          <m:r>
                            <a:rPr lang="en-US" sz="3200" b="0" i="1" smtClean="0">
                              <a:latin typeface="Cambria Math" panose="02040503050406030204" pitchFamily="18" charset="0"/>
                            </a:rPr>
                            <m:t>}</m:t>
                          </m:r>
                        </m:sub>
                        <m:sup/>
                        <m:e>
                          <m:r>
                            <a:rPr lang="en-US" sz="3200" b="0" i="1" smtClean="0">
                              <a:latin typeface="Cambria Math" panose="02040503050406030204" pitchFamily="18" charset="0"/>
                            </a:rPr>
                            <m:t>𝐿</m:t>
                          </m:r>
                          <m:r>
                            <a:rPr lang="en-US" sz="3200" b="0" i="1" baseline="-25000" smtClean="0">
                              <a:latin typeface="Cambria Math" panose="02040503050406030204" pitchFamily="18" charset="0"/>
                            </a:rPr>
                            <m:t>𝐾</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𝐹</m:t>
                              </m:r>
                              <m:r>
                                <a:rPr lang="en-US" sz="3200" b="0" i="1" baseline="-25000" smtClean="0">
                                  <a:latin typeface="Cambria Math" panose="02040503050406030204" pitchFamily="18" charset="0"/>
                                </a:rPr>
                                <m:t>𝐾</m:t>
                              </m:r>
                            </m:e>
                          </m:d>
                          <m:r>
                            <a:rPr lang="en-US" sz="3200" b="0" i="1" baseline="30000"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𝜙</m:t>
                          </m:r>
                          <m:d>
                            <m:dPr>
                              <m:ctrlPr>
                                <a:rPr lang="en-US" sz="3200" b="0" i="1" smtClean="0">
                                  <a:latin typeface="Cambria Math" panose="02040503050406030204" pitchFamily="18" charset="0"/>
                                  <a:ea typeface="Cambria Math" panose="02040503050406030204" pitchFamily="18" charset="0"/>
                                </a:rPr>
                              </m:ctrlPr>
                            </m:dPr>
                            <m:e>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𝑖</m:t>
                                  </m:r>
                                </m:sub>
                              </m:sSub>
                              <m:r>
                                <a:rPr lang="en-US" sz="3200" b="0" i="1" smtClean="0">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𝐾</m:t>
                                  </m:r>
                                </m:sub>
                              </m:sSub>
                            </m:e>
                          </m:d>
                          <m:r>
                            <a:rPr lang="en-US" sz="3200" b="0" i="1" smtClean="0">
                              <a:latin typeface="Cambria Math" panose="02040503050406030204" pitchFamily="18" charset="0"/>
                              <a:ea typeface="Cambria Math" panose="02040503050406030204" pitchFamily="18" charset="0"/>
                            </a:rPr>
                            <m:t>𝑃</m:t>
                          </m:r>
                          <m:r>
                            <a:rPr lang="en-US" sz="3200" b="0" i="1" baseline="-25000" smtClean="0">
                              <a:latin typeface="Cambria Math" panose="02040503050406030204" pitchFamily="18" charset="0"/>
                              <a:ea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𝐴</m:t>
                          </m:r>
                          <m:r>
                            <a:rPr lang="en-US" sz="3200" b="0" i="1" smtClean="0">
                              <a:latin typeface="Cambria Math" panose="02040503050406030204" pitchFamily="18" charset="0"/>
                              <a:ea typeface="Cambria Math" panose="02040503050406030204" pitchFamily="18" charset="0"/>
                            </a:rPr>
                            <m:t>+</m:t>
                          </m:r>
                          <m:sSub>
                            <m:sSubPr>
                              <m:ctrlPr>
                                <a:rPr lang="en-US" sz="320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𝑦</m:t>
                              </m:r>
                            </m:e>
                            <m:sub>
                              <m:r>
                                <a:rPr lang="en-US" sz="3200" b="0" i="1" smtClean="0">
                                  <a:latin typeface="Cambria Math" panose="02040503050406030204" pitchFamily="18" charset="0"/>
                                  <a:ea typeface="Cambria Math" panose="02040503050406030204" pitchFamily="18" charset="0"/>
                                </a:rPr>
                                <m:t>𝑖</m:t>
                              </m:r>
                            </m:sub>
                          </m:sSub>
                        </m:e>
                      </m:nary>
                    </m:oMath>
                  </m:oMathPara>
                </a14:m>
                <a:endParaRPr lang="en-US" sz="3200" dirty="0"/>
              </a:p>
            </p:txBody>
          </p:sp>
        </mc:Choice>
        <mc:Fallback xmlns="">
          <p:sp>
            <p:nvSpPr>
              <p:cNvPr id="12" name="TextBox 11">
                <a:extLst>
                  <a:ext uri="{FF2B5EF4-FFF2-40B4-BE49-F238E27FC236}">
                    <a16:creationId xmlns:a16="http://schemas.microsoft.com/office/drawing/2014/main" id="{098E4DD1-0010-F844-93C6-69E2A97A833D}"/>
                  </a:ext>
                </a:extLst>
              </p:cNvPr>
              <p:cNvSpPr txBox="1">
                <a:spLocks noRot="1" noChangeAspect="1" noMove="1" noResize="1" noEditPoints="1" noAdjustHandles="1" noChangeArrowheads="1" noChangeShapeType="1" noTextEdit="1"/>
              </p:cNvSpPr>
              <p:nvPr/>
            </p:nvSpPr>
            <p:spPr>
              <a:xfrm>
                <a:off x="2241550" y="2639121"/>
                <a:ext cx="8520107" cy="1259319"/>
              </a:xfrm>
              <a:prstGeom prst="rect">
                <a:avLst/>
              </a:prstGeom>
              <a:blipFill>
                <a:blip r:embed="rId2"/>
                <a:stretch>
                  <a:fillRect t="-140000" b="-187000"/>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DBA60BB3-63E6-3F46-9C7B-59BAD52CB18E}"/>
              </a:ext>
            </a:extLst>
          </p:cNvPr>
          <p:cNvSpPr/>
          <p:nvPr/>
        </p:nvSpPr>
        <p:spPr>
          <a:xfrm>
            <a:off x="510192" y="2992466"/>
            <a:ext cx="1618646" cy="83099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5325576-4CF1-2E4D-859B-56641781A0F8}"/>
              </a:ext>
            </a:extLst>
          </p:cNvPr>
          <p:cNvSpPr txBox="1"/>
          <p:nvPr/>
        </p:nvSpPr>
        <p:spPr>
          <a:xfrm>
            <a:off x="510192" y="2982578"/>
            <a:ext cx="1731358" cy="830997"/>
          </a:xfrm>
          <a:prstGeom prst="rect">
            <a:avLst/>
          </a:prstGeom>
          <a:noFill/>
          <a:ln>
            <a:noFill/>
          </a:ln>
        </p:spPr>
        <p:txBody>
          <a:bodyPr wrap="square" rtlCol="0">
            <a:spAutoFit/>
          </a:bodyPr>
          <a:lstStyle/>
          <a:p>
            <a:r>
              <a:rPr lang="en-US" sz="2400" dirty="0"/>
              <a:t>Calculated </a:t>
            </a:r>
          </a:p>
          <a:p>
            <a:r>
              <a:rPr lang="en-US" sz="2400" dirty="0"/>
              <a:t>intensity </a:t>
            </a:r>
          </a:p>
        </p:txBody>
      </p:sp>
      <p:cxnSp>
        <p:nvCxnSpPr>
          <p:cNvPr id="20" name="Straight Connector 19">
            <a:extLst>
              <a:ext uri="{FF2B5EF4-FFF2-40B4-BE49-F238E27FC236}">
                <a16:creationId xmlns:a16="http://schemas.microsoft.com/office/drawing/2014/main" id="{717C4595-98E8-1D4A-B611-003CA336367F}"/>
              </a:ext>
            </a:extLst>
          </p:cNvPr>
          <p:cNvCxnSpPr>
            <a:cxnSpLocks/>
          </p:cNvCxnSpPr>
          <p:nvPr/>
        </p:nvCxnSpPr>
        <p:spPr>
          <a:xfrm flipV="1">
            <a:off x="2128838" y="3223093"/>
            <a:ext cx="628651" cy="20379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F88EC60-C306-CB4F-AE83-1CFE8EF8CD21}"/>
              </a:ext>
            </a:extLst>
          </p:cNvPr>
          <p:cNvGrpSpPr/>
          <p:nvPr/>
        </p:nvGrpSpPr>
        <p:grpSpPr>
          <a:xfrm>
            <a:off x="2198386" y="3823463"/>
            <a:ext cx="1931988" cy="471553"/>
            <a:chOff x="510192" y="2992466"/>
            <a:chExt cx="1931988" cy="471553"/>
          </a:xfrm>
        </p:grpSpPr>
        <p:sp>
          <p:nvSpPr>
            <p:cNvPr id="23" name="Rectangle 22">
              <a:extLst>
                <a:ext uri="{FF2B5EF4-FFF2-40B4-BE49-F238E27FC236}">
                  <a16:creationId xmlns:a16="http://schemas.microsoft.com/office/drawing/2014/main" id="{D2BAE76F-6564-A742-A790-63094BA7A78A}"/>
                </a:ext>
              </a:extLst>
            </p:cNvPr>
            <p:cNvSpPr/>
            <p:nvPr/>
          </p:nvSpPr>
          <p:spPr>
            <a:xfrm>
              <a:off x="510192" y="2992467"/>
              <a:ext cx="1803400" cy="471552"/>
            </a:xfrm>
            <a:prstGeom prst="rect">
              <a:avLst/>
            </a:prstGeom>
            <a:solidFill>
              <a:schemeClr val="accent3">
                <a:alpha val="50196"/>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CF26220-B91B-8945-8EB4-860C6E51EB9A}"/>
                </a:ext>
              </a:extLst>
            </p:cNvPr>
            <p:cNvSpPr txBox="1"/>
            <p:nvPr/>
          </p:nvSpPr>
          <p:spPr>
            <a:xfrm>
              <a:off x="510192" y="2992466"/>
              <a:ext cx="1931988" cy="461665"/>
            </a:xfrm>
            <a:prstGeom prst="rect">
              <a:avLst/>
            </a:prstGeom>
            <a:noFill/>
          </p:spPr>
          <p:txBody>
            <a:bodyPr wrap="square" rtlCol="0">
              <a:spAutoFit/>
            </a:bodyPr>
            <a:lstStyle/>
            <a:p>
              <a:r>
                <a:rPr lang="en-US" sz="2400" dirty="0"/>
                <a:t>Scale factor</a:t>
              </a:r>
            </a:p>
          </p:txBody>
        </p:sp>
      </p:grpSp>
      <p:cxnSp>
        <p:nvCxnSpPr>
          <p:cNvPr id="25" name="Straight Connector 24">
            <a:extLst>
              <a:ext uri="{FF2B5EF4-FFF2-40B4-BE49-F238E27FC236}">
                <a16:creationId xmlns:a16="http://schemas.microsoft.com/office/drawing/2014/main" id="{9FEC942F-0109-5B4C-BE5E-7C341825F7B3}"/>
              </a:ext>
            </a:extLst>
          </p:cNvPr>
          <p:cNvCxnSpPr>
            <a:cxnSpLocks/>
          </p:cNvCxnSpPr>
          <p:nvPr/>
        </p:nvCxnSpPr>
        <p:spPr>
          <a:xfrm flipV="1">
            <a:off x="3929744" y="3541187"/>
            <a:ext cx="141590" cy="27892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677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5FC6625-48AC-E14D-91BB-5F9C907F939F}"/>
              </a:ext>
            </a:extLst>
          </p:cNvPr>
          <p:cNvSpPr/>
          <p:nvPr/>
        </p:nvSpPr>
        <p:spPr>
          <a:xfrm>
            <a:off x="4321861" y="2688801"/>
            <a:ext cx="521602" cy="1209639"/>
          </a:xfrm>
          <a:prstGeom prst="rect">
            <a:avLst/>
          </a:prstGeom>
          <a:solidFill>
            <a:schemeClr val="accent4">
              <a:alpha val="50196"/>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BDA3A5-DD9B-5348-BB7D-9A245EFF6599}"/>
              </a:ext>
            </a:extLst>
          </p:cNvPr>
          <p:cNvSpPr>
            <a:spLocks noGrp="1"/>
          </p:cNvSpPr>
          <p:nvPr>
            <p:ph type="title"/>
          </p:nvPr>
        </p:nvSpPr>
        <p:spPr/>
        <p:txBody>
          <a:bodyPr/>
          <a:lstStyle/>
          <a:p>
            <a:r>
              <a:rPr lang="en-US" dirty="0"/>
              <a:t>The calculated profile</a:t>
            </a:r>
          </a:p>
        </p:txBody>
      </p:sp>
      <p:sp>
        <p:nvSpPr>
          <p:cNvPr id="5" name="Date Placeholder 4">
            <a:extLst>
              <a:ext uri="{FF2B5EF4-FFF2-40B4-BE49-F238E27FC236}">
                <a16:creationId xmlns:a16="http://schemas.microsoft.com/office/drawing/2014/main" id="{4B027565-4C93-3D48-913C-EEF2413E8B99}"/>
              </a:ext>
            </a:extLst>
          </p:cNvPr>
          <p:cNvSpPr>
            <a:spLocks noGrp="1"/>
          </p:cNvSpPr>
          <p:nvPr>
            <p:ph type="dt" sz="half" idx="10"/>
          </p:nvPr>
        </p:nvSpPr>
        <p:spPr/>
        <p:txBody>
          <a:bodyPr/>
          <a:lstStyle/>
          <a:p>
            <a:fld id="{83B203C3-E3C4-BB49-BFB3-19EAF6FCC5F1}" type="datetime1">
              <a:rPr lang="sv-SE" smtClean="0"/>
              <a:t>2019-09-11</a:t>
            </a:fld>
            <a:endParaRPr lang="en-US"/>
          </a:p>
        </p:txBody>
      </p:sp>
      <p:sp>
        <p:nvSpPr>
          <p:cNvPr id="7" name="Slide Number Placeholder 6">
            <a:extLst>
              <a:ext uri="{FF2B5EF4-FFF2-40B4-BE49-F238E27FC236}">
                <a16:creationId xmlns:a16="http://schemas.microsoft.com/office/drawing/2014/main" id="{3693DF18-520D-C74C-A89C-8319C14322D8}"/>
              </a:ext>
            </a:extLst>
          </p:cNvPr>
          <p:cNvSpPr>
            <a:spLocks noGrp="1"/>
          </p:cNvSpPr>
          <p:nvPr>
            <p:ph type="sldNum" sz="quarter" idx="12"/>
          </p:nvPr>
        </p:nvSpPr>
        <p:spPr/>
        <p:txBody>
          <a:bodyPr/>
          <a:lstStyle/>
          <a:p>
            <a:fld id="{ED1A6700-4B8E-C940-9C38-BD3ABD7F9838}" type="slidenum">
              <a:rPr lang="en-US" smtClean="0"/>
              <a:t>62</a:t>
            </a:fld>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98E4DD1-0010-F844-93C6-69E2A97A833D}"/>
                  </a:ext>
                </a:extLst>
              </p:cNvPr>
              <p:cNvSpPr txBox="1"/>
              <p:nvPr/>
            </p:nvSpPr>
            <p:spPr>
              <a:xfrm>
                <a:off x="2241550" y="2639121"/>
                <a:ext cx="8520107" cy="12593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𝑐𝑎𝑙</m:t>
                          </m:r>
                        </m:sub>
                      </m:sSub>
                      <m:r>
                        <a:rPr lang="en-US" sz="3200" b="0" i="1" smtClean="0">
                          <a:latin typeface="Cambria Math" panose="02040503050406030204" pitchFamily="18" charset="0"/>
                        </a:rPr>
                        <m:t>=</m:t>
                      </m:r>
                      <m:r>
                        <a:rPr lang="en-US" sz="3200" b="0" i="1" smtClean="0">
                          <a:latin typeface="Cambria Math" panose="02040503050406030204" pitchFamily="18" charset="0"/>
                        </a:rPr>
                        <m:t>𝑠</m:t>
                      </m:r>
                      <m:nary>
                        <m:naryPr>
                          <m:chr m:val="∑"/>
                          <m:supHide m:val="on"/>
                          <m:ctrlPr>
                            <a:rPr lang="en-US" sz="3200" b="0" i="1" smtClean="0">
                              <a:latin typeface="Cambria Math" panose="02040503050406030204" pitchFamily="18" charset="0"/>
                            </a:rPr>
                          </m:ctrlPr>
                        </m:naryPr>
                        <m:sub>
                          <m:r>
                            <m:rPr>
                              <m:brk m:alnAt="7"/>
                            </m:rPr>
                            <a:rPr lang="en-US" sz="3200" b="0" i="1" smtClean="0">
                              <a:latin typeface="Cambria Math" panose="02040503050406030204" pitchFamily="18" charset="0"/>
                            </a:rPr>
                            <m:t>{</m:t>
                          </m:r>
                          <m:r>
                            <a:rPr lang="en-US" sz="3200" b="0" i="1" smtClean="0">
                              <a:latin typeface="Cambria Math" panose="02040503050406030204" pitchFamily="18" charset="0"/>
                            </a:rPr>
                            <m:t>h</m:t>
                          </m:r>
                          <m:r>
                            <a:rPr lang="en-US" sz="3200" b="0" i="1" smtClean="0">
                              <a:latin typeface="Cambria Math" panose="02040503050406030204" pitchFamily="18" charset="0"/>
                            </a:rPr>
                            <m:t>}</m:t>
                          </m:r>
                        </m:sub>
                        <m:sup/>
                        <m:e>
                          <m:r>
                            <a:rPr lang="en-US" sz="3200" b="0" i="1" smtClean="0">
                              <a:latin typeface="Cambria Math" panose="02040503050406030204" pitchFamily="18" charset="0"/>
                            </a:rPr>
                            <m:t>𝐿</m:t>
                          </m:r>
                          <m:r>
                            <a:rPr lang="en-US" sz="3200" b="0" i="1" baseline="-25000" smtClean="0">
                              <a:latin typeface="Cambria Math" panose="02040503050406030204" pitchFamily="18" charset="0"/>
                            </a:rPr>
                            <m:t>𝐾</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𝐹</m:t>
                              </m:r>
                              <m:r>
                                <a:rPr lang="en-US" sz="3200" b="0" i="1" baseline="-25000" smtClean="0">
                                  <a:latin typeface="Cambria Math" panose="02040503050406030204" pitchFamily="18" charset="0"/>
                                </a:rPr>
                                <m:t>𝐾</m:t>
                              </m:r>
                            </m:e>
                          </m:d>
                          <m:r>
                            <a:rPr lang="en-US" sz="3200" b="0" i="1" baseline="30000"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𝜙</m:t>
                          </m:r>
                          <m:d>
                            <m:dPr>
                              <m:ctrlPr>
                                <a:rPr lang="en-US" sz="3200" b="0" i="1" smtClean="0">
                                  <a:latin typeface="Cambria Math" panose="02040503050406030204" pitchFamily="18" charset="0"/>
                                  <a:ea typeface="Cambria Math" panose="02040503050406030204" pitchFamily="18" charset="0"/>
                                </a:rPr>
                              </m:ctrlPr>
                            </m:dPr>
                            <m:e>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𝑖</m:t>
                                  </m:r>
                                </m:sub>
                              </m:sSub>
                              <m:r>
                                <a:rPr lang="en-US" sz="3200" b="0" i="1" smtClean="0">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𝐾</m:t>
                                  </m:r>
                                </m:sub>
                              </m:sSub>
                            </m:e>
                          </m:d>
                          <m:r>
                            <a:rPr lang="en-US" sz="3200" b="0" i="1" smtClean="0">
                              <a:latin typeface="Cambria Math" panose="02040503050406030204" pitchFamily="18" charset="0"/>
                              <a:ea typeface="Cambria Math" panose="02040503050406030204" pitchFamily="18" charset="0"/>
                            </a:rPr>
                            <m:t>𝑃</m:t>
                          </m:r>
                          <m:r>
                            <a:rPr lang="en-US" sz="3200" b="0" i="1" baseline="-25000" smtClean="0">
                              <a:latin typeface="Cambria Math" panose="02040503050406030204" pitchFamily="18" charset="0"/>
                              <a:ea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𝐴</m:t>
                          </m:r>
                          <m:r>
                            <a:rPr lang="en-US" sz="3200" b="0" i="1" smtClean="0">
                              <a:latin typeface="Cambria Math" panose="02040503050406030204" pitchFamily="18" charset="0"/>
                              <a:ea typeface="Cambria Math" panose="02040503050406030204" pitchFamily="18" charset="0"/>
                            </a:rPr>
                            <m:t>+</m:t>
                          </m:r>
                          <m:sSub>
                            <m:sSubPr>
                              <m:ctrlPr>
                                <a:rPr lang="en-US" sz="320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𝑦</m:t>
                              </m:r>
                            </m:e>
                            <m:sub>
                              <m:r>
                                <a:rPr lang="en-US" sz="3200" b="0" i="1" smtClean="0">
                                  <a:latin typeface="Cambria Math" panose="02040503050406030204" pitchFamily="18" charset="0"/>
                                  <a:ea typeface="Cambria Math" panose="02040503050406030204" pitchFamily="18" charset="0"/>
                                </a:rPr>
                                <m:t>𝑖</m:t>
                              </m:r>
                            </m:sub>
                          </m:sSub>
                        </m:e>
                      </m:nary>
                    </m:oMath>
                  </m:oMathPara>
                </a14:m>
                <a:endParaRPr lang="en-US" sz="3200" dirty="0"/>
              </a:p>
            </p:txBody>
          </p:sp>
        </mc:Choice>
        <mc:Fallback xmlns="">
          <p:sp>
            <p:nvSpPr>
              <p:cNvPr id="12" name="TextBox 11">
                <a:extLst>
                  <a:ext uri="{FF2B5EF4-FFF2-40B4-BE49-F238E27FC236}">
                    <a16:creationId xmlns:a16="http://schemas.microsoft.com/office/drawing/2014/main" id="{098E4DD1-0010-F844-93C6-69E2A97A833D}"/>
                  </a:ext>
                </a:extLst>
              </p:cNvPr>
              <p:cNvSpPr txBox="1">
                <a:spLocks noRot="1" noChangeAspect="1" noMove="1" noResize="1" noEditPoints="1" noAdjustHandles="1" noChangeArrowheads="1" noChangeShapeType="1" noTextEdit="1"/>
              </p:cNvSpPr>
              <p:nvPr/>
            </p:nvSpPr>
            <p:spPr>
              <a:xfrm>
                <a:off x="2241550" y="2639121"/>
                <a:ext cx="8520107" cy="1259319"/>
              </a:xfrm>
              <a:prstGeom prst="rect">
                <a:avLst/>
              </a:prstGeom>
              <a:blipFill>
                <a:blip r:embed="rId2"/>
                <a:stretch>
                  <a:fillRect t="-140000" b="-187000"/>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DBA60BB3-63E6-3F46-9C7B-59BAD52CB18E}"/>
              </a:ext>
            </a:extLst>
          </p:cNvPr>
          <p:cNvSpPr/>
          <p:nvPr/>
        </p:nvSpPr>
        <p:spPr>
          <a:xfrm>
            <a:off x="510192" y="2992466"/>
            <a:ext cx="1618646" cy="83099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5325576-4CF1-2E4D-859B-56641781A0F8}"/>
              </a:ext>
            </a:extLst>
          </p:cNvPr>
          <p:cNvSpPr txBox="1"/>
          <p:nvPr/>
        </p:nvSpPr>
        <p:spPr>
          <a:xfrm>
            <a:off x="510192" y="2982578"/>
            <a:ext cx="1731358" cy="830997"/>
          </a:xfrm>
          <a:prstGeom prst="rect">
            <a:avLst/>
          </a:prstGeom>
          <a:noFill/>
          <a:ln>
            <a:noFill/>
          </a:ln>
        </p:spPr>
        <p:txBody>
          <a:bodyPr wrap="square" rtlCol="0">
            <a:spAutoFit/>
          </a:bodyPr>
          <a:lstStyle/>
          <a:p>
            <a:r>
              <a:rPr lang="en-US" sz="2400" dirty="0"/>
              <a:t>Calculated </a:t>
            </a:r>
          </a:p>
          <a:p>
            <a:r>
              <a:rPr lang="en-US" sz="2400" dirty="0"/>
              <a:t>intensity </a:t>
            </a:r>
          </a:p>
        </p:txBody>
      </p:sp>
      <p:cxnSp>
        <p:nvCxnSpPr>
          <p:cNvPr id="20" name="Straight Connector 19">
            <a:extLst>
              <a:ext uri="{FF2B5EF4-FFF2-40B4-BE49-F238E27FC236}">
                <a16:creationId xmlns:a16="http://schemas.microsoft.com/office/drawing/2014/main" id="{717C4595-98E8-1D4A-B611-003CA336367F}"/>
              </a:ext>
            </a:extLst>
          </p:cNvPr>
          <p:cNvCxnSpPr>
            <a:cxnSpLocks/>
          </p:cNvCxnSpPr>
          <p:nvPr/>
        </p:nvCxnSpPr>
        <p:spPr>
          <a:xfrm flipV="1">
            <a:off x="2128838" y="3223093"/>
            <a:ext cx="628651" cy="20379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2BAE76F-6564-A742-A790-63094BA7A78A}"/>
              </a:ext>
            </a:extLst>
          </p:cNvPr>
          <p:cNvSpPr/>
          <p:nvPr/>
        </p:nvSpPr>
        <p:spPr>
          <a:xfrm>
            <a:off x="2198386" y="3823464"/>
            <a:ext cx="1803400" cy="47155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CF26220-B91B-8945-8EB4-860C6E51EB9A}"/>
              </a:ext>
            </a:extLst>
          </p:cNvPr>
          <p:cNvSpPr txBox="1"/>
          <p:nvPr/>
        </p:nvSpPr>
        <p:spPr>
          <a:xfrm>
            <a:off x="2198386" y="3829997"/>
            <a:ext cx="1931988" cy="461665"/>
          </a:xfrm>
          <a:prstGeom prst="rect">
            <a:avLst/>
          </a:prstGeom>
          <a:noFill/>
        </p:spPr>
        <p:txBody>
          <a:bodyPr wrap="square" rtlCol="0">
            <a:spAutoFit/>
          </a:bodyPr>
          <a:lstStyle/>
          <a:p>
            <a:r>
              <a:rPr lang="en-US" sz="2400" dirty="0"/>
              <a:t>Scale factor</a:t>
            </a:r>
          </a:p>
        </p:txBody>
      </p:sp>
      <p:cxnSp>
        <p:nvCxnSpPr>
          <p:cNvPr id="25" name="Straight Connector 24">
            <a:extLst>
              <a:ext uri="{FF2B5EF4-FFF2-40B4-BE49-F238E27FC236}">
                <a16:creationId xmlns:a16="http://schemas.microsoft.com/office/drawing/2014/main" id="{9FEC942F-0109-5B4C-BE5E-7C341825F7B3}"/>
              </a:ext>
            </a:extLst>
          </p:cNvPr>
          <p:cNvCxnSpPr>
            <a:cxnSpLocks/>
          </p:cNvCxnSpPr>
          <p:nvPr/>
        </p:nvCxnSpPr>
        <p:spPr>
          <a:xfrm flipV="1">
            <a:off x="3929744" y="3541187"/>
            <a:ext cx="141590" cy="2789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B8C70A9-F4AC-3340-BA0C-AE2A3C7317C2}"/>
              </a:ext>
            </a:extLst>
          </p:cNvPr>
          <p:cNvSpPr/>
          <p:nvPr/>
        </p:nvSpPr>
        <p:spPr>
          <a:xfrm>
            <a:off x="2757489" y="1548210"/>
            <a:ext cx="1803400" cy="837098"/>
          </a:xfrm>
          <a:prstGeom prst="rect">
            <a:avLst/>
          </a:prstGeom>
          <a:solidFill>
            <a:schemeClr val="accent4">
              <a:alpha val="50196"/>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E2DE56D-8EFF-164F-A50E-5C85EC10C47D}"/>
              </a:ext>
            </a:extLst>
          </p:cNvPr>
          <p:cNvSpPr txBox="1"/>
          <p:nvPr/>
        </p:nvSpPr>
        <p:spPr>
          <a:xfrm>
            <a:off x="2693195" y="1534534"/>
            <a:ext cx="1931988" cy="830997"/>
          </a:xfrm>
          <a:prstGeom prst="rect">
            <a:avLst/>
          </a:prstGeom>
          <a:noFill/>
        </p:spPr>
        <p:txBody>
          <a:bodyPr wrap="square" rtlCol="0">
            <a:spAutoFit/>
          </a:bodyPr>
          <a:lstStyle/>
          <a:p>
            <a:r>
              <a:rPr lang="en-US" sz="2400" dirty="0"/>
              <a:t>Sum over all Bragg peaks</a:t>
            </a:r>
          </a:p>
        </p:txBody>
      </p:sp>
      <p:cxnSp>
        <p:nvCxnSpPr>
          <p:cNvPr id="28" name="Straight Connector 27">
            <a:extLst>
              <a:ext uri="{FF2B5EF4-FFF2-40B4-BE49-F238E27FC236}">
                <a16:creationId xmlns:a16="http://schemas.microsoft.com/office/drawing/2014/main" id="{B8EEB55D-2B84-BA43-BC1D-A4F93E9B6869}"/>
              </a:ext>
            </a:extLst>
          </p:cNvPr>
          <p:cNvCxnSpPr>
            <a:cxnSpLocks/>
          </p:cNvCxnSpPr>
          <p:nvPr/>
        </p:nvCxnSpPr>
        <p:spPr>
          <a:xfrm>
            <a:off x="4524868" y="2375420"/>
            <a:ext cx="94759" cy="30705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7685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951E645-8F0E-C74B-B378-2F974B39D413}"/>
              </a:ext>
            </a:extLst>
          </p:cNvPr>
          <p:cNvSpPr/>
          <p:nvPr/>
        </p:nvSpPr>
        <p:spPr>
          <a:xfrm>
            <a:off x="4899651" y="2933816"/>
            <a:ext cx="418718" cy="578796"/>
          </a:xfrm>
          <a:prstGeom prst="rect">
            <a:avLst/>
          </a:prstGeom>
          <a:solidFill>
            <a:schemeClr val="accent5">
              <a:alpha val="50196"/>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BDA3A5-DD9B-5348-BB7D-9A245EFF6599}"/>
              </a:ext>
            </a:extLst>
          </p:cNvPr>
          <p:cNvSpPr>
            <a:spLocks noGrp="1"/>
          </p:cNvSpPr>
          <p:nvPr>
            <p:ph type="title"/>
          </p:nvPr>
        </p:nvSpPr>
        <p:spPr/>
        <p:txBody>
          <a:bodyPr/>
          <a:lstStyle/>
          <a:p>
            <a:r>
              <a:rPr lang="en-US" dirty="0"/>
              <a:t>The calculated profile</a:t>
            </a:r>
          </a:p>
        </p:txBody>
      </p:sp>
      <p:sp>
        <p:nvSpPr>
          <p:cNvPr id="5" name="Date Placeholder 4">
            <a:extLst>
              <a:ext uri="{FF2B5EF4-FFF2-40B4-BE49-F238E27FC236}">
                <a16:creationId xmlns:a16="http://schemas.microsoft.com/office/drawing/2014/main" id="{4B027565-4C93-3D48-913C-EEF2413E8B99}"/>
              </a:ext>
            </a:extLst>
          </p:cNvPr>
          <p:cNvSpPr>
            <a:spLocks noGrp="1"/>
          </p:cNvSpPr>
          <p:nvPr>
            <p:ph type="dt" sz="half" idx="10"/>
          </p:nvPr>
        </p:nvSpPr>
        <p:spPr/>
        <p:txBody>
          <a:bodyPr/>
          <a:lstStyle/>
          <a:p>
            <a:fld id="{83B203C3-E3C4-BB49-BFB3-19EAF6FCC5F1}" type="datetime1">
              <a:rPr lang="sv-SE" smtClean="0"/>
              <a:t>2019-09-11</a:t>
            </a:fld>
            <a:endParaRPr lang="en-US"/>
          </a:p>
        </p:txBody>
      </p:sp>
      <p:sp>
        <p:nvSpPr>
          <p:cNvPr id="7" name="Slide Number Placeholder 6">
            <a:extLst>
              <a:ext uri="{FF2B5EF4-FFF2-40B4-BE49-F238E27FC236}">
                <a16:creationId xmlns:a16="http://schemas.microsoft.com/office/drawing/2014/main" id="{3693DF18-520D-C74C-A89C-8319C14322D8}"/>
              </a:ext>
            </a:extLst>
          </p:cNvPr>
          <p:cNvSpPr>
            <a:spLocks noGrp="1"/>
          </p:cNvSpPr>
          <p:nvPr>
            <p:ph type="sldNum" sz="quarter" idx="12"/>
          </p:nvPr>
        </p:nvSpPr>
        <p:spPr/>
        <p:txBody>
          <a:bodyPr/>
          <a:lstStyle/>
          <a:p>
            <a:fld id="{ED1A6700-4B8E-C940-9C38-BD3ABD7F9838}" type="slidenum">
              <a:rPr lang="en-US" smtClean="0"/>
              <a:t>63</a:t>
            </a:fld>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98E4DD1-0010-F844-93C6-69E2A97A833D}"/>
                  </a:ext>
                </a:extLst>
              </p:cNvPr>
              <p:cNvSpPr txBox="1"/>
              <p:nvPr/>
            </p:nvSpPr>
            <p:spPr>
              <a:xfrm>
                <a:off x="2241550" y="2639121"/>
                <a:ext cx="8520107" cy="12593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𝑐𝑎𝑙</m:t>
                          </m:r>
                        </m:sub>
                      </m:sSub>
                      <m:r>
                        <a:rPr lang="en-US" sz="3200" b="0" i="1" smtClean="0">
                          <a:latin typeface="Cambria Math" panose="02040503050406030204" pitchFamily="18" charset="0"/>
                        </a:rPr>
                        <m:t>=</m:t>
                      </m:r>
                      <m:r>
                        <a:rPr lang="en-US" sz="3200" b="0" i="1" smtClean="0">
                          <a:latin typeface="Cambria Math" panose="02040503050406030204" pitchFamily="18" charset="0"/>
                        </a:rPr>
                        <m:t>𝑠</m:t>
                      </m:r>
                      <m:nary>
                        <m:naryPr>
                          <m:chr m:val="∑"/>
                          <m:supHide m:val="on"/>
                          <m:ctrlPr>
                            <a:rPr lang="en-US" sz="3200" b="0" i="1" smtClean="0">
                              <a:latin typeface="Cambria Math" panose="02040503050406030204" pitchFamily="18" charset="0"/>
                            </a:rPr>
                          </m:ctrlPr>
                        </m:naryPr>
                        <m:sub>
                          <m:r>
                            <m:rPr>
                              <m:brk m:alnAt="7"/>
                            </m:rPr>
                            <a:rPr lang="en-US" sz="3200" b="0" i="1" smtClean="0">
                              <a:latin typeface="Cambria Math" panose="02040503050406030204" pitchFamily="18" charset="0"/>
                            </a:rPr>
                            <m:t>{</m:t>
                          </m:r>
                          <m:r>
                            <a:rPr lang="en-US" sz="3200" b="0" i="1" smtClean="0">
                              <a:latin typeface="Cambria Math" panose="02040503050406030204" pitchFamily="18" charset="0"/>
                            </a:rPr>
                            <m:t>h</m:t>
                          </m:r>
                          <m:r>
                            <a:rPr lang="en-US" sz="3200" b="0" i="1" smtClean="0">
                              <a:latin typeface="Cambria Math" panose="02040503050406030204" pitchFamily="18" charset="0"/>
                            </a:rPr>
                            <m:t>}</m:t>
                          </m:r>
                        </m:sub>
                        <m:sup/>
                        <m:e>
                          <m:r>
                            <a:rPr lang="en-US" sz="3200" b="0" i="1" smtClean="0">
                              <a:latin typeface="Cambria Math" panose="02040503050406030204" pitchFamily="18" charset="0"/>
                            </a:rPr>
                            <m:t>𝐿</m:t>
                          </m:r>
                          <m:r>
                            <a:rPr lang="en-US" sz="3200" b="0" i="1" baseline="-25000" smtClean="0">
                              <a:latin typeface="Cambria Math" panose="02040503050406030204" pitchFamily="18" charset="0"/>
                            </a:rPr>
                            <m:t>𝐾</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𝐹</m:t>
                              </m:r>
                              <m:r>
                                <a:rPr lang="en-US" sz="3200" b="0" i="1" baseline="-25000" smtClean="0">
                                  <a:latin typeface="Cambria Math" panose="02040503050406030204" pitchFamily="18" charset="0"/>
                                </a:rPr>
                                <m:t>𝐾</m:t>
                              </m:r>
                            </m:e>
                          </m:d>
                          <m:r>
                            <a:rPr lang="en-US" sz="3200" b="0" i="1" baseline="30000"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𝜙</m:t>
                          </m:r>
                          <m:d>
                            <m:dPr>
                              <m:ctrlPr>
                                <a:rPr lang="en-US" sz="3200" b="0" i="1" smtClean="0">
                                  <a:latin typeface="Cambria Math" panose="02040503050406030204" pitchFamily="18" charset="0"/>
                                  <a:ea typeface="Cambria Math" panose="02040503050406030204" pitchFamily="18" charset="0"/>
                                </a:rPr>
                              </m:ctrlPr>
                            </m:dPr>
                            <m:e>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𝑖</m:t>
                                  </m:r>
                                </m:sub>
                              </m:sSub>
                              <m:r>
                                <a:rPr lang="en-US" sz="3200" b="0" i="1" smtClean="0">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𝐾</m:t>
                                  </m:r>
                                </m:sub>
                              </m:sSub>
                            </m:e>
                          </m:d>
                          <m:r>
                            <a:rPr lang="en-US" sz="3200" b="0" i="1" smtClean="0">
                              <a:latin typeface="Cambria Math" panose="02040503050406030204" pitchFamily="18" charset="0"/>
                              <a:ea typeface="Cambria Math" panose="02040503050406030204" pitchFamily="18" charset="0"/>
                            </a:rPr>
                            <m:t>𝑃</m:t>
                          </m:r>
                          <m:r>
                            <a:rPr lang="en-US" sz="3200" b="0" i="1" baseline="-25000" smtClean="0">
                              <a:latin typeface="Cambria Math" panose="02040503050406030204" pitchFamily="18" charset="0"/>
                              <a:ea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𝐴</m:t>
                          </m:r>
                          <m:r>
                            <a:rPr lang="en-US" sz="3200" b="0" i="1" smtClean="0">
                              <a:latin typeface="Cambria Math" panose="02040503050406030204" pitchFamily="18" charset="0"/>
                              <a:ea typeface="Cambria Math" panose="02040503050406030204" pitchFamily="18" charset="0"/>
                            </a:rPr>
                            <m:t>+</m:t>
                          </m:r>
                          <m:sSub>
                            <m:sSubPr>
                              <m:ctrlPr>
                                <a:rPr lang="en-US" sz="320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𝑦</m:t>
                              </m:r>
                            </m:e>
                            <m:sub>
                              <m:r>
                                <a:rPr lang="en-US" sz="3200" b="0" i="1" smtClean="0">
                                  <a:latin typeface="Cambria Math" panose="02040503050406030204" pitchFamily="18" charset="0"/>
                                  <a:ea typeface="Cambria Math" panose="02040503050406030204" pitchFamily="18" charset="0"/>
                                </a:rPr>
                                <m:t>𝑖</m:t>
                              </m:r>
                            </m:sub>
                          </m:sSub>
                        </m:e>
                      </m:nary>
                    </m:oMath>
                  </m:oMathPara>
                </a14:m>
                <a:endParaRPr lang="en-US" sz="3200" dirty="0"/>
              </a:p>
            </p:txBody>
          </p:sp>
        </mc:Choice>
        <mc:Fallback xmlns="">
          <p:sp>
            <p:nvSpPr>
              <p:cNvPr id="12" name="TextBox 11">
                <a:extLst>
                  <a:ext uri="{FF2B5EF4-FFF2-40B4-BE49-F238E27FC236}">
                    <a16:creationId xmlns:a16="http://schemas.microsoft.com/office/drawing/2014/main" id="{098E4DD1-0010-F844-93C6-69E2A97A833D}"/>
                  </a:ext>
                </a:extLst>
              </p:cNvPr>
              <p:cNvSpPr txBox="1">
                <a:spLocks noRot="1" noChangeAspect="1" noMove="1" noResize="1" noEditPoints="1" noAdjustHandles="1" noChangeArrowheads="1" noChangeShapeType="1" noTextEdit="1"/>
              </p:cNvSpPr>
              <p:nvPr/>
            </p:nvSpPr>
            <p:spPr>
              <a:xfrm>
                <a:off x="2241550" y="2639121"/>
                <a:ext cx="8520107" cy="1259319"/>
              </a:xfrm>
              <a:prstGeom prst="rect">
                <a:avLst/>
              </a:prstGeom>
              <a:blipFill>
                <a:blip r:embed="rId2"/>
                <a:stretch>
                  <a:fillRect t="-140000" b="-187000"/>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DBA60BB3-63E6-3F46-9C7B-59BAD52CB18E}"/>
              </a:ext>
            </a:extLst>
          </p:cNvPr>
          <p:cNvSpPr/>
          <p:nvPr/>
        </p:nvSpPr>
        <p:spPr>
          <a:xfrm>
            <a:off x="510192" y="2992466"/>
            <a:ext cx="1618646" cy="83099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5325576-4CF1-2E4D-859B-56641781A0F8}"/>
              </a:ext>
            </a:extLst>
          </p:cNvPr>
          <p:cNvSpPr txBox="1"/>
          <p:nvPr/>
        </p:nvSpPr>
        <p:spPr>
          <a:xfrm>
            <a:off x="510192" y="2982578"/>
            <a:ext cx="1731358" cy="830997"/>
          </a:xfrm>
          <a:prstGeom prst="rect">
            <a:avLst/>
          </a:prstGeom>
          <a:noFill/>
          <a:ln>
            <a:noFill/>
          </a:ln>
        </p:spPr>
        <p:txBody>
          <a:bodyPr wrap="square" rtlCol="0">
            <a:spAutoFit/>
          </a:bodyPr>
          <a:lstStyle/>
          <a:p>
            <a:r>
              <a:rPr lang="en-US" sz="2400" dirty="0"/>
              <a:t>Calculated </a:t>
            </a:r>
          </a:p>
          <a:p>
            <a:r>
              <a:rPr lang="en-US" sz="2400" dirty="0"/>
              <a:t>intensity </a:t>
            </a:r>
          </a:p>
        </p:txBody>
      </p:sp>
      <p:cxnSp>
        <p:nvCxnSpPr>
          <p:cNvPr id="20" name="Straight Connector 19">
            <a:extLst>
              <a:ext uri="{FF2B5EF4-FFF2-40B4-BE49-F238E27FC236}">
                <a16:creationId xmlns:a16="http://schemas.microsoft.com/office/drawing/2014/main" id="{717C4595-98E8-1D4A-B611-003CA336367F}"/>
              </a:ext>
            </a:extLst>
          </p:cNvPr>
          <p:cNvCxnSpPr>
            <a:cxnSpLocks/>
          </p:cNvCxnSpPr>
          <p:nvPr/>
        </p:nvCxnSpPr>
        <p:spPr>
          <a:xfrm flipV="1">
            <a:off x="2128838" y="3223093"/>
            <a:ext cx="628651" cy="20379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2BAE76F-6564-A742-A790-63094BA7A78A}"/>
              </a:ext>
            </a:extLst>
          </p:cNvPr>
          <p:cNvSpPr/>
          <p:nvPr/>
        </p:nvSpPr>
        <p:spPr>
          <a:xfrm>
            <a:off x="2198386" y="3823464"/>
            <a:ext cx="1803400" cy="47155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CF26220-B91B-8945-8EB4-860C6E51EB9A}"/>
              </a:ext>
            </a:extLst>
          </p:cNvPr>
          <p:cNvSpPr txBox="1"/>
          <p:nvPr/>
        </p:nvSpPr>
        <p:spPr>
          <a:xfrm>
            <a:off x="2198386" y="3829997"/>
            <a:ext cx="1931988" cy="461665"/>
          </a:xfrm>
          <a:prstGeom prst="rect">
            <a:avLst/>
          </a:prstGeom>
          <a:noFill/>
        </p:spPr>
        <p:txBody>
          <a:bodyPr wrap="square" rtlCol="0">
            <a:spAutoFit/>
          </a:bodyPr>
          <a:lstStyle/>
          <a:p>
            <a:r>
              <a:rPr lang="en-US" sz="2400" dirty="0"/>
              <a:t>Scale factor</a:t>
            </a:r>
          </a:p>
        </p:txBody>
      </p:sp>
      <p:cxnSp>
        <p:nvCxnSpPr>
          <p:cNvPr id="25" name="Straight Connector 24">
            <a:extLst>
              <a:ext uri="{FF2B5EF4-FFF2-40B4-BE49-F238E27FC236}">
                <a16:creationId xmlns:a16="http://schemas.microsoft.com/office/drawing/2014/main" id="{9FEC942F-0109-5B4C-BE5E-7C341825F7B3}"/>
              </a:ext>
            </a:extLst>
          </p:cNvPr>
          <p:cNvCxnSpPr>
            <a:cxnSpLocks/>
          </p:cNvCxnSpPr>
          <p:nvPr/>
        </p:nvCxnSpPr>
        <p:spPr>
          <a:xfrm flipV="1">
            <a:off x="3929744" y="3541187"/>
            <a:ext cx="141590" cy="2789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B8C70A9-F4AC-3340-BA0C-AE2A3C7317C2}"/>
              </a:ext>
            </a:extLst>
          </p:cNvPr>
          <p:cNvSpPr/>
          <p:nvPr/>
        </p:nvSpPr>
        <p:spPr>
          <a:xfrm>
            <a:off x="2757489" y="1548210"/>
            <a:ext cx="1803400" cy="8370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E2DE56D-8EFF-164F-A50E-5C85EC10C47D}"/>
              </a:ext>
            </a:extLst>
          </p:cNvPr>
          <p:cNvSpPr txBox="1"/>
          <p:nvPr/>
        </p:nvSpPr>
        <p:spPr>
          <a:xfrm>
            <a:off x="2693195" y="1534534"/>
            <a:ext cx="1931988" cy="830997"/>
          </a:xfrm>
          <a:prstGeom prst="rect">
            <a:avLst/>
          </a:prstGeom>
          <a:noFill/>
        </p:spPr>
        <p:txBody>
          <a:bodyPr wrap="square" rtlCol="0">
            <a:spAutoFit/>
          </a:bodyPr>
          <a:lstStyle/>
          <a:p>
            <a:r>
              <a:rPr lang="en-US" sz="2400" dirty="0"/>
              <a:t>Sum over all Bragg peaks</a:t>
            </a:r>
          </a:p>
        </p:txBody>
      </p:sp>
      <p:cxnSp>
        <p:nvCxnSpPr>
          <p:cNvPr id="28" name="Straight Connector 27">
            <a:extLst>
              <a:ext uri="{FF2B5EF4-FFF2-40B4-BE49-F238E27FC236}">
                <a16:creationId xmlns:a16="http://schemas.microsoft.com/office/drawing/2014/main" id="{B8EEB55D-2B84-BA43-BC1D-A4F93E9B6869}"/>
              </a:ext>
            </a:extLst>
          </p:cNvPr>
          <p:cNvCxnSpPr>
            <a:cxnSpLocks/>
          </p:cNvCxnSpPr>
          <p:nvPr/>
        </p:nvCxnSpPr>
        <p:spPr>
          <a:xfrm>
            <a:off x="4524868" y="2375420"/>
            <a:ext cx="94759" cy="3070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0F636CB-E7FF-CF45-9B46-B0BCB18A4990}"/>
              </a:ext>
            </a:extLst>
          </p:cNvPr>
          <p:cNvSpPr/>
          <p:nvPr/>
        </p:nvSpPr>
        <p:spPr>
          <a:xfrm>
            <a:off x="4330151" y="4024542"/>
            <a:ext cx="1976436" cy="447989"/>
          </a:xfrm>
          <a:prstGeom prst="rect">
            <a:avLst/>
          </a:prstGeom>
          <a:solidFill>
            <a:schemeClr val="accent5">
              <a:alpha val="50196"/>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B713E76-BE86-2145-AC17-A7107B6AC512}"/>
              </a:ext>
            </a:extLst>
          </p:cNvPr>
          <p:cNvSpPr txBox="1"/>
          <p:nvPr/>
        </p:nvSpPr>
        <p:spPr>
          <a:xfrm>
            <a:off x="4265857" y="4010866"/>
            <a:ext cx="2150268" cy="461665"/>
          </a:xfrm>
          <a:prstGeom prst="rect">
            <a:avLst/>
          </a:prstGeom>
          <a:noFill/>
        </p:spPr>
        <p:txBody>
          <a:bodyPr wrap="square" rtlCol="0">
            <a:spAutoFit/>
          </a:bodyPr>
          <a:lstStyle/>
          <a:p>
            <a:r>
              <a:rPr lang="en-US" sz="2400" dirty="0"/>
              <a:t>Lorentz factor </a:t>
            </a:r>
          </a:p>
        </p:txBody>
      </p:sp>
      <p:cxnSp>
        <p:nvCxnSpPr>
          <p:cNvPr id="30" name="Straight Connector 29">
            <a:extLst>
              <a:ext uri="{FF2B5EF4-FFF2-40B4-BE49-F238E27FC236}">
                <a16:creationId xmlns:a16="http://schemas.microsoft.com/office/drawing/2014/main" id="{16997557-7231-B94E-B71B-D00C8CCFCD15}"/>
              </a:ext>
            </a:extLst>
          </p:cNvPr>
          <p:cNvCxnSpPr>
            <a:cxnSpLocks/>
          </p:cNvCxnSpPr>
          <p:nvPr/>
        </p:nvCxnSpPr>
        <p:spPr>
          <a:xfrm>
            <a:off x="5109010" y="3512612"/>
            <a:ext cx="227649" cy="50152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E869774-EB09-9743-8B65-650816A5F990}"/>
              </a:ext>
            </a:extLst>
          </p:cNvPr>
          <p:cNvSpPr txBox="1"/>
          <p:nvPr/>
        </p:nvSpPr>
        <p:spPr>
          <a:xfrm>
            <a:off x="4265856" y="4541098"/>
            <a:ext cx="3608144" cy="830997"/>
          </a:xfrm>
          <a:prstGeom prst="rect">
            <a:avLst/>
          </a:prstGeom>
          <a:noFill/>
        </p:spPr>
        <p:txBody>
          <a:bodyPr wrap="square" rtlCol="0">
            <a:spAutoFit/>
          </a:bodyPr>
          <a:lstStyle/>
          <a:p>
            <a:r>
              <a:rPr lang="en-US" sz="2400" dirty="0"/>
              <a:t>Monochromator polarization correction </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DAF15C6-CCE9-1A40-88BF-421E1F3319A0}"/>
                  </a:ext>
                </a:extLst>
              </p:cNvPr>
              <p:cNvSpPr txBox="1"/>
              <p:nvPr/>
            </p:nvSpPr>
            <p:spPr>
              <a:xfrm>
                <a:off x="2443163" y="5496699"/>
                <a:ext cx="6388342" cy="9261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𝐿</m:t>
                      </m:r>
                      <m:r>
                        <a:rPr lang="en-US" sz="3200" i="1" baseline="-25000">
                          <a:latin typeface="Cambria Math" panose="02040503050406030204" pitchFamily="18" charset="0"/>
                        </a:rPr>
                        <m:t>𝐾</m:t>
                      </m:r>
                      <m:r>
                        <a:rPr lang="en-US" sz="3200" b="0" i="1" smtClean="0">
                          <a:latin typeface="Cambria Math" panose="02040503050406030204" pitchFamily="18" charset="0"/>
                        </a:rPr>
                        <m:t>= </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r>
                            <a:rPr lang="en-US" sz="3200" b="0" i="1" smtClean="0">
                              <a:latin typeface="Cambria Math" panose="02040503050406030204" pitchFamily="18" charset="0"/>
                            </a:rPr>
                            <m:t>𝐾</m:t>
                          </m:r>
                          <m:r>
                            <a:rPr lang="en-US" sz="3200" b="0" i="1" smtClean="0">
                              <a:latin typeface="Cambria Math" panose="02040503050406030204" pitchFamily="18" charset="0"/>
                            </a:rPr>
                            <m:t>+</m:t>
                          </m:r>
                          <m:r>
                            <a:rPr lang="en-US" sz="3200" b="0" i="1" smtClean="0">
                              <a:latin typeface="Cambria Math" panose="02040503050406030204" pitchFamily="18" charset="0"/>
                            </a:rPr>
                            <m:t>𝐾</m:t>
                          </m:r>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cos</m:t>
                              </m:r>
                            </m:fName>
                            <m:e>
                              <m:r>
                                <a:rPr lang="en-US" sz="3200" b="0" i="1" baseline="30000" smtClean="0">
                                  <a:latin typeface="Cambria Math" panose="02040503050406030204" pitchFamily="18" charset="0"/>
                                </a:rPr>
                                <m:t>2</m:t>
                              </m:r>
                              <m:r>
                                <a:rPr lang="en-US" sz="3200" b="0" i="1"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𝜃</m:t>
                              </m:r>
                              <m:r>
                                <a:rPr lang="en-US" sz="3200" b="0" i="1" smtClean="0">
                                  <a:latin typeface="Cambria Math" panose="02040503050406030204" pitchFamily="18" charset="0"/>
                                  <a:ea typeface="Cambria Math" panose="02040503050406030204" pitchFamily="18" charset="0"/>
                                </a:rPr>
                                <m:t>∙</m:t>
                              </m:r>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cos</m:t>
                                  </m:r>
                                </m:fName>
                                <m:e>
                                  <m:r>
                                    <a:rPr lang="en-US" sz="3200" i="1" baseline="30000">
                                      <a:latin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func>
                            </m:e>
                          </m:func>
                        </m:num>
                        <m:den>
                          <m:func>
                            <m:funcPr>
                              <m:ctrlPr>
                                <a:rPr lang="en-US" sz="3200" i="1">
                                  <a:latin typeface="Cambria Math" panose="02040503050406030204" pitchFamily="18" charset="0"/>
                                </a:rPr>
                              </m:ctrlPr>
                            </m:funcPr>
                            <m:fName>
                              <m:r>
                                <a:rPr lang="en-US" sz="3200" b="0" i="0" smtClean="0">
                                  <a:latin typeface="Cambria Math" panose="02040503050406030204" pitchFamily="18" charset="0"/>
                                </a:rPr>
                                <m:t>2</m:t>
                              </m:r>
                              <m:r>
                                <m:rPr>
                                  <m:sty m:val="p"/>
                                </m:rPr>
                                <a:rPr lang="en-US" sz="3200" b="0" i="0" smtClean="0">
                                  <a:latin typeface="Cambria Math" panose="02040503050406030204" pitchFamily="18" charset="0"/>
                                </a:rPr>
                                <m:t>sin</m:t>
                              </m:r>
                            </m:fName>
                            <m:e>
                              <m:r>
                                <a:rPr lang="en-US" sz="3200" i="1" baseline="30000">
                                  <a:latin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func>
                          <m:func>
                            <m:funcPr>
                              <m:ctrlPr>
                                <a:rPr lang="en-US" sz="3200" i="1">
                                  <a:latin typeface="Cambria Math" panose="02040503050406030204" pitchFamily="18" charset="0"/>
                                </a:rPr>
                              </m:ctrlPr>
                            </m:funcPr>
                            <m:fName>
                              <m:r>
                                <m:rPr>
                                  <m:sty m:val="p"/>
                                </m:rPr>
                                <a:rPr lang="en-US" sz="3200" b="0" i="0" smtClean="0">
                                  <a:latin typeface="Cambria Math" panose="02040503050406030204" pitchFamily="18" charset="0"/>
                                </a:rPr>
                                <m:t>cos</m:t>
                              </m:r>
                            </m:fName>
                            <m:e>
                              <m:r>
                                <a:rPr lang="en-US" sz="3200" i="1">
                                  <a:latin typeface="Cambria Math" panose="02040503050406030204" pitchFamily="18" charset="0"/>
                                  <a:ea typeface="Cambria Math" panose="02040503050406030204" pitchFamily="18" charset="0"/>
                                </a:rPr>
                                <m:t>𝜃</m:t>
                              </m:r>
                            </m:e>
                          </m:func>
                        </m:den>
                      </m:f>
                    </m:oMath>
                  </m:oMathPara>
                </a14:m>
                <a:endParaRPr lang="en-US" sz="3200" dirty="0"/>
              </a:p>
            </p:txBody>
          </p:sp>
        </mc:Choice>
        <mc:Fallback xmlns="">
          <p:sp>
            <p:nvSpPr>
              <p:cNvPr id="31" name="TextBox 30">
                <a:extLst>
                  <a:ext uri="{FF2B5EF4-FFF2-40B4-BE49-F238E27FC236}">
                    <a16:creationId xmlns:a16="http://schemas.microsoft.com/office/drawing/2014/main" id="{3DAF15C6-CCE9-1A40-88BF-421E1F3319A0}"/>
                  </a:ext>
                </a:extLst>
              </p:cNvPr>
              <p:cNvSpPr txBox="1">
                <a:spLocks noRot="1" noChangeAspect="1" noMove="1" noResize="1" noEditPoints="1" noAdjustHandles="1" noChangeArrowheads="1" noChangeShapeType="1" noTextEdit="1"/>
              </p:cNvSpPr>
              <p:nvPr/>
            </p:nvSpPr>
            <p:spPr>
              <a:xfrm>
                <a:off x="2443163" y="5496699"/>
                <a:ext cx="6388342" cy="926151"/>
              </a:xfrm>
              <a:prstGeom prst="rect">
                <a:avLst/>
              </a:prstGeom>
              <a:blipFill>
                <a:blip r:embed="rId3"/>
                <a:stretch>
                  <a:fillRect b="-135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F410C5F-1840-5742-865D-26B90123AACB}"/>
                  </a:ext>
                </a:extLst>
              </p:cNvPr>
              <p:cNvSpPr txBox="1"/>
              <p:nvPr/>
            </p:nvSpPr>
            <p:spPr>
              <a:xfrm>
                <a:off x="8714859" y="5713552"/>
                <a:ext cx="3402805" cy="492443"/>
              </a:xfrm>
              <a:prstGeom prst="rect">
                <a:avLst/>
              </a:prstGeom>
              <a:noFill/>
            </p:spPr>
            <p:txBody>
              <a:bodyPr wrap="square" lIns="0" tIns="0" rIns="0" bIns="0" rtlCol="0">
                <a:spAutoFit/>
              </a:bodyPr>
              <a:lstStyle/>
              <a:p>
                <a14:m>
                  <m:oMath xmlns:m="http://schemas.openxmlformats.org/officeDocument/2006/math">
                    <m:r>
                      <a:rPr lang="en-US" sz="3200" b="0" i="1" smtClean="0">
                        <a:latin typeface="Cambria Math" panose="02040503050406030204" pitchFamily="18" charset="0"/>
                      </a:rPr>
                      <m:t>𝐾</m:t>
                    </m:r>
                    <m:r>
                      <a:rPr lang="en-US" sz="3200" b="0" i="1" smtClean="0">
                        <a:latin typeface="Cambria Math" panose="02040503050406030204" pitchFamily="18" charset="0"/>
                      </a:rPr>
                      <m:t>=0 </m:t>
                    </m:r>
                  </m:oMath>
                </a14:m>
                <a:r>
                  <a:rPr lang="en-US" sz="3200" dirty="0"/>
                  <a:t>For neutron</a:t>
                </a:r>
              </a:p>
            </p:txBody>
          </p:sp>
        </mc:Choice>
        <mc:Fallback xmlns="">
          <p:sp>
            <p:nvSpPr>
              <p:cNvPr id="32" name="TextBox 31">
                <a:extLst>
                  <a:ext uri="{FF2B5EF4-FFF2-40B4-BE49-F238E27FC236}">
                    <a16:creationId xmlns:a16="http://schemas.microsoft.com/office/drawing/2014/main" id="{4F410C5F-1840-5742-865D-26B90123AACB}"/>
                  </a:ext>
                </a:extLst>
              </p:cNvPr>
              <p:cNvSpPr txBox="1">
                <a:spLocks noRot="1" noChangeAspect="1" noMove="1" noResize="1" noEditPoints="1" noAdjustHandles="1" noChangeArrowheads="1" noChangeShapeType="1" noTextEdit="1"/>
              </p:cNvSpPr>
              <p:nvPr/>
            </p:nvSpPr>
            <p:spPr>
              <a:xfrm>
                <a:off x="8714859" y="5713552"/>
                <a:ext cx="3402805" cy="492443"/>
              </a:xfrm>
              <a:prstGeom prst="rect">
                <a:avLst/>
              </a:prstGeom>
              <a:blipFill>
                <a:blip r:embed="rId4"/>
                <a:stretch>
                  <a:fillRect l="-3717" t="-22500" r="-2230" b="-45000"/>
                </a:stretch>
              </a:blipFill>
            </p:spPr>
            <p:txBody>
              <a:bodyPr/>
              <a:lstStyle/>
              <a:p>
                <a:r>
                  <a:rPr lang="en-US">
                    <a:noFill/>
                  </a:rPr>
                  <a:t> </a:t>
                </a:r>
              </a:p>
            </p:txBody>
          </p:sp>
        </mc:Fallback>
      </mc:AlternateContent>
    </p:spTree>
    <p:extLst>
      <p:ext uri="{BB962C8B-B14F-4D97-AF65-F5344CB8AC3E}">
        <p14:creationId xmlns:p14="http://schemas.microsoft.com/office/powerpoint/2010/main" val="13388962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951E645-8F0E-C74B-B378-2F974B39D413}"/>
              </a:ext>
            </a:extLst>
          </p:cNvPr>
          <p:cNvSpPr/>
          <p:nvPr/>
        </p:nvSpPr>
        <p:spPr>
          <a:xfrm>
            <a:off x="5344555" y="2901495"/>
            <a:ext cx="870508" cy="578796"/>
          </a:xfrm>
          <a:prstGeom prst="rect">
            <a:avLst/>
          </a:prstGeom>
          <a:solidFill>
            <a:schemeClr val="accent6">
              <a:alpha val="50196"/>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BDA3A5-DD9B-5348-BB7D-9A245EFF6599}"/>
              </a:ext>
            </a:extLst>
          </p:cNvPr>
          <p:cNvSpPr>
            <a:spLocks noGrp="1"/>
          </p:cNvSpPr>
          <p:nvPr>
            <p:ph type="title"/>
          </p:nvPr>
        </p:nvSpPr>
        <p:spPr/>
        <p:txBody>
          <a:bodyPr/>
          <a:lstStyle/>
          <a:p>
            <a:r>
              <a:rPr lang="en-US" dirty="0"/>
              <a:t>The calculated profile</a:t>
            </a:r>
          </a:p>
        </p:txBody>
      </p:sp>
      <p:sp>
        <p:nvSpPr>
          <p:cNvPr id="5" name="Date Placeholder 4">
            <a:extLst>
              <a:ext uri="{FF2B5EF4-FFF2-40B4-BE49-F238E27FC236}">
                <a16:creationId xmlns:a16="http://schemas.microsoft.com/office/drawing/2014/main" id="{4B027565-4C93-3D48-913C-EEF2413E8B99}"/>
              </a:ext>
            </a:extLst>
          </p:cNvPr>
          <p:cNvSpPr>
            <a:spLocks noGrp="1"/>
          </p:cNvSpPr>
          <p:nvPr>
            <p:ph type="dt" sz="half" idx="10"/>
          </p:nvPr>
        </p:nvSpPr>
        <p:spPr/>
        <p:txBody>
          <a:bodyPr/>
          <a:lstStyle/>
          <a:p>
            <a:fld id="{83B203C3-E3C4-BB49-BFB3-19EAF6FCC5F1}" type="datetime1">
              <a:rPr lang="sv-SE" smtClean="0"/>
              <a:t>2019-09-11</a:t>
            </a:fld>
            <a:endParaRPr lang="en-US"/>
          </a:p>
        </p:txBody>
      </p:sp>
      <p:sp>
        <p:nvSpPr>
          <p:cNvPr id="7" name="Slide Number Placeholder 6">
            <a:extLst>
              <a:ext uri="{FF2B5EF4-FFF2-40B4-BE49-F238E27FC236}">
                <a16:creationId xmlns:a16="http://schemas.microsoft.com/office/drawing/2014/main" id="{3693DF18-520D-C74C-A89C-8319C14322D8}"/>
              </a:ext>
            </a:extLst>
          </p:cNvPr>
          <p:cNvSpPr>
            <a:spLocks noGrp="1"/>
          </p:cNvSpPr>
          <p:nvPr>
            <p:ph type="sldNum" sz="quarter" idx="12"/>
          </p:nvPr>
        </p:nvSpPr>
        <p:spPr/>
        <p:txBody>
          <a:bodyPr/>
          <a:lstStyle/>
          <a:p>
            <a:fld id="{ED1A6700-4B8E-C940-9C38-BD3ABD7F9838}" type="slidenum">
              <a:rPr lang="en-US" smtClean="0"/>
              <a:t>64</a:t>
            </a:fld>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98E4DD1-0010-F844-93C6-69E2A97A833D}"/>
                  </a:ext>
                </a:extLst>
              </p:cNvPr>
              <p:cNvSpPr txBox="1"/>
              <p:nvPr/>
            </p:nvSpPr>
            <p:spPr>
              <a:xfrm>
                <a:off x="2241550" y="2639121"/>
                <a:ext cx="8520107" cy="12593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𝑐𝑎𝑙</m:t>
                          </m:r>
                        </m:sub>
                      </m:sSub>
                      <m:r>
                        <a:rPr lang="en-US" sz="3200" b="0" i="1" smtClean="0">
                          <a:latin typeface="Cambria Math" panose="02040503050406030204" pitchFamily="18" charset="0"/>
                        </a:rPr>
                        <m:t>=</m:t>
                      </m:r>
                      <m:r>
                        <a:rPr lang="en-US" sz="3200" b="0" i="1" smtClean="0">
                          <a:latin typeface="Cambria Math" panose="02040503050406030204" pitchFamily="18" charset="0"/>
                        </a:rPr>
                        <m:t>𝑠</m:t>
                      </m:r>
                      <m:nary>
                        <m:naryPr>
                          <m:chr m:val="∑"/>
                          <m:supHide m:val="on"/>
                          <m:ctrlPr>
                            <a:rPr lang="en-US" sz="3200" b="0" i="1" smtClean="0">
                              <a:latin typeface="Cambria Math" panose="02040503050406030204" pitchFamily="18" charset="0"/>
                            </a:rPr>
                          </m:ctrlPr>
                        </m:naryPr>
                        <m:sub>
                          <m:r>
                            <m:rPr>
                              <m:brk m:alnAt="7"/>
                            </m:rPr>
                            <a:rPr lang="en-US" sz="3200" b="0" i="1" smtClean="0">
                              <a:latin typeface="Cambria Math" panose="02040503050406030204" pitchFamily="18" charset="0"/>
                            </a:rPr>
                            <m:t>{</m:t>
                          </m:r>
                          <m:r>
                            <a:rPr lang="en-US" sz="3200" b="0" i="1" smtClean="0">
                              <a:latin typeface="Cambria Math" panose="02040503050406030204" pitchFamily="18" charset="0"/>
                            </a:rPr>
                            <m:t>h</m:t>
                          </m:r>
                          <m:r>
                            <a:rPr lang="en-US" sz="3200" b="0" i="1" smtClean="0">
                              <a:latin typeface="Cambria Math" panose="02040503050406030204" pitchFamily="18" charset="0"/>
                            </a:rPr>
                            <m:t>}</m:t>
                          </m:r>
                        </m:sub>
                        <m:sup/>
                        <m:e>
                          <m:r>
                            <a:rPr lang="en-US" sz="3200" b="0" i="1" smtClean="0">
                              <a:latin typeface="Cambria Math" panose="02040503050406030204" pitchFamily="18" charset="0"/>
                            </a:rPr>
                            <m:t>𝐿</m:t>
                          </m:r>
                          <m:r>
                            <a:rPr lang="en-US" sz="3200" b="0" i="1" baseline="-25000" smtClean="0">
                              <a:latin typeface="Cambria Math" panose="02040503050406030204" pitchFamily="18" charset="0"/>
                            </a:rPr>
                            <m:t>𝐾</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𝐹</m:t>
                              </m:r>
                              <m:r>
                                <a:rPr lang="en-US" sz="3200" b="0" i="1" baseline="-25000" smtClean="0">
                                  <a:latin typeface="Cambria Math" panose="02040503050406030204" pitchFamily="18" charset="0"/>
                                </a:rPr>
                                <m:t>𝐾</m:t>
                              </m:r>
                            </m:e>
                          </m:d>
                          <m:r>
                            <a:rPr lang="en-US" sz="3200" b="0" i="1" baseline="30000"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𝜙</m:t>
                          </m:r>
                          <m:d>
                            <m:dPr>
                              <m:ctrlPr>
                                <a:rPr lang="en-US" sz="3200" b="0" i="1" smtClean="0">
                                  <a:latin typeface="Cambria Math" panose="02040503050406030204" pitchFamily="18" charset="0"/>
                                  <a:ea typeface="Cambria Math" panose="02040503050406030204" pitchFamily="18" charset="0"/>
                                </a:rPr>
                              </m:ctrlPr>
                            </m:dPr>
                            <m:e>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𝑖</m:t>
                                  </m:r>
                                </m:sub>
                              </m:sSub>
                              <m:r>
                                <a:rPr lang="en-US" sz="3200" b="0" i="1" smtClean="0">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𝐾</m:t>
                                  </m:r>
                                </m:sub>
                              </m:sSub>
                            </m:e>
                          </m:d>
                          <m:r>
                            <a:rPr lang="en-US" sz="3200" b="0" i="1" smtClean="0">
                              <a:latin typeface="Cambria Math" panose="02040503050406030204" pitchFamily="18" charset="0"/>
                              <a:ea typeface="Cambria Math" panose="02040503050406030204" pitchFamily="18" charset="0"/>
                            </a:rPr>
                            <m:t>𝑃</m:t>
                          </m:r>
                          <m:r>
                            <a:rPr lang="en-US" sz="3200" b="0" i="1" baseline="-25000" smtClean="0">
                              <a:latin typeface="Cambria Math" panose="02040503050406030204" pitchFamily="18" charset="0"/>
                              <a:ea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𝐴</m:t>
                          </m:r>
                          <m:r>
                            <a:rPr lang="en-US" sz="3200" b="0" i="1" smtClean="0">
                              <a:latin typeface="Cambria Math" panose="02040503050406030204" pitchFamily="18" charset="0"/>
                              <a:ea typeface="Cambria Math" panose="02040503050406030204" pitchFamily="18" charset="0"/>
                            </a:rPr>
                            <m:t>+</m:t>
                          </m:r>
                          <m:sSub>
                            <m:sSubPr>
                              <m:ctrlPr>
                                <a:rPr lang="en-US" sz="320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𝑦</m:t>
                              </m:r>
                            </m:e>
                            <m:sub>
                              <m:r>
                                <a:rPr lang="en-US" sz="3200" b="0" i="1" smtClean="0">
                                  <a:latin typeface="Cambria Math" panose="02040503050406030204" pitchFamily="18" charset="0"/>
                                  <a:ea typeface="Cambria Math" panose="02040503050406030204" pitchFamily="18" charset="0"/>
                                </a:rPr>
                                <m:t>𝑖</m:t>
                              </m:r>
                            </m:sub>
                          </m:sSub>
                        </m:e>
                      </m:nary>
                    </m:oMath>
                  </m:oMathPara>
                </a14:m>
                <a:endParaRPr lang="en-US" sz="3200" dirty="0"/>
              </a:p>
            </p:txBody>
          </p:sp>
        </mc:Choice>
        <mc:Fallback xmlns="">
          <p:sp>
            <p:nvSpPr>
              <p:cNvPr id="12" name="TextBox 11">
                <a:extLst>
                  <a:ext uri="{FF2B5EF4-FFF2-40B4-BE49-F238E27FC236}">
                    <a16:creationId xmlns:a16="http://schemas.microsoft.com/office/drawing/2014/main" id="{098E4DD1-0010-F844-93C6-69E2A97A833D}"/>
                  </a:ext>
                </a:extLst>
              </p:cNvPr>
              <p:cNvSpPr txBox="1">
                <a:spLocks noRot="1" noChangeAspect="1" noMove="1" noResize="1" noEditPoints="1" noAdjustHandles="1" noChangeArrowheads="1" noChangeShapeType="1" noTextEdit="1"/>
              </p:cNvSpPr>
              <p:nvPr/>
            </p:nvSpPr>
            <p:spPr>
              <a:xfrm>
                <a:off x="2241550" y="2639121"/>
                <a:ext cx="8520107" cy="1259319"/>
              </a:xfrm>
              <a:prstGeom prst="rect">
                <a:avLst/>
              </a:prstGeom>
              <a:blipFill>
                <a:blip r:embed="rId2"/>
                <a:stretch>
                  <a:fillRect t="-140000" b="-187000"/>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DBA60BB3-63E6-3F46-9C7B-59BAD52CB18E}"/>
              </a:ext>
            </a:extLst>
          </p:cNvPr>
          <p:cNvSpPr/>
          <p:nvPr/>
        </p:nvSpPr>
        <p:spPr>
          <a:xfrm>
            <a:off x="510192" y="2992466"/>
            <a:ext cx="1618646" cy="83099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5325576-4CF1-2E4D-859B-56641781A0F8}"/>
              </a:ext>
            </a:extLst>
          </p:cNvPr>
          <p:cNvSpPr txBox="1"/>
          <p:nvPr/>
        </p:nvSpPr>
        <p:spPr>
          <a:xfrm>
            <a:off x="510192" y="2982578"/>
            <a:ext cx="1731358" cy="830997"/>
          </a:xfrm>
          <a:prstGeom prst="rect">
            <a:avLst/>
          </a:prstGeom>
          <a:noFill/>
          <a:ln>
            <a:noFill/>
          </a:ln>
        </p:spPr>
        <p:txBody>
          <a:bodyPr wrap="square" rtlCol="0">
            <a:spAutoFit/>
          </a:bodyPr>
          <a:lstStyle/>
          <a:p>
            <a:r>
              <a:rPr lang="en-US" sz="2400" dirty="0"/>
              <a:t>Calculated </a:t>
            </a:r>
          </a:p>
          <a:p>
            <a:r>
              <a:rPr lang="en-US" sz="2400" dirty="0"/>
              <a:t>intensity </a:t>
            </a:r>
          </a:p>
        </p:txBody>
      </p:sp>
      <p:cxnSp>
        <p:nvCxnSpPr>
          <p:cNvPr id="20" name="Straight Connector 19">
            <a:extLst>
              <a:ext uri="{FF2B5EF4-FFF2-40B4-BE49-F238E27FC236}">
                <a16:creationId xmlns:a16="http://schemas.microsoft.com/office/drawing/2014/main" id="{717C4595-98E8-1D4A-B611-003CA336367F}"/>
              </a:ext>
            </a:extLst>
          </p:cNvPr>
          <p:cNvCxnSpPr>
            <a:cxnSpLocks/>
          </p:cNvCxnSpPr>
          <p:nvPr/>
        </p:nvCxnSpPr>
        <p:spPr>
          <a:xfrm flipV="1">
            <a:off x="2128838" y="3223093"/>
            <a:ext cx="628651" cy="20379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2BAE76F-6564-A742-A790-63094BA7A78A}"/>
              </a:ext>
            </a:extLst>
          </p:cNvPr>
          <p:cNvSpPr/>
          <p:nvPr/>
        </p:nvSpPr>
        <p:spPr>
          <a:xfrm>
            <a:off x="2198386" y="3823464"/>
            <a:ext cx="1803400" cy="47155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CF26220-B91B-8945-8EB4-860C6E51EB9A}"/>
              </a:ext>
            </a:extLst>
          </p:cNvPr>
          <p:cNvSpPr txBox="1"/>
          <p:nvPr/>
        </p:nvSpPr>
        <p:spPr>
          <a:xfrm>
            <a:off x="2198386" y="3829997"/>
            <a:ext cx="1931988" cy="461665"/>
          </a:xfrm>
          <a:prstGeom prst="rect">
            <a:avLst/>
          </a:prstGeom>
          <a:noFill/>
        </p:spPr>
        <p:txBody>
          <a:bodyPr wrap="square" rtlCol="0">
            <a:spAutoFit/>
          </a:bodyPr>
          <a:lstStyle/>
          <a:p>
            <a:r>
              <a:rPr lang="en-US" sz="2400" dirty="0"/>
              <a:t>Scale factor</a:t>
            </a:r>
          </a:p>
        </p:txBody>
      </p:sp>
      <p:cxnSp>
        <p:nvCxnSpPr>
          <p:cNvPr id="25" name="Straight Connector 24">
            <a:extLst>
              <a:ext uri="{FF2B5EF4-FFF2-40B4-BE49-F238E27FC236}">
                <a16:creationId xmlns:a16="http://schemas.microsoft.com/office/drawing/2014/main" id="{9FEC942F-0109-5B4C-BE5E-7C341825F7B3}"/>
              </a:ext>
            </a:extLst>
          </p:cNvPr>
          <p:cNvCxnSpPr>
            <a:cxnSpLocks/>
          </p:cNvCxnSpPr>
          <p:nvPr/>
        </p:nvCxnSpPr>
        <p:spPr>
          <a:xfrm flipV="1">
            <a:off x="3929744" y="3541187"/>
            <a:ext cx="141590" cy="2789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B8C70A9-F4AC-3340-BA0C-AE2A3C7317C2}"/>
              </a:ext>
            </a:extLst>
          </p:cNvPr>
          <p:cNvSpPr/>
          <p:nvPr/>
        </p:nvSpPr>
        <p:spPr>
          <a:xfrm>
            <a:off x="2757489" y="1548210"/>
            <a:ext cx="1803400" cy="8370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E2DE56D-8EFF-164F-A50E-5C85EC10C47D}"/>
              </a:ext>
            </a:extLst>
          </p:cNvPr>
          <p:cNvSpPr txBox="1"/>
          <p:nvPr/>
        </p:nvSpPr>
        <p:spPr>
          <a:xfrm>
            <a:off x="2693195" y="1534534"/>
            <a:ext cx="1931988" cy="830997"/>
          </a:xfrm>
          <a:prstGeom prst="rect">
            <a:avLst/>
          </a:prstGeom>
          <a:noFill/>
        </p:spPr>
        <p:txBody>
          <a:bodyPr wrap="square" rtlCol="0">
            <a:spAutoFit/>
          </a:bodyPr>
          <a:lstStyle/>
          <a:p>
            <a:r>
              <a:rPr lang="en-US" sz="2400" dirty="0"/>
              <a:t>Sum over all Bragg peaks</a:t>
            </a:r>
          </a:p>
        </p:txBody>
      </p:sp>
      <p:cxnSp>
        <p:nvCxnSpPr>
          <p:cNvPr id="28" name="Straight Connector 27">
            <a:extLst>
              <a:ext uri="{FF2B5EF4-FFF2-40B4-BE49-F238E27FC236}">
                <a16:creationId xmlns:a16="http://schemas.microsoft.com/office/drawing/2014/main" id="{B8EEB55D-2B84-BA43-BC1D-A4F93E9B6869}"/>
              </a:ext>
            </a:extLst>
          </p:cNvPr>
          <p:cNvCxnSpPr>
            <a:cxnSpLocks/>
          </p:cNvCxnSpPr>
          <p:nvPr/>
        </p:nvCxnSpPr>
        <p:spPr>
          <a:xfrm>
            <a:off x="4524868" y="2375420"/>
            <a:ext cx="94759" cy="3070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0F636CB-E7FF-CF45-9B46-B0BCB18A4990}"/>
              </a:ext>
            </a:extLst>
          </p:cNvPr>
          <p:cNvSpPr/>
          <p:nvPr/>
        </p:nvSpPr>
        <p:spPr>
          <a:xfrm>
            <a:off x="4330151" y="4024542"/>
            <a:ext cx="1976436" cy="44798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B713E76-BE86-2145-AC17-A7107B6AC512}"/>
              </a:ext>
            </a:extLst>
          </p:cNvPr>
          <p:cNvSpPr txBox="1"/>
          <p:nvPr/>
        </p:nvSpPr>
        <p:spPr>
          <a:xfrm>
            <a:off x="4265857" y="4010866"/>
            <a:ext cx="2150268" cy="461665"/>
          </a:xfrm>
          <a:prstGeom prst="rect">
            <a:avLst/>
          </a:prstGeom>
          <a:noFill/>
        </p:spPr>
        <p:txBody>
          <a:bodyPr wrap="square" rtlCol="0">
            <a:spAutoFit/>
          </a:bodyPr>
          <a:lstStyle/>
          <a:p>
            <a:r>
              <a:rPr lang="en-US" sz="2400" dirty="0"/>
              <a:t>Lorentz factor </a:t>
            </a:r>
          </a:p>
        </p:txBody>
      </p:sp>
      <p:cxnSp>
        <p:nvCxnSpPr>
          <p:cNvPr id="30" name="Straight Connector 29">
            <a:extLst>
              <a:ext uri="{FF2B5EF4-FFF2-40B4-BE49-F238E27FC236}">
                <a16:creationId xmlns:a16="http://schemas.microsoft.com/office/drawing/2014/main" id="{16997557-7231-B94E-B71B-D00C8CCFCD15}"/>
              </a:ext>
            </a:extLst>
          </p:cNvPr>
          <p:cNvCxnSpPr>
            <a:cxnSpLocks/>
          </p:cNvCxnSpPr>
          <p:nvPr/>
        </p:nvCxnSpPr>
        <p:spPr>
          <a:xfrm>
            <a:off x="5109010" y="3512612"/>
            <a:ext cx="227649" cy="50152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C47389A-F5CE-6B4F-A895-08DFB2BCEA32}"/>
              </a:ext>
            </a:extLst>
          </p:cNvPr>
          <p:cNvSpPr/>
          <p:nvPr/>
        </p:nvSpPr>
        <p:spPr>
          <a:xfrm>
            <a:off x="4683921" y="1558099"/>
            <a:ext cx="1388267" cy="837098"/>
          </a:xfrm>
          <a:prstGeom prst="rect">
            <a:avLst/>
          </a:prstGeom>
          <a:solidFill>
            <a:srgbClr val="CA6217">
              <a:alpha val="50196"/>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FD0F110-2E99-8C4E-862C-A63AE0F8BC41}"/>
              </a:ext>
            </a:extLst>
          </p:cNvPr>
          <p:cNvSpPr txBox="1"/>
          <p:nvPr/>
        </p:nvSpPr>
        <p:spPr>
          <a:xfrm>
            <a:off x="4676779" y="1544423"/>
            <a:ext cx="1452561" cy="830997"/>
          </a:xfrm>
          <a:prstGeom prst="rect">
            <a:avLst/>
          </a:prstGeom>
          <a:noFill/>
        </p:spPr>
        <p:txBody>
          <a:bodyPr wrap="square" rtlCol="0">
            <a:spAutoFit/>
          </a:bodyPr>
          <a:lstStyle/>
          <a:p>
            <a:r>
              <a:rPr lang="en-US" sz="2400" dirty="0"/>
              <a:t>Structure factor</a:t>
            </a:r>
          </a:p>
        </p:txBody>
      </p:sp>
      <p:cxnSp>
        <p:nvCxnSpPr>
          <p:cNvPr id="33" name="Straight Connector 32">
            <a:extLst>
              <a:ext uri="{FF2B5EF4-FFF2-40B4-BE49-F238E27FC236}">
                <a16:creationId xmlns:a16="http://schemas.microsoft.com/office/drawing/2014/main" id="{F1B85913-BE00-1D45-AC29-1F8346407E04}"/>
              </a:ext>
            </a:extLst>
          </p:cNvPr>
          <p:cNvCxnSpPr>
            <a:cxnSpLocks/>
          </p:cNvCxnSpPr>
          <p:nvPr/>
        </p:nvCxnSpPr>
        <p:spPr>
          <a:xfrm>
            <a:off x="5378054" y="2405605"/>
            <a:ext cx="401755" cy="49589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6453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951E645-8F0E-C74B-B378-2F974B39D413}"/>
              </a:ext>
            </a:extLst>
          </p:cNvPr>
          <p:cNvSpPr/>
          <p:nvPr/>
        </p:nvSpPr>
        <p:spPr>
          <a:xfrm>
            <a:off x="6201805" y="2901494"/>
            <a:ext cx="2427845" cy="578796"/>
          </a:xfrm>
          <a:prstGeom prst="rect">
            <a:avLst/>
          </a:prstGeom>
          <a:solidFill>
            <a:schemeClr val="accent1">
              <a:alpha val="50196"/>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BDA3A5-DD9B-5348-BB7D-9A245EFF6599}"/>
              </a:ext>
            </a:extLst>
          </p:cNvPr>
          <p:cNvSpPr>
            <a:spLocks noGrp="1"/>
          </p:cNvSpPr>
          <p:nvPr>
            <p:ph type="title"/>
          </p:nvPr>
        </p:nvSpPr>
        <p:spPr/>
        <p:txBody>
          <a:bodyPr/>
          <a:lstStyle/>
          <a:p>
            <a:r>
              <a:rPr lang="en-US" dirty="0"/>
              <a:t>The calculated profile</a:t>
            </a:r>
          </a:p>
        </p:txBody>
      </p:sp>
      <p:sp>
        <p:nvSpPr>
          <p:cNvPr id="5" name="Date Placeholder 4">
            <a:extLst>
              <a:ext uri="{FF2B5EF4-FFF2-40B4-BE49-F238E27FC236}">
                <a16:creationId xmlns:a16="http://schemas.microsoft.com/office/drawing/2014/main" id="{4B027565-4C93-3D48-913C-EEF2413E8B99}"/>
              </a:ext>
            </a:extLst>
          </p:cNvPr>
          <p:cNvSpPr>
            <a:spLocks noGrp="1"/>
          </p:cNvSpPr>
          <p:nvPr>
            <p:ph type="dt" sz="half" idx="10"/>
          </p:nvPr>
        </p:nvSpPr>
        <p:spPr/>
        <p:txBody>
          <a:bodyPr/>
          <a:lstStyle/>
          <a:p>
            <a:fld id="{83B203C3-E3C4-BB49-BFB3-19EAF6FCC5F1}" type="datetime1">
              <a:rPr lang="sv-SE" smtClean="0"/>
              <a:t>2019-09-11</a:t>
            </a:fld>
            <a:endParaRPr lang="en-US"/>
          </a:p>
        </p:txBody>
      </p:sp>
      <p:sp>
        <p:nvSpPr>
          <p:cNvPr id="7" name="Slide Number Placeholder 6">
            <a:extLst>
              <a:ext uri="{FF2B5EF4-FFF2-40B4-BE49-F238E27FC236}">
                <a16:creationId xmlns:a16="http://schemas.microsoft.com/office/drawing/2014/main" id="{3693DF18-520D-C74C-A89C-8319C14322D8}"/>
              </a:ext>
            </a:extLst>
          </p:cNvPr>
          <p:cNvSpPr>
            <a:spLocks noGrp="1"/>
          </p:cNvSpPr>
          <p:nvPr>
            <p:ph type="sldNum" sz="quarter" idx="12"/>
          </p:nvPr>
        </p:nvSpPr>
        <p:spPr/>
        <p:txBody>
          <a:bodyPr/>
          <a:lstStyle/>
          <a:p>
            <a:fld id="{ED1A6700-4B8E-C940-9C38-BD3ABD7F9838}" type="slidenum">
              <a:rPr lang="en-US" smtClean="0"/>
              <a:t>65</a:t>
            </a:fld>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98E4DD1-0010-F844-93C6-69E2A97A833D}"/>
                  </a:ext>
                </a:extLst>
              </p:cNvPr>
              <p:cNvSpPr txBox="1"/>
              <p:nvPr/>
            </p:nvSpPr>
            <p:spPr>
              <a:xfrm>
                <a:off x="2241550" y="2639121"/>
                <a:ext cx="8520107" cy="12593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𝑐𝑎𝑙</m:t>
                          </m:r>
                        </m:sub>
                      </m:sSub>
                      <m:r>
                        <a:rPr lang="en-US" sz="3200" b="0" i="1" smtClean="0">
                          <a:latin typeface="Cambria Math" panose="02040503050406030204" pitchFamily="18" charset="0"/>
                        </a:rPr>
                        <m:t>=</m:t>
                      </m:r>
                      <m:r>
                        <a:rPr lang="en-US" sz="3200" b="0" i="1" smtClean="0">
                          <a:latin typeface="Cambria Math" panose="02040503050406030204" pitchFamily="18" charset="0"/>
                        </a:rPr>
                        <m:t>𝑠</m:t>
                      </m:r>
                      <m:nary>
                        <m:naryPr>
                          <m:chr m:val="∑"/>
                          <m:supHide m:val="on"/>
                          <m:ctrlPr>
                            <a:rPr lang="en-US" sz="3200" b="0" i="1" smtClean="0">
                              <a:latin typeface="Cambria Math" panose="02040503050406030204" pitchFamily="18" charset="0"/>
                            </a:rPr>
                          </m:ctrlPr>
                        </m:naryPr>
                        <m:sub>
                          <m:r>
                            <m:rPr>
                              <m:brk m:alnAt="7"/>
                            </m:rPr>
                            <a:rPr lang="en-US" sz="3200" b="0" i="1" smtClean="0">
                              <a:latin typeface="Cambria Math" panose="02040503050406030204" pitchFamily="18" charset="0"/>
                            </a:rPr>
                            <m:t>{</m:t>
                          </m:r>
                          <m:r>
                            <a:rPr lang="en-US" sz="3200" b="0" i="1" smtClean="0">
                              <a:latin typeface="Cambria Math" panose="02040503050406030204" pitchFamily="18" charset="0"/>
                            </a:rPr>
                            <m:t>h</m:t>
                          </m:r>
                          <m:r>
                            <a:rPr lang="en-US" sz="3200" b="0" i="1" smtClean="0">
                              <a:latin typeface="Cambria Math" panose="02040503050406030204" pitchFamily="18" charset="0"/>
                            </a:rPr>
                            <m:t>}</m:t>
                          </m:r>
                        </m:sub>
                        <m:sup/>
                        <m:e>
                          <m:r>
                            <a:rPr lang="en-US" sz="3200" b="0" i="1" smtClean="0">
                              <a:latin typeface="Cambria Math" panose="02040503050406030204" pitchFamily="18" charset="0"/>
                            </a:rPr>
                            <m:t>𝐿</m:t>
                          </m:r>
                          <m:r>
                            <a:rPr lang="en-US" sz="3200" b="0" i="1" baseline="-25000" smtClean="0">
                              <a:latin typeface="Cambria Math" panose="02040503050406030204" pitchFamily="18" charset="0"/>
                            </a:rPr>
                            <m:t>𝐾</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𝐹</m:t>
                              </m:r>
                              <m:r>
                                <a:rPr lang="en-US" sz="3200" b="0" i="1" baseline="-25000" smtClean="0">
                                  <a:latin typeface="Cambria Math" panose="02040503050406030204" pitchFamily="18" charset="0"/>
                                </a:rPr>
                                <m:t>𝐾</m:t>
                              </m:r>
                            </m:e>
                          </m:d>
                          <m:r>
                            <a:rPr lang="en-US" sz="3200" b="0" i="1" baseline="30000"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𝜙</m:t>
                          </m:r>
                          <m:d>
                            <m:dPr>
                              <m:ctrlPr>
                                <a:rPr lang="en-US" sz="3200" b="0" i="1" smtClean="0">
                                  <a:latin typeface="Cambria Math" panose="02040503050406030204" pitchFamily="18" charset="0"/>
                                  <a:ea typeface="Cambria Math" panose="02040503050406030204" pitchFamily="18" charset="0"/>
                                </a:rPr>
                              </m:ctrlPr>
                            </m:dPr>
                            <m:e>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𝑖</m:t>
                                  </m:r>
                                </m:sub>
                              </m:sSub>
                              <m:r>
                                <a:rPr lang="en-US" sz="3200" b="0" i="1" smtClean="0">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𝐾</m:t>
                                  </m:r>
                                </m:sub>
                              </m:sSub>
                            </m:e>
                          </m:d>
                          <m:r>
                            <a:rPr lang="en-US" sz="3200" b="0" i="1" smtClean="0">
                              <a:latin typeface="Cambria Math" panose="02040503050406030204" pitchFamily="18" charset="0"/>
                              <a:ea typeface="Cambria Math" panose="02040503050406030204" pitchFamily="18" charset="0"/>
                            </a:rPr>
                            <m:t>𝑃</m:t>
                          </m:r>
                          <m:r>
                            <a:rPr lang="en-US" sz="3200" b="0" i="1" baseline="-25000" smtClean="0">
                              <a:latin typeface="Cambria Math" panose="02040503050406030204" pitchFamily="18" charset="0"/>
                              <a:ea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𝐴</m:t>
                          </m:r>
                          <m:r>
                            <a:rPr lang="en-US" sz="3200" b="0" i="1" smtClean="0">
                              <a:latin typeface="Cambria Math" panose="02040503050406030204" pitchFamily="18" charset="0"/>
                              <a:ea typeface="Cambria Math" panose="02040503050406030204" pitchFamily="18" charset="0"/>
                            </a:rPr>
                            <m:t>+</m:t>
                          </m:r>
                          <m:sSub>
                            <m:sSubPr>
                              <m:ctrlPr>
                                <a:rPr lang="en-US" sz="320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𝑦</m:t>
                              </m:r>
                            </m:e>
                            <m:sub>
                              <m:r>
                                <a:rPr lang="en-US" sz="3200" b="0" i="1" smtClean="0">
                                  <a:latin typeface="Cambria Math" panose="02040503050406030204" pitchFamily="18" charset="0"/>
                                  <a:ea typeface="Cambria Math" panose="02040503050406030204" pitchFamily="18" charset="0"/>
                                </a:rPr>
                                <m:t>𝑖</m:t>
                              </m:r>
                            </m:sub>
                          </m:sSub>
                        </m:e>
                      </m:nary>
                    </m:oMath>
                  </m:oMathPara>
                </a14:m>
                <a:endParaRPr lang="en-US" sz="3200" dirty="0"/>
              </a:p>
            </p:txBody>
          </p:sp>
        </mc:Choice>
        <mc:Fallback xmlns="">
          <p:sp>
            <p:nvSpPr>
              <p:cNvPr id="12" name="TextBox 11">
                <a:extLst>
                  <a:ext uri="{FF2B5EF4-FFF2-40B4-BE49-F238E27FC236}">
                    <a16:creationId xmlns:a16="http://schemas.microsoft.com/office/drawing/2014/main" id="{098E4DD1-0010-F844-93C6-69E2A97A833D}"/>
                  </a:ext>
                </a:extLst>
              </p:cNvPr>
              <p:cNvSpPr txBox="1">
                <a:spLocks noRot="1" noChangeAspect="1" noMove="1" noResize="1" noEditPoints="1" noAdjustHandles="1" noChangeArrowheads="1" noChangeShapeType="1" noTextEdit="1"/>
              </p:cNvSpPr>
              <p:nvPr/>
            </p:nvSpPr>
            <p:spPr>
              <a:xfrm>
                <a:off x="2241550" y="2639121"/>
                <a:ext cx="8520107" cy="1259319"/>
              </a:xfrm>
              <a:prstGeom prst="rect">
                <a:avLst/>
              </a:prstGeom>
              <a:blipFill>
                <a:blip r:embed="rId2"/>
                <a:stretch>
                  <a:fillRect t="-140000" b="-187000"/>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DBA60BB3-63E6-3F46-9C7B-59BAD52CB18E}"/>
              </a:ext>
            </a:extLst>
          </p:cNvPr>
          <p:cNvSpPr/>
          <p:nvPr/>
        </p:nvSpPr>
        <p:spPr>
          <a:xfrm>
            <a:off x="510192" y="2992466"/>
            <a:ext cx="1618646" cy="83099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5325576-4CF1-2E4D-859B-56641781A0F8}"/>
              </a:ext>
            </a:extLst>
          </p:cNvPr>
          <p:cNvSpPr txBox="1"/>
          <p:nvPr/>
        </p:nvSpPr>
        <p:spPr>
          <a:xfrm>
            <a:off x="510192" y="2982578"/>
            <a:ext cx="1731358" cy="830997"/>
          </a:xfrm>
          <a:prstGeom prst="rect">
            <a:avLst/>
          </a:prstGeom>
          <a:noFill/>
          <a:ln>
            <a:noFill/>
          </a:ln>
        </p:spPr>
        <p:txBody>
          <a:bodyPr wrap="square" rtlCol="0">
            <a:spAutoFit/>
          </a:bodyPr>
          <a:lstStyle/>
          <a:p>
            <a:r>
              <a:rPr lang="en-US" sz="2400" dirty="0"/>
              <a:t>Calculated </a:t>
            </a:r>
          </a:p>
          <a:p>
            <a:r>
              <a:rPr lang="en-US" sz="2400" dirty="0"/>
              <a:t>intensity </a:t>
            </a:r>
          </a:p>
        </p:txBody>
      </p:sp>
      <p:cxnSp>
        <p:nvCxnSpPr>
          <p:cNvPr id="20" name="Straight Connector 19">
            <a:extLst>
              <a:ext uri="{FF2B5EF4-FFF2-40B4-BE49-F238E27FC236}">
                <a16:creationId xmlns:a16="http://schemas.microsoft.com/office/drawing/2014/main" id="{717C4595-98E8-1D4A-B611-003CA336367F}"/>
              </a:ext>
            </a:extLst>
          </p:cNvPr>
          <p:cNvCxnSpPr>
            <a:cxnSpLocks/>
          </p:cNvCxnSpPr>
          <p:nvPr/>
        </p:nvCxnSpPr>
        <p:spPr>
          <a:xfrm flipV="1">
            <a:off x="2128838" y="3223093"/>
            <a:ext cx="628651" cy="20379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2BAE76F-6564-A742-A790-63094BA7A78A}"/>
              </a:ext>
            </a:extLst>
          </p:cNvPr>
          <p:cNvSpPr/>
          <p:nvPr/>
        </p:nvSpPr>
        <p:spPr>
          <a:xfrm>
            <a:off x="2198386" y="3823464"/>
            <a:ext cx="1803400" cy="47155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CF26220-B91B-8945-8EB4-860C6E51EB9A}"/>
              </a:ext>
            </a:extLst>
          </p:cNvPr>
          <p:cNvSpPr txBox="1"/>
          <p:nvPr/>
        </p:nvSpPr>
        <p:spPr>
          <a:xfrm>
            <a:off x="2198386" y="3829997"/>
            <a:ext cx="1931988" cy="461665"/>
          </a:xfrm>
          <a:prstGeom prst="rect">
            <a:avLst/>
          </a:prstGeom>
          <a:noFill/>
        </p:spPr>
        <p:txBody>
          <a:bodyPr wrap="square" rtlCol="0">
            <a:spAutoFit/>
          </a:bodyPr>
          <a:lstStyle/>
          <a:p>
            <a:r>
              <a:rPr lang="en-US" sz="2400" dirty="0"/>
              <a:t>Scale factor</a:t>
            </a:r>
          </a:p>
        </p:txBody>
      </p:sp>
      <p:cxnSp>
        <p:nvCxnSpPr>
          <p:cNvPr id="25" name="Straight Connector 24">
            <a:extLst>
              <a:ext uri="{FF2B5EF4-FFF2-40B4-BE49-F238E27FC236}">
                <a16:creationId xmlns:a16="http://schemas.microsoft.com/office/drawing/2014/main" id="{9FEC942F-0109-5B4C-BE5E-7C341825F7B3}"/>
              </a:ext>
            </a:extLst>
          </p:cNvPr>
          <p:cNvCxnSpPr>
            <a:cxnSpLocks/>
          </p:cNvCxnSpPr>
          <p:nvPr/>
        </p:nvCxnSpPr>
        <p:spPr>
          <a:xfrm flipV="1">
            <a:off x="3929744" y="3541187"/>
            <a:ext cx="141590" cy="2789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B8C70A9-F4AC-3340-BA0C-AE2A3C7317C2}"/>
              </a:ext>
            </a:extLst>
          </p:cNvPr>
          <p:cNvSpPr/>
          <p:nvPr/>
        </p:nvSpPr>
        <p:spPr>
          <a:xfrm>
            <a:off x="2757489" y="1548210"/>
            <a:ext cx="1803400" cy="8370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E2DE56D-8EFF-164F-A50E-5C85EC10C47D}"/>
              </a:ext>
            </a:extLst>
          </p:cNvPr>
          <p:cNvSpPr txBox="1"/>
          <p:nvPr/>
        </p:nvSpPr>
        <p:spPr>
          <a:xfrm>
            <a:off x="2693195" y="1534534"/>
            <a:ext cx="1931988" cy="830997"/>
          </a:xfrm>
          <a:prstGeom prst="rect">
            <a:avLst/>
          </a:prstGeom>
          <a:noFill/>
        </p:spPr>
        <p:txBody>
          <a:bodyPr wrap="square" rtlCol="0">
            <a:spAutoFit/>
          </a:bodyPr>
          <a:lstStyle/>
          <a:p>
            <a:r>
              <a:rPr lang="en-US" sz="2400" dirty="0"/>
              <a:t>Sum over all Bragg peaks</a:t>
            </a:r>
          </a:p>
        </p:txBody>
      </p:sp>
      <p:cxnSp>
        <p:nvCxnSpPr>
          <p:cNvPr id="28" name="Straight Connector 27">
            <a:extLst>
              <a:ext uri="{FF2B5EF4-FFF2-40B4-BE49-F238E27FC236}">
                <a16:creationId xmlns:a16="http://schemas.microsoft.com/office/drawing/2014/main" id="{B8EEB55D-2B84-BA43-BC1D-A4F93E9B6869}"/>
              </a:ext>
            </a:extLst>
          </p:cNvPr>
          <p:cNvCxnSpPr>
            <a:cxnSpLocks/>
          </p:cNvCxnSpPr>
          <p:nvPr/>
        </p:nvCxnSpPr>
        <p:spPr>
          <a:xfrm>
            <a:off x="4524868" y="2375420"/>
            <a:ext cx="94759" cy="3070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0F636CB-E7FF-CF45-9B46-B0BCB18A4990}"/>
              </a:ext>
            </a:extLst>
          </p:cNvPr>
          <p:cNvSpPr/>
          <p:nvPr/>
        </p:nvSpPr>
        <p:spPr>
          <a:xfrm>
            <a:off x="4330151" y="4024542"/>
            <a:ext cx="1976436" cy="44798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B713E76-BE86-2145-AC17-A7107B6AC512}"/>
              </a:ext>
            </a:extLst>
          </p:cNvPr>
          <p:cNvSpPr txBox="1"/>
          <p:nvPr/>
        </p:nvSpPr>
        <p:spPr>
          <a:xfrm>
            <a:off x="4265857" y="4010866"/>
            <a:ext cx="2150268" cy="461665"/>
          </a:xfrm>
          <a:prstGeom prst="rect">
            <a:avLst/>
          </a:prstGeom>
          <a:noFill/>
        </p:spPr>
        <p:txBody>
          <a:bodyPr wrap="square" rtlCol="0">
            <a:spAutoFit/>
          </a:bodyPr>
          <a:lstStyle/>
          <a:p>
            <a:r>
              <a:rPr lang="en-US" sz="2400" dirty="0"/>
              <a:t>Lorentz factor </a:t>
            </a:r>
          </a:p>
        </p:txBody>
      </p:sp>
      <p:cxnSp>
        <p:nvCxnSpPr>
          <p:cNvPr id="30" name="Straight Connector 29">
            <a:extLst>
              <a:ext uri="{FF2B5EF4-FFF2-40B4-BE49-F238E27FC236}">
                <a16:creationId xmlns:a16="http://schemas.microsoft.com/office/drawing/2014/main" id="{16997557-7231-B94E-B71B-D00C8CCFCD15}"/>
              </a:ext>
            </a:extLst>
          </p:cNvPr>
          <p:cNvCxnSpPr>
            <a:cxnSpLocks/>
          </p:cNvCxnSpPr>
          <p:nvPr/>
        </p:nvCxnSpPr>
        <p:spPr>
          <a:xfrm>
            <a:off x="5109010" y="3512612"/>
            <a:ext cx="227649" cy="50152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C47389A-F5CE-6B4F-A895-08DFB2BCEA32}"/>
              </a:ext>
            </a:extLst>
          </p:cNvPr>
          <p:cNvSpPr/>
          <p:nvPr/>
        </p:nvSpPr>
        <p:spPr>
          <a:xfrm>
            <a:off x="4683921" y="1558099"/>
            <a:ext cx="1388267" cy="8370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FD0F110-2E99-8C4E-862C-A63AE0F8BC41}"/>
              </a:ext>
            </a:extLst>
          </p:cNvPr>
          <p:cNvSpPr txBox="1"/>
          <p:nvPr/>
        </p:nvSpPr>
        <p:spPr>
          <a:xfrm>
            <a:off x="4676779" y="1544423"/>
            <a:ext cx="1452561" cy="830997"/>
          </a:xfrm>
          <a:prstGeom prst="rect">
            <a:avLst/>
          </a:prstGeom>
          <a:noFill/>
        </p:spPr>
        <p:txBody>
          <a:bodyPr wrap="square" rtlCol="0">
            <a:spAutoFit/>
          </a:bodyPr>
          <a:lstStyle/>
          <a:p>
            <a:r>
              <a:rPr lang="en-US" sz="2400" dirty="0"/>
              <a:t>Structure factor</a:t>
            </a:r>
          </a:p>
        </p:txBody>
      </p:sp>
      <p:cxnSp>
        <p:nvCxnSpPr>
          <p:cNvPr id="33" name="Straight Connector 32">
            <a:extLst>
              <a:ext uri="{FF2B5EF4-FFF2-40B4-BE49-F238E27FC236}">
                <a16:creationId xmlns:a16="http://schemas.microsoft.com/office/drawing/2014/main" id="{F1B85913-BE00-1D45-AC29-1F8346407E04}"/>
              </a:ext>
            </a:extLst>
          </p:cNvPr>
          <p:cNvCxnSpPr>
            <a:cxnSpLocks/>
          </p:cNvCxnSpPr>
          <p:nvPr/>
        </p:nvCxnSpPr>
        <p:spPr>
          <a:xfrm>
            <a:off x="5378054" y="2405605"/>
            <a:ext cx="401755" cy="49589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A316608-54C2-814C-9929-64437FFBC83F}"/>
              </a:ext>
            </a:extLst>
          </p:cNvPr>
          <p:cNvSpPr/>
          <p:nvPr/>
        </p:nvSpPr>
        <p:spPr>
          <a:xfrm>
            <a:off x="6613449" y="3812564"/>
            <a:ext cx="1664492" cy="837098"/>
          </a:xfrm>
          <a:prstGeom prst="rect">
            <a:avLst/>
          </a:prstGeom>
          <a:solidFill>
            <a:schemeClr val="accent1">
              <a:alpha val="50196"/>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4EC28EF-347B-3444-829B-8304C3AD9C36}"/>
              </a:ext>
            </a:extLst>
          </p:cNvPr>
          <p:cNvSpPr txBox="1"/>
          <p:nvPr/>
        </p:nvSpPr>
        <p:spPr>
          <a:xfrm>
            <a:off x="6730132" y="3812564"/>
            <a:ext cx="1586433" cy="830997"/>
          </a:xfrm>
          <a:prstGeom prst="rect">
            <a:avLst/>
          </a:prstGeom>
          <a:noFill/>
        </p:spPr>
        <p:txBody>
          <a:bodyPr wrap="square" rtlCol="0">
            <a:spAutoFit/>
          </a:bodyPr>
          <a:lstStyle/>
          <a:p>
            <a:r>
              <a:rPr lang="en-US" sz="2400" dirty="0"/>
              <a:t>Profile parameter</a:t>
            </a:r>
          </a:p>
        </p:txBody>
      </p:sp>
      <p:cxnSp>
        <p:nvCxnSpPr>
          <p:cNvPr id="37" name="Straight Connector 36">
            <a:extLst>
              <a:ext uri="{FF2B5EF4-FFF2-40B4-BE49-F238E27FC236}">
                <a16:creationId xmlns:a16="http://schemas.microsoft.com/office/drawing/2014/main" id="{27294DF5-573A-F742-9EC7-AF5FC529FF69}"/>
              </a:ext>
            </a:extLst>
          </p:cNvPr>
          <p:cNvCxnSpPr>
            <a:cxnSpLocks/>
          </p:cNvCxnSpPr>
          <p:nvPr/>
        </p:nvCxnSpPr>
        <p:spPr>
          <a:xfrm>
            <a:off x="7268894" y="3498324"/>
            <a:ext cx="0" cy="30135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7810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951E645-8F0E-C74B-B378-2F974B39D413}"/>
              </a:ext>
            </a:extLst>
          </p:cNvPr>
          <p:cNvSpPr/>
          <p:nvPr/>
        </p:nvSpPr>
        <p:spPr>
          <a:xfrm>
            <a:off x="8629651" y="2901494"/>
            <a:ext cx="457200" cy="578796"/>
          </a:xfrm>
          <a:prstGeom prst="rect">
            <a:avLst/>
          </a:prstGeom>
          <a:solidFill>
            <a:schemeClr val="accent2">
              <a:alpha val="50196"/>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BDA3A5-DD9B-5348-BB7D-9A245EFF6599}"/>
              </a:ext>
            </a:extLst>
          </p:cNvPr>
          <p:cNvSpPr>
            <a:spLocks noGrp="1"/>
          </p:cNvSpPr>
          <p:nvPr>
            <p:ph type="title"/>
          </p:nvPr>
        </p:nvSpPr>
        <p:spPr/>
        <p:txBody>
          <a:bodyPr/>
          <a:lstStyle/>
          <a:p>
            <a:r>
              <a:rPr lang="en-US" dirty="0"/>
              <a:t>The calculated profile</a:t>
            </a:r>
          </a:p>
        </p:txBody>
      </p:sp>
      <p:sp>
        <p:nvSpPr>
          <p:cNvPr id="5" name="Date Placeholder 4">
            <a:extLst>
              <a:ext uri="{FF2B5EF4-FFF2-40B4-BE49-F238E27FC236}">
                <a16:creationId xmlns:a16="http://schemas.microsoft.com/office/drawing/2014/main" id="{4B027565-4C93-3D48-913C-EEF2413E8B99}"/>
              </a:ext>
            </a:extLst>
          </p:cNvPr>
          <p:cNvSpPr>
            <a:spLocks noGrp="1"/>
          </p:cNvSpPr>
          <p:nvPr>
            <p:ph type="dt" sz="half" idx="10"/>
          </p:nvPr>
        </p:nvSpPr>
        <p:spPr/>
        <p:txBody>
          <a:bodyPr/>
          <a:lstStyle/>
          <a:p>
            <a:fld id="{83B203C3-E3C4-BB49-BFB3-19EAF6FCC5F1}" type="datetime1">
              <a:rPr lang="sv-SE" smtClean="0"/>
              <a:t>2019-09-11</a:t>
            </a:fld>
            <a:endParaRPr lang="en-US"/>
          </a:p>
        </p:txBody>
      </p:sp>
      <p:sp>
        <p:nvSpPr>
          <p:cNvPr id="7" name="Slide Number Placeholder 6">
            <a:extLst>
              <a:ext uri="{FF2B5EF4-FFF2-40B4-BE49-F238E27FC236}">
                <a16:creationId xmlns:a16="http://schemas.microsoft.com/office/drawing/2014/main" id="{3693DF18-520D-C74C-A89C-8319C14322D8}"/>
              </a:ext>
            </a:extLst>
          </p:cNvPr>
          <p:cNvSpPr>
            <a:spLocks noGrp="1"/>
          </p:cNvSpPr>
          <p:nvPr>
            <p:ph type="sldNum" sz="quarter" idx="12"/>
          </p:nvPr>
        </p:nvSpPr>
        <p:spPr/>
        <p:txBody>
          <a:bodyPr/>
          <a:lstStyle/>
          <a:p>
            <a:fld id="{ED1A6700-4B8E-C940-9C38-BD3ABD7F9838}" type="slidenum">
              <a:rPr lang="en-US" smtClean="0"/>
              <a:t>66</a:t>
            </a:fld>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98E4DD1-0010-F844-93C6-69E2A97A833D}"/>
                  </a:ext>
                </a:extLst>
              </p:cNvPr>
              <p:cNvSpPr txBox="1"/>
              <p:nvPr/>
            </p:nvSpPr>
            <p:spPr>
              <a:xfrm>
                <a:off x="2241550" y="2639121"/>
                <a:ext cx="8520107" cy="12593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𝑐𝑎𝑙</m:t>
                          </m:r>
                        </m:sub>
                      </m:sSub>
                      <m:r>
                        <a:rPr lang="en-US" sz="3200" b="0" i="1" smtClean="0">
                          <a:latin typeface="Cambria Math" panose="02040503050406030204" pitchFamily="18" charset="0"/>
                        </a:rPr>
                        <m:t>=</m:t>
                      </m:r>
                      <m:r>
                        <a:rPr lang="en-US" sz="3200" b="0" i="1" smtClean="0">
                          <a:latin typeface="Cambria Math" panose="02040503050406030204" pitchFamily="18" charset="0"/>
                        </a:rPr>
                        <m:t>𝑠</m:t>
                      </m:r>
                      <m:nary>
                        <m:naryPr>
                          <m:chr m:val="∑"/>
                          <m:supHide m:val="on"/>
                          <m:ctrlPr>
                            <a:rPr lang="en-US" sz="3200" b="0" i="1" smtClean="0">
                              <a:latin typeface="Cambria Math" panose="02040503050406030204" pitchFamily="18" charset="0"/>
                            </a:rPr>
                          </m:ctrlPr>
                        </m:naryPr>
                        <m:sub>
                          <m:r>
                            <m:rPr>
                              <m:brk m:alnAt="7"/>
                            </m:rPr>
                            <a:rPr lang="en-US" sz="3200" b="0" i="1" smtClean="0">
                              <a:latin typeface="Cambria Math" panose="02040503050406030204" pitchFamily="18" charset="0"/>
                            </a:rPr>
                            <m:t>{</m:t>
                          </m:r>
                          <m:r>
                            <a:rPr lang="en-US" sz="3200" b="0" i="1" smtClean="0">
                              <a:latin typeface="Cambria Math" panose="02040503050406030204" pitchFamily="18" charset="0"/>
                            </a:rPr>
                            <m:t>h</m:t>
                          </m:r>
                          <m:r>
                            <a:rPr lang="en-US" sz="3200" b="0" i="1" smtClean="0">
                              <a:latin typeface="Cambria Math" panose="02040503050406030204" pitchFamily="18" charset="0"/>
                            </a:rPr>
                            <m:t>}</m:t>
                          </m:r>
                        </m:sub>
                        <m:sup/>
                        <m:e>
                          <m:r>
                            <a:rPr lang="en-US" sz="3200" b="0" i="1" smtClean="0">
                              <a:latin typeface="Cambria Math" panose="02040503050406030204" pitchFamily="18" charset="0"/>
                            </a:rPr>
                            <m:t>𝐿</m:t>
                          </m:r>
                          <m:r>
                            <a:rPr lang="en-US" sz="3200" b="0" i="1" baseline="-25000" smtClean="0">
                              <a:latin typeface="Cambria Math" panose="02040503050406030204" pitchFamily="18" charset="0"/>
                            </a:rPr>
                            <m:t>𝐾</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𝐹</m:t>
                              </m:r>
                              <m:r>
                                <a:rPr lang="en-US" sz="3200" b="0" i="1" baseline="-25000" smtClean="0">
                                  <a:latin typeface="Cambria Math" panose="02040503050406030204" pitchFamily="18" charset="0"/>
                                </a:rPr>
                                <m:t>𝐾</m:t>
                              </m:r>
                            </m:e>
                          </m:d>
                          <m:r>
                            <a:rPr lang="en-US" sz="3200" b="0" i="1" baseline="30000"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𝜙</m:t>
                          </m:r>
                          <m:d>
                            <m:dPr>
                              <m:ctrlPr>
                                <a:rPr lang="en-US" sz="3200" b="0" i="1" smtClean="0">
                                  <a:latin typeface="Cambria Math" panose="02040503050406030204" pitchFamily="18" charset="0"/>
                                  <a:ea typeface="Cambria Math" panose="02040503050406030204" pitchFamily="18" charset="0"/>
                                </a:rPr>
                              </m:ctrlPr>
                            </m:dPr>
                            <m:e>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𝑖</m:t>
                                  </m:r>
                                </m:sub>
                              </m:sSub>
                              <m:r>
                                <a:rPr lang="en-US" sz="3200" b="0" i="1" smtClean="0">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𝐾</m:t>
                                  </m:r>
                                </m:sub>
                              </m:sSub>
                            </m:e>
                          </m:d>
                          <m:r>
                            <a:rPr lang="en-US" sz="3200" b="0" i="1" smtClean="0">
                              <a:latin typeface="Cambria Math" panose="02040503050406030204" pitchFamily="18" charset="0"/>
                              <a:ea typeface="Cambria Math" panose="02040503050406030204" pitchFamily="18" charset="0"/>
                            </a:rPr>
                            <m:t>𝑃</m:t>
                          </m:r>
                          <m:r>
                            <a:rPr lang="en-US" sz="3200" b="0" i="1" baseline="-25000" smtClean="0">
                              <a:latin typeface="Cambria Math" panose="02040503050406030204" pitchFamily="18" charset="0"/>
                              <a:ea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𝐴</m:t>
                          </m:r>
                          <m:r>
                            <a:rPr lang="en-US" sz="3200" b="0" i="1" smtClean="0">
                              <a:latin typeface="Cambria Math" panose="02040503050406030204" pitchFamily="18" charset="0"/>
                              <a:ea typeface="Cambria Math" panose="02040503050406030204" pitchFamily="18" charset="0"/>
                            </a:rPr>
                            <m:t>+</m:t>
                          </m:r>
                          <m:sSub>
                            <m:sSubPr>
                              <m:ctrlPr>
                                <a:rPr lang="en-US" sz="320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𝑦</m:t>
                              </m:r>
                            </m:e>
                            <m:sub>
                              <m:r>
                                <a:rPr lang="en-US" sz="3200" b="0" i="1" smtClean="0">
                                  <a:latin typeface="Cambria Math" panose="02040503050406030204" pitchFamily="18" charset="0"/>
                                  <a:ea typeface="Cambria Math" panose="02040503050406030204" pitchFamily="18" charset="0"/>
                                </a:rPr>
                                <m:t>𝑖</m:t>
                              </m:r>
                            </m:sub>
                          </m:sSub>
                        </m:e>
                      </m:nary>
                    </m:oMath>
                  </m:oMathPara>
                </a14:m>
                <a:endParaRPr lang="en-US" sz="3200" dirty="0"/>
              </a:p>
            </p:txBody>
          </p:sp>
        </mc:Choice>
        <mc:Fallback xmlns="">
          <p:sp>
            <p:nvSpPr>
              <p:cNvPr id="12" name="TextBox 11">
                <a:extLst>
                  <a:ext uri="{FF2B5EF4-FFF2-40B4-BE49-F238E27FC236}">
                    <a16:creationId xmlns:a16="http://schemas.microsoft.com/office/drawing/2014/main" id="{098E4DD1-0010-F844-93C6-69E2A97A833D}"/>
                  </a:ext>
                </a:extLst>
              </p:cNvPr>
              <p:cNvSpPr txBox="1">
                <a:spLocks noRot="1" noChangeAspect="1" noMove="1" noResize="1" noEditPoints="1" noAdjustHandles="1" noChangeArrowheads="1" noChangeShapeType="1" noTextEdit="1"/>
              </p:cNvSpPr>
              <p:nvPr/>
            </p:nvSpPr>
            <p:spPr>
              <a:xfrm>
                <a:off x="2241550" y="2639121"/>
                <a:ext cx="8520107" cy="1259319"/>
              </a:xfrm>
              <a:prstGeom prst="rect">
                <a:avLst/>
              </a:prstGeom>
              <a:blipFill>
                <a:blip r:embed="rId2"/>
                <a:stretch>
                  <a:fillRect t="-140000" b="-187000"/>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DBA60BB3-63E6-3F46-9C7B-59BAD52CB18E}"/>
              </a:ext>
            </a:extLst>
          </p:cNvPr>
          <p:cNvSpPr/>
          <p:nvPr/>
        </p:nvSpPr>
        <p:spPr>
          <a:xfrm>
            <a:off x="510192" y="2992466"/>
            <a:ext cx="1618646" cy="83099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5325576-4CF1-2E4D-859B-56641781A0F8}"/>
              </a:ext>
            </a:extLst>
          </p:cNvPr>
          <p:cNvSpPr txBox="1"/>
          <p:nvPr/>
        </p:nvSpPr>
        <p:spPr>
          <a:xfrm>
            <a:off x="510192" y="2982578"/>
            <a:ext cx="1731358" cy="830997"/>
          </a:xfrm>
          <a:prstGeom prst="rect">
            <a:avLst/>
          </a:prstGeom>
          <a:noFill/>
          <a:ln>
            <a:noFill/>
          </a:ln>
        </p:spPr>
        <p:txBody>
          <a:bodyPr wrap="square" rtlCol="0">
            <a:spAutoFit/>
          </a:bodyPr>
          <a:lstStyle/>
          <a:p>
            <a:r>
              <a:rPr lang="en-US" sz="2400" dirty="0"/>
              <a:t>Calculated </a:t>
            </a:r>
          </a:p>
          <a:p>
            <a:r>
              <a:rPr lang="en-US" sz="2400" dirty="0"/>
              <a:t>intensity </a:t>
            </a:r>
          </a:p>
        </p:txBody>
      </p:sp>
      <p:cxnSp>
        <p:nvCxnSpPr>
          <p:cNvPr id="20" name="Straight Connector 19">
            <a:extLst>
              <a:ext uri="{FF2B5EF4-FFF2-40B4-BE49-F238E27FC236}">
                <a16:creationId xmlns:a16="http://schemas.microsoft.com/office/drawing/2014/main" id="{717C4595-98E8-1D4A-B611-003CA336367F}"/>
              </a:ext>
            </a:extLst>
          </p:cNvPr>
          <p:cNvCxnSpPr>
            <a:cxnSpLocks/>
          </p:cNvCxnSpPr>
          <p:nvPr/>
        </p:nvCxnSpPr>
        <p:spPr>
          <a:xfrm flipV="1">
            <a:off x="2128838" y="3223093"/>
            <a:ext cx="628651" cy="20379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2BAE76F-6564-A742-A790-63094BA7A78A}"/>
              </a:ext>
            </a:extLst>
          </p:cNvPr>
          <p:cNvSpPr/>
          <p:nvPr/>
        </p:nvSpPr>
        <p:spPr>
          <a:xfrm>
            <a:off x="2198386" y="3823464"/>
            <a:ext cx="1803400" cy="47155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CF26220-B91B-8945-8EB4-860C6E51EB9A}"/>
              </a:ext>
            </a:extLst>
          </p:cNvPr>
          <p:cNvSpPr txBox="1"/>
          <p:nvPr/>
        </p:nvSpPr>
        <p:spPr>
          <a:xfrm>
            <a:off x="2198386" y="3829997"/>
            <a:ext cx="1931988" cy="461665"/>
          </a:xfrm>
          <a:prstGeom prst="rect">
            <a:avLst/>
          </a:prstGeom>
          <a:noFill/>
        </p:spPr>
        <p:txBody>
          <a:bodyPr wrap="square" rtlCol="0">
            <a:spAutoFit/>
          </a:bodyPr>
          <a:lstStyle/>
          <a:p>
            <a:r>
              <a:rPr lang="en-US" sz="2400" dirty="0"/>
              <a:t>Scale factor</a:t>
            </a:r>
          </a:p>
        </p:txBody>
      </p:sp>
      <p:cxnSp>
        <p:nvCxnSpPr>
          <p:cNvPr id="25" name="Straight Connector 24">
            <a:extLst>
              <a:ext uri="{FF2B5EF4-FFF2-40B4-BE49-F238E27FC236}">
                <a16:creationId xmlns:a16="http://schemas.microsoft.com/office/drawing/2014/main" id="{9FEC942F-0109-5B4C-BE5E-7C341825F7B3}"/>
              </a:ext>
            </a:extLst>
          </p:cNvPr>
          <p:cNvCxnSpPr>
            <a:cxnSpLocks/>
          </p:cNvCxnSpPr>
          <p:nvPr/>
        </p:nvCxnSpPr>
        <p:spPr>
          <a:xfrm flipV="1">
            <a:off x="3929744" y="3541187"/>
            <a:ext cx="141590" cy="2789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B8C70A9-F4AC-3340-BA0C-AE2A3C7317C2}"/>
              </a:ext>
            </a:extLst>
          </p:cNvPr>
          <p:cNvSpPr/>
          <p:nvPr/>
        </p:nvSpPr>
        <p:spPr>
          <a:xfrm>
            <a:off x="2757489" y="1548210"/>
            <a:ext cx="1803400" cy="8370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E2DE56D-8EFF-164F-A50E-5C85EC10C47D}"/>
              </a:ext>
            </a:extLst>
          </p:cNvPr>
          <p:cNvSpPr txBox="1"/>
          <p:nvPr/>
        </p:nvSpPr>
        <p:spPr>
          <a:xfrm>
            <a:off x="2693195" y="1534534"/>
            <a:ext cx="1931988" cy="830997"/>
          </a:xfrm>
          <a:prstGeom prst="rect">
            <a:avLst/>
          </a:prstGeom>
          <a:noFill/>
        </p:spPr>
        <p:txBody>
          <a:bodyPr wrap="square" rtlCol="0">
            <a:spAutoFit/>
          </a:bodyPr>
          <a:lstStyle/>
          <a:p>
            <a:r>
              <a:rPr lang="en-US" sz="2400" dirty="0"/>
              <a:t>Sum over all Bragg peaks</a:t>
            </a:r>
          </a:p>
        </p:txBody>
      </p:sp>
      <p:cxnSp>
        <p:nvCxnSpPr>
          <p:cNvPr id="28" name="Straight Connector 27">
            <a:extLst>
              <a:ext uri="{FF2B5EF4-FFF2-40B4-BE49-F238E27FC236}">
                <a16:creationId xmlns:a16="http://schemas.microsoft.com/office/drawing/2014/main" id="{B8EEB55D-2B84-BA43-BC1D-A4F93E9B6869}"/>
              </a:ext>
            </a:extLst>
          </p:cNvPr>
          <p:cNvCxnSpPr>
            <a:cxnSpLocks/>
          </p:cNvCxnSpPr>
          <p:nvPr/>
        </p:nvCxnSpPr>
        <p:spPr>
          <a:xfrm>
            <a:off x="4524868" y="2375420"/>
            <a:ext cx="94759" cy="3070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0F636CB-E7FF-CF45-9B46-B0BCB18A4990}"/>
              </a:ext>
            </a:extLst>
          </p:cNvPr>
          <p:cNvSpPr/>
          <p:nvPr/>
        </p:nvSpPr>
        <p:spPr>
          <a:xfrm>
            <a:off x="4330151" y="4024542"/>
            <a:ext cx="1976436" cy="44798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B713E76-BE86-2145-AC17-A7107B6AC512}"/>
              </a:ext>
            </a:extLst>
          </p:cNvPr>
          <p:cNvSpPr txBox="1"/>
          <p:nvPr/>
        </p:nvSpPr>
        <p:spPr>
          <a:xfrm>
            <a:off x="4265857" y="4010866"/>
            <a:ext cx="2150268" cy="461665"/>
          </a:xfrm>
          <a:prstGeom prst="rect">
            <a:avLst/>
          </a:prstGeom>
          <a:noFill/>
        </p:spPr>
        <p:txBody>
          <a:bodyPr wrap="square" rtlCol="0">
            <a:spAutoFit/>
          </a:bodyPr>
          <a:lstStyle/>
          <a:p>
            <a:r>
              <a:rPr lang="en-US" sz="2400" dirty="0"/>
              <a:t>Lorentz factor </a:t>
            </a:r>
          </a:p>
        </p:txBody>
      </p:sp>
      <p:cxnSp>
        <p:nvCxnSpPr>
          <p:cNvPr id="30" name="Straight Connector 29">
            <a:extLst>
              <a:ext uri="{FF2B5EF4-FFF2-40B4-BE49-F238E27FC236}">
                <a16:creationId xmlns:a16="http://schemas.microsoft.com/office/drawing/2014/main" id="{16997557-7231-B94E-B71B-D00C8CCFCD15}"/>
              </a:ext>
            </a:extLst>
          </p:cNvPr>
          <p:cNvCxnSpPr>
            <a:cxnSpLocks/>
          </p:cNvCxnSpPr>
          <p:nvPr/>
        </p:nvCxnSpPr>
        <p:spPr>
          <a:xfrm>
            <a:off x="5109010" y="3512612"/>
            <a:ext cx="227649" cy="50152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C47389A-F5CE-6B4F-A895-08DFB2BCEA32}"/>
              </a:ext>
            </a:extLst>
          </p:cNvPr>
          <p:cNvSpPr/>
          <p:nvPr/>
        </p:nvSpPr>
        <p:spPr>
          <a:xfrm>
            <a:off x="4683921" y="1558099"/>
            <a:ext cx="1388267" cy="8370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FD0F110-2E99-8C4E-862C-A63AE0F8BC41}"/>
              </a:ext>
            </a:extLst>
          </p:cNvPr>
          <p:cNvSpPr txBox="1"/>
          <p:nvPr/>
        </p:nvSpPr>
        <p:spPr>
          <a:xfrm>
            <a:off x="4676779" y="1544423"/>
            <a:ext cx="1452561" cy="830997"/>
          </a:xfrm>
          <a:prstGeom prst="rect">
            <a:avLst/>
          </a:prstGeom>
          <a:noFill/>
        </p:spPr>
        <p:txBody>
          <a:bodyPr wrap="square" rtlCol="0">
            <a:spAutoFit/>
          </a:bodyPr>
          <a:lstStyle/>
          <a:p>
            <a:r>
              <a:rPr lang="en-US" sz="2400" dirty="0"/>
              <a:t>Structure factor</a:t>
            </a:r>
          </a:p>
        </p:txBody>
      </p:sp>
      <p:cxnSp>
        <p:nvCxnSpPr>
          <p:cNvPr id="33" name="Straight Connector 32">
            <a:extLst>
              <a:ext uri="{FF2B5EF4-FFF2-40B4-BE49-F238E27FC236}">
                <a16:creationId xmlns:a16="http://schemas.microsoft.com/office/drawing/2014/main" id="{F1B85913-BE00-1D45-AC29-1F8346407E04}"/>
              </a:ext>
            </a:extLst>
          </p:cNvPr>
          <p:cNvCxnSpPr>
            <a:cxnSpLocks/>
          </p:cNvCxnSpPr>
          <p:nvPr/>
        </p:nvCxnSpPr>
        <p:spPr>
          <a:xfrm>
            <a:off x="5378054" y="2405605"/>
            <a:ext cx="401755" cy="49589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A316608-54C2-814C-9929-64437FFBC83F}"/>
              </a:ext>
            </a:extLst>
          </p:cNvPr>
          <p:cNvSpPr/>
          <p:nvPr/>
        </p:nvSpPr>
        <p:spPr>
          <a:xfrm>
            <a:off x="6613449" y="3812564"/>
            <a:ext cx="1664492" cy="8370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4EC28EF-347B-3444-829B-8304C3AD9C36}"/>
              </a:ext>
            </a:extLst>
          </p:cNvPr>
          <p:cNvSpPr txBox="1"/>
          <p:nvPr/>
        </p:nvSpPr>
        <p:spPr>
          <a:xfrm>
            <a:off x="6730132" y="3812564"/>
            <a:ext cx="1586433" cy="830997"/>
          </a:xfrm>
          <a:prstGeom prst="rect">
            <a:avLst/>
          </a:prstGeom>
          <a:noFill/>
        </p:spPr>
        <p:txBody>
          <a:bodyPr wrap="square" rtlCol="0">
            <a:spAutoFit/>
          </a:bodyPr>
          <a:lstStyle/>
          <a:p>
            <a:r>
              <a:rPr lang="en-US" sz="2400" dirty="0"/>
              <a:t>Profile parameter</a:t>
            </a:r>
          </a:p>
        </p:txBody>
      </p:sp>
      <p:cxnSp>
        <p:nvCxnSpPr>
          <p:cNvPr id="37" name="Straight Connector 36">
            <a:extLst>
              <a:ext uri="{FF2B5EF4-FFF2-40B4-BE49-F238E27FC236}">
                <a16:creationId xmlns:a16="http://schemas.microsoft.com/office/drawing/2014/main" id="{27294DF5-573A-F742-9EC7-AF5FC529FF69}"/>
              </a:ext>
            </a:extLst>
          </p:cNvPr>
          <p:cNvCxnSpPr>
            <a:cxnSpLocks/>
          </p:cNvCxnSpPr>
          <p:nvPr/>
        </p:nvCxnSpPr>
        <p:spPr>
          <a:xfrm>
            <a:off x="7268894" y="3498324"/>
            <a:ext cx="0" cy="30135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7B5CDBE8-B1EA-0B4B-970A-0DDB72670A0F}"/>
              </a:ext>
            </a:extLst>
          </p:cNvPr>
          <p:cNvSpPr/>
          <p:nvPr/>
        </p:nvSpPr>
        <p:spPr>
          <a:xfrm>
            <a:off x="7505576" y="1798629"/>
            <a:ext cx="1664492" cy="837098"/>
          </a:xfrm>
          <a:prstGeom prst="rect">
            <a:avLst/>
          </a:prstGeom>
          <a:solidFill>
            <a:schemeClr val="accent2">
              <a:alpha val="50196"/>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C54B083-8D8C-B748-9CF4-EFA610D31DD7}"/>
              </a:ext>
            </a:extLst>
          </p:cNvPr>
          <p:cNvSpPr txBox="1"/>
          <p:nvPr/>
        </p:nvSpPr>
        <p:spPr>
          <a:xfrm>
            <a:off x="7523348" y="1809523"/>
            <a:ext cx="1660521" cy="830997"/>
          </a:xfrm>
          <a:prstGeom prst="rect">
            <a:avLst/>
          </a:prstGeom>
          <a:noFill/>
        </p:spPr>
        <p:txBody>
          <a:bodyPr wrap="square" rtlCol="0">
            <a:spAutoFit/>
          </a:bodyPr>
          <a:lstStyle/>
          <a:p>
            <a:r>
              <a:rPr lang="en-US" sz="2400" dirty="0"/>
              <a:t>Preferred orientation</a:t>
            </a:r>
          </a:p>
        </p:txBody>
      </p:sp>
      <p:cxnSp>
        <p:nvCxnSpPr>
          <p:cNvPr id="39" name="Straight Connector 38">
            <a:extLst>
              <a:ext uri="{FF2B5EF4-FFF2-40B4-BE49-F238E27FC236}">
                <a16:creationId xmlns:a16="http://schemas.microsoft.com/office/drawing/2014/main" id="{E3DDE42F-4C2B-4B43-B0F6-644F21334501}"/>
              </a:ext>
            </a:extLst>
          </p:cNvPr>
          <p:cNvCxnSpPr>
            <a:cxnSpLocks/>
          </p:cNvCxnSpPr>
          <p:nvPr/>
        </p:nvCxnSpPr>
        <p:spPr>
          <a:xfrm flipH="1" flipV="1">
            <a:off x="8737600" y="2635727"/>
            <a:ext cx="113802" cy="25657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1459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951E645-8F0E-C74B-B378-2F974B39D413}"/>
              </a:ext>
            </a:extLst>
          </p:cNvPr>
          <p:cNvSpPr/>
          <p:nvPr/>
        </p:nvSpPr>
        <p:spPr>
          <a:xfrm>
            <a:off x="9072571" y="2901494"/>
            <a:ext cx="328604" cy="578796"/>
          </a:xfrm>
          <a:prstGeom prst="rect">
            <a:avLst/>
          </a:prstGeom>
          <a:solidFill>
            <a:schemeClr val="accent3">
              <a:alpha val="50196"/>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BDA3A5-DD9B-5348-BB7D-9A245EFF6599}"/>
              </a:ext>
            </a:extLst>
          </p:cNvPr>
          <p:cNvSpPr>
            <a:spLocks noGrp="1"/>
          </p:cNvSpPr>
          <p:nvPr>
            <p:ph type="title"/>
          </p:nvPr>
        </p:nvSpPr>
        <p:spPr/>
        <p:txBody>
          <a:bodyPr/>
          <a:lstStyle/>
          <a:p>
            <a:r>
              <a:rPr lang="en-US" dirty="0"/>
              <a:t>The calculated profile</a:t>
            </a:r>
          </a:p>
        </p:txBody>
      </p:sp>
      <p:sp>
        <p:nvSpPr>
          <p:cNvPr id="5" name="Date Placeholder 4">
            <a:extLst>
              <a:ext uri="{FF2B5EF4-FFF2-40B4-BE49-F238E27FC236}">
                <a16:creationId xmlns:a16="http://schemas.microsoft.com/office/drawing/2014/main" id="{4B027565-4C93-3D48-913C-EEF2413E8B99}"/>
              </a:ext>
            </a:extLst>
          </p:cNvPr>
          <p:cNvSpPr>
            <a:spLocks noGrp="1"/>
          </p:cNvSpPr>
          <p:nvPr>
            <p:ph type="dt" sz="half" idx="10"/>
          </p:nvPr>
        </p:nvSpPr>
        <p:spPr/>
        <p:txBody>
          <a:bodyPr/>
          <a:lstStyle/>
          <a:p>
            <a:fld id="{83B203C3-E3C4-BB49-BFB3-19EAF6FCC5F1}" type="datetime1">
              <a:rPr lang="sv-SE" smtClean="0"/>
              <a:t>2019-09-11</a:t>
            </a:fld>
            <a:endParaRPr lang="en-US"/>
          </a:p>
        </p:txBody>
      </p:sp>
      <p:sp>
        <p:nvSpPr>
          <p:cNvPr id="7" name="Slide Number Placeholder 6">
            <a:extLst>
              <a:ext uri="{FF2B5EF4-FFF2-40B4-BE49-F238E27FC236}">
                <a16:creationId xmlns:a16="http://schemas.microsoft.com/office/drawing/2014/main" id="{3693DF18-520D-C74C-A89C-8319C14322D8}"/>
              </a:ext>
            </a:extLst>
          </p:cNvPr>
          <p:cNvSpPr>
            <a:spLocks noGrp="1"/>
          </p:cNvSpPr>
          <p:nvPr>
            <p:ph type="sldNum" sz="quarter" idx="12"/>
          </p:nvPr>
        </p:nvSpPr>
        <p:spPr/>
        <p:txBody>
          <a:bodyPr/>
          <a:lstStyle/>
          <a:p>
            <a:fld id="{ED1A6700-4B8E-C940-9C38-BD3ABD7F9838}" type="slidenum">
              <a:rPr lang="en-US" smtClean="0"/>
              <a:t>67</a:t>
            </a:fld>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98E4DD1-0010-F844-93C6-69E2A97A833D}"/>
                  </a:ext>
                </a:extLst>
              </p:cNvPr>
              <p:cNvSpPr txBox="1"/>
              <p:nvPr/>
            </p:nvSpPr>
            <p:spPr>
              <a:xfrm>
                <a:off x="2241550" y="2639121"/>
                <a:ext cx="8520107" cy="12593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𝑐𝑎𝑙</m:t>
                          </m:r>
                        </m:sub>
                      </m:sSub>
                      <m:r>
                        <a:rPr lang="en-US" sz="3200" b="0" i="1" smtClean="0">
                          <a:latin typeface="Cambria Math" panose="02040503050406030204" pitchFamily="18" charset="0"/>
                        </a:rPr>
                        <m:t>=</m:t>
                      </m:r>
                      <m:r>
                        <a:rPr lang="en-US" sz="3200" b="0" i="1" smtClean="0">
                          <a:latin typeface="Cambria Math" panose="02040503050406030204" pitchFamily="18" charset="0"/>
                        </a:rPr>
                        <m:t>𝑠</m:t>
                      </m:r>
                      <m:nary>
                        <m:naryPr>
                          <m:chr m:val="∑"/>
                          <m:supHide m:val="on"/>
                          <m:ctrlPr>
                            <a:rPr lang="en-US" sz="3200" b="0" i="1" smtClean="0">
                              <a:latin typeface="Cambria Math" panose="02040503050406030204" pitchFamily="18" charset="0"/>
                            </a:rPr>
                          </m:ctrlPr>
                        </m:naryPr>
                        <m:sub>
                          <m:r>
                            <m:rPr>
                              <m:brk m:alnAt="7"/>
                            </m:rPr>
                            <a:rPr lang="en-US" sz="3200" b="0" i="1" smtClean="0">
                              <a:latin typeface="Cambria Math" panose="02040503050406030204" pitchFamily="18" charset="0"/>
                            </a:rPr>
                            <m:t>{</m:t>
                          </m:r>
                          <m:r>
                            <a:rPr lang="en-US" sz="3200" b="0" i="1" smtClean="0">
                              <a:latin typeface="Cambria Math" panose="02040503050406030204" pitchFamily="18" charset="0"/>
                            </a:rPr>
                            <m:t>h</m:t>
                          </m:r>
                          <m:r>
                            <a:rPr lang="en-US" sz="3200" b="0" i="1" smtClean="0">
                              <a:latin typeface="Cambria Math" panose="02040503050406030204" pitchFamily="18" charset="0"/>
                            </a:rPr>
                            <m:t>}</m:t>
                          </m:r>
                        </m:sub>
                        <m:sup/>
                        <m:e>
                          <m:r>
                            <a:rPr lang="en-US" sz="3200" b="0" i="1" smtClean="0">
                              <a:latin typeface="Cambria Math" panose="02040503050406030204" pitchFamily="18" charset="0"/>
                            </a:rPr>
                            <m:t>𝐿</m:t>
                          </m:r>
                          <m:r>
                            <a:rPr lang="en-US" sz="3200" b="0" i="1" baseline="-25000" smtClean="0">
                              <a:latin typeface="Cambria Math" panose="02040503050406030204" pitchFamily="18" charset="0"/>
                            </a:rPr>
                            <m:t>𝐾</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𝐹</m:t>
                              </m:r>
                              <m:r>
                                <a:rPr lang="en-US" sz="3200" b="0" i="1" baseline="-25000" smtClean="0">
                                  <a:latin typeface="Cambria Math" panose="02040503050406030204" pitchFamily="18" charset="0"/>
                                </a:rPr>
                                <m:t>𝐾</m:t>
                              </m:r>
                            </m:e>
                          </m:d>
                          <m:r>
                            <a:rPr lang="en-US" sz="3200" b="0" i="1" baseline="30000"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𝜙</m:t>
                          </m:r>
                          <m:d>
                            <m:dPr>
                              <m:ctrlPr>
                                <a:rPr lang="en-US" sz="3200" b="0" i="1" smtClean="0">
                                  <a:latin typeface="Cambria Math" panose="02040503050406030204" pitchFamily="18" charset="0"/>
                                  <a:ea typeface="Cambria Math" panose="02040503050406030204" pitchFamily="18" charset="0"/>
                                </a:rPr>
                              </m:ctrlPr>
                            </m:dPr>
                            <m:e>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𝑖</m:t>
                                  </m:r>
                                </m:sub>
                              </m:sSub>
                              <m:r>
                                <a:rPr lang="en-US" sz="3200" b="0" i="1" smtClean="0">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𝐾</m:t>
                                  </m:r>
                                </m:sub>
                              </m:sSub>
                            </m:e>
                          </m:d>
                          <m:r>
                            <a:rPr lang="en-US" sz="3200" b="0" i="1" smtClean="0">
                              <a:latin typeface="Cambria Math" panose="02040503050406030204" pitchFamily="18" charset="0"/>
                              <a:ea typeface="Cambria Math" panose="02040503050406030204" pitchFamily="18" charset="0"/>
                            </a:rPr>
                            <m:t>𝑃</m:t>
                          </m:r>
                          <m:r>
                            <a:rPr lang="en-US" sz="3200" b="0" i="1" baseline="-25000" smtClean="0">
                              <a:latin typeface="Cambria Math" panose="02040503050406030204" pitchFamily="18" charset="0"/>
                              <a:ea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𝐴</m:t>
                          </m:r>
                          <m:r>
                            <a:rPr lang="en-US" sz="3200" b="0" i="1" smtClean="0">
                              <a:latin typeface="Cambria Math" panose="02040503050406030204" pitchFamily="18" charset="0"/>
                              <a:ea typeface="Cambria Math" panose="02040503050406030204" pitchFamily="18" charset="0"/>
                            </a:rPr>
                            <m:t>+</m:t>
                          </m:r>
                          <m:sSub>
                            <m:sSubPr>
                              <m:ctrlPr>
                                <a:rPr lang="en-US" sz="320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𝑦</m:t>
                              </m:r>
                            </m:e>
                            <m:sub>
                              <m:r>
                                <a:rPr lang="en-US" sz="3200" b="0" i="1" smtClean="0">
                                  <a:latin typeface="Cambria Math" panose="02040503050406030204" pitchFamily="18" charset="0"/>
                                  <a:ea typeface="Cambria Math" panose="02040503050406030204" pitchFamily="18" charset="0"/>
                                </a:rPr>
                                <m:t>𝑖</m:t>
                              </m:r>
                            </m:sub>
                          </m:sSub>
                        </m:e>
                      </m:nary>
                    </m:oMath>
                  </m:oMathPara>
                </a14:m>
                <a:endParaRPr lang="en-US" sz="3200" dirty="0"/>
              </a:p>
            </p:txBody>
          </p:sp>
        </mc:Choice>
        <mc:Fallback xmlns="">
          <p:sp>
            <p:nvSpPr>
              <p:cNvPr id="12" name="TextBox 11">
                <a:extLst>
                  <a:ext uri="{FF2B5EF4-FFF2-40B4-BE49-F238E27FC236}">
                    <a16:creationId xmlns:a16="http://schemas.microsoft.com/office/drawing/2014/main" id="{098E4DD1-0010-F844-93C6-69E2A97A833D}"/>
                  </a:ext>
                </a:extLst>
              </p:cNvPr>
              <p:cNvSpPr txBox="1">
                <a:spLocks noRot="1" noChangeAspect="1" noMove="1" noResize="1" noEditPoints="1" noAdjustHandles="1" noChangeArrowheads="1" noChangeShapeType="1" noTextEdit="1"/>
              </p:cNvSpPr>
              <p:nvPr/>
            </p:nvSpPr>
            <p:spPr>
              <a:xfrm>
                <a:off x="2241550" y="2639121"/>
                <a:ext cx="8520107" cy="1259319"/>
              </a:xfrm>
              <a:prstGeom prst="rect">
                <a:avLst/>
              </a:prstGeom>
              <a:blipFill>
                <a:blip r:embed="rId3"/>
                <a:stretch>
                  <a:fillRect t="-140000" b="-187000"/>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DBA60BB3-63E6-3F46-9C7B-59BAD52CB18E}"/>
              </a:ext>
            </a:extLst>
          </p:cNvPr>
          <p:cNvSpPr/>
          <p:nvPr/>
        </p:nvSpPr>
        <p:spPr>
          <a:xfrm>
            <a:off x="510192" y="2992466"/>
            <a:ext cx="1618646" cy="83099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5325576-4CF1-2E4D-859B-56641781A0F8}"/>
              </a:ext>
            </a:extLst>
          </p:cNvPr>
          <p:cNvSpPr txBox="1"/>
          <p:nvPr/>
        </p:nvSpPr>
        <p:spPr>
          <a:xfrm>
            <a:off x="510192" y="2982578"/>
            <a:ext cx="1731358" cy="830997"/>
          </a:xfrm>
          <a:prstGeom prst="rect">
            <a:avLst/>
          </a:prstGeom>
          <a:noFill/>
          <a:ln>
            <a:noFill/>
          </a:ln>
        </p:spPr>
        <p:txBody>
          <a:bodyPr wrap="square" rtlCol="0">
            <a:spAutoFit/>
          </a:bodyPr>
          <a:lstStyle/>
          <a:p>
            <a:r>
              <a:rPr lang="en-US" sz="2400" dirty="0"/>
              <a:t>Calculated </a:t>
            </a:r>
          </a:p>
          <a:p>
            <a:r>
              <a:rPr lang="en-US" sz="2400" dirty="0"/>
              <a:t>intensity </a:t>
            </a:r>
          </a:p>
        </p:txBody>
      </p:sp>
      <p:cxnSp>
        <p:nvCxnSpPr>
          <p:cNvPr id="20" name="Straight Connector 19">
            <a:extLst>
              <a:ext uri="{FF2B5EF4-FFF2-40B4-BE49-F238E27FC236}">
                <a16:creationId xmlns:a16="http://schemas.microsoft.com/office/drawing/2014/main" id="{717C4595-98E8-1D4A-B611-003CA336367F}"/>
              </a:ext>
            </a:extLst>
          </p:cNvPr>
          <p:cNvCxnSpPr>
            <a:cxnSpLocks/>
          </p:cNvCxnSpPr>
          <p:nvPr/>
        </p:nvCxnSpPr>
        <p:spPr>
          <a:xfrm flipV="1">
            <a:off x="2128838" y="3223093"/>
            <a:ext cx="628651" cy="20379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2BAE76F-6564-A742-A790-63094BA7A78A}"/>
              </a:ext>
            </a:extLst>
          </p:cNvPr>
          <p:cNvSpPr/>
          <p:nvPr/>
        </p:nvSpPr>
        <p:spPr>
          <a:xfrm>
            <a:off x="2198386" y="3823464"/>
            <a:ext cx="1803400" cy="47155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CF26220-B91B-8945-8EB4-860C6E51EB9A}"/>
              </a:ext>
            </a:extLst>
          </p:cNvPr>
          <p:cNvSpPr txBox="1"/>
          <p:nvPr/>
        </p:nvSpPr>
        <p:spPr>
          <a:xfrm>
            <a:off x="2198386" y="3829997"/>
            <a:ext cx="1931988" cy="461665"/>
          </a:xfrm>
          <a:prstGeom prst="rect">
            <a:avLst/>
          </a:prstGeom>
          <a:noFill/>
        </p:spPr>
        <p:txBody>
          <a:bodyPr wrap="square" rtlCol="0">
            <a:spAutoFit/>
          </a:bodyPr>
          <a:lstStyle/>
          <a:p>
            <a:r>
              <a:rPr lang="en-US" sz="2400" dirty="0"/>
              <a:t>Scale factor</a:t>
            </a:r>
          </a:p>
        </p:txBody>
      </p:sp>
      <p:cxnSp>
        <p:nvCxnSpPr>
          <p:cNvPr id="25" name="Straight Connector 24">
            <a:extLst>
              <a:ext uri="{FF2B5EF4-FFF2-40B4-BE49-F238E27FC236}">
                <a16:creationId xmlns:a16="http://schemas.microsoft.com/office/drawing/2014/main" id="{9FEC942F-0109-5B4C-BE5E-7C341825F7B3}"/>
              </a:ext>
            </a:extLst>
          </p:cNvPr>
          <p:cNvCxnSpPr>
            <a:cxnSpLocks/>
          </p:cNvCxnSpPr>
          <p:nvPr/>
        </p:nvCxnSpPr>
        <p:spPr>
          <a:xfrm flipV="1">
            <a:off x="3929744" y="3541187"/>
            <a:ext cx="141590" cy="2789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B8C70A9-F4AC-3340-BA0C-AE2A3C7317C2}"/>
              </a:ext>
            </a:extLst>
          </p:cNvPr>
          <p:cNvSpPr/>
          <p:nvPr/>
        </p:nvSpPr>
        <p:spPr>
          <a:xfrm>
            <a:off x="2757489" y="1548210"/>
            <a:ext cx="1803400" cy="8370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E2DE56D-8EFF-164F-A50E-5C85EC10C47D}"/>
              </a:ext>
            </a:extLst>
          </p:cNvPr>
          <p:cNvSpPr txBox="1"/>
          <p:nvPr/>
        </p:nvSpPr>
        <p:spPr>
          <a:xfrm>
            <a:off x="2693195" y="1534534"/>
            <a:ext cx="1931988" cy="830997"/>
          </a:xfrm>
          <a:prstGeom prst="rect">
            <a:avLst/>
          </a:prstGeom>
          <a:noFill/>
        </p:spPr>
        <p:txBody>
          <a:bodyPr wrap="square" rtlCol="0">
            <a:spAutoFit/>
          </a:bodyPr>
          <a:lstStyle/>
          <a:p>
            <a:r>
              <a:rPr lang="en-US" sz="2400" dirty="0"/>
              <a:t>Sum over all Bragg peaks</a:t>
            </a:r>
          </a:p>
        </p:txBody>
      </p:sp>
      <p:cxnSp>
        <p:nvCxnSpPr>
          <p:cNvPr id="28" name="Straight Connector 27">
            <a:extLst>
              <a:ext uri="{FF2B5EF4-FFF2-40B4-BE49-F238E27FC236}">
                <a16:creationId xmlns:a16="http://schemas.microsoft.com/office/drawing/2014/main" id="{B8EEB55D-2B84-BA43-BC1D-A4F93E9B6869}"/>
              </a:ext>
            </a:extLst>
          </p:cNvPr>
          <p:cNvCxnSpPr>
            <a:cxnSpLocks/>
          </p:cNvCxnSpPr>
          <p:nvPr/>
        </p:nvCxnSpPr>
        <p:spPr>
          <a:xfrm>
            <a:off x="4524868" y="2375420"/>
            <a:ext cx="94759" cy="3070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0F636CB-E7FF-CF45-9B46-B0BCB18A4990}"/>
              </a:ext>
            </a:extLst>
          </p:cNvPr>
          <p:cNvSpPr/>
          <p:nvPr/>
        </p:nvSpPr>
        <p:spPr>
          <a:xfrm>
            <a:off x="4330151" y="4024542"/>
            <a:ext cx="1976436" cy="44798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B713E76-BE86-2145-AC17-A7107B6AC512}"/>
              </a:ext>
            </a:extLst>
          </p:cNvPr>
          <p:cNvSpPr txBox="1"/>
          <p:nvPr/>
        </p:nvSpPr>
        <p:spPr>
          <a:xfrm>
            <a:off x="4265857" y="4010866"/>
            <a:ext cx="2150268" cy="461665"/>
          </a:xfrm>
          <a:prstGeom prst="rect">
            <a:avLst/>
          </a:prstGeom>
          <a:noFill/>
        </p:spPr>
        <p:txBody>
          <a:bodyPr wrap="square" rtlCol="0">
            <a:spAutoFit/>
          </a:bodyPr>
          <a:lstStyle/>
          <a:p>
            <a:r>
              <a:rPr lang="en-US" sz="2400" dirty="0"/>
              <a:t>Lorentz factor </a:t>
            </a:r>
          </a:p>
        </p:txBody>
      </p:sp>
      <p:cxnSp>
        <p:nvCxnSpPr>
          <p:cNvPr id="30" name="Straight Connector 29">
            <a:extLst>
              <a:ext uri="{FF2B5EF4-FFF2-40B4-BE49-F238E27FC236}">
                <a16:creationId xmlns:a16="http://schemas.microsoft.com/office/drawing/2014/main" id="{16997557-7231-B94E-B71B-D00C8CCFCD15}"/>
              </a:ext>
            </a:extLst>
          </p:cNvPr>
          <p:cNvCxnSpPr>
            <a:cxnSpLocks/>
          </p:cNvCxnSpPr>
          <p:nvPr/>
        </p:nvCxnSpPr>
        <p:spPr>
          <a:xfrm>
            <a:off x="5109010" y="3512612"/>
            <a:ext cx="227649" cy="50152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C47389A-F5CE-6B4F-A895-08DFB2BCEA32}"/>
              </a:ext>
            </a:extLst>
          </p:cNvPr>
          <p:cNvSpPr/>
          <p:nvPr/>
        </p:nvSpPr>
        <p:spPr>
          <a:xfrm>
            <a:off x="4683921" y="1558099"/>
            <a:ext cx="1388267" cy="8370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FD0F110-2E99-8C4E-862C-A63AE0F8BC41}"/>
              </a:ext>
            </a:extLst>
          </p:cNvPr>
          <p:cNvSpPr txBox="1"/>
          <p:nvPr/>
        </p:nvSpPr>
        <p:spPr>
          <a:xfrm>
            <a:off x="4676779" y="1544423"/>
            <a:ext cx="1452561" cy="830997"/>
          </a:xfrm>
          <a:prstGeom prst="rect">
            <a:avLst/>
          </a:prstGeom>
          <a:noFill/>
        </p:spPr>
        <p:txBody>
          <a:bodyPr wrap="square" rtlCol="0">
            <a:spAutoFit/>
          </a:bodyPr>
          <a:lstStyle/>
          <a:p>
            <a:r>
              <a:rPr lang="en-US" sz="2400" dirty="0"/>
              <a:t>Structure factor</a:t>
            </a:r>
          </a:p>
        </p:txBody>
      </p:sp>
      <p:cxnSp>
        <p:nvCxnSpPr>
          <p:cNvPr id="33" name="Straight Connector 32">
            <a:extLst>
              <a:ext uri="{FF2B5EF4-FFF2-40B4-BE49-F238E27FC236}">
                <a16:creationId xmlns:a16="http://schemas.microsoft.com/office/drawing/2014/main" id="{F1B85913-BE00-1D45-AC29-1F8346407E04}"/>
              </a:ext>
            </a:extLst>
          </p:cNvPr>
          <p:cNvCxnSpPr>
            <a:cxnSpLocks/>
          </p:cNvCxnSpPr>
          <p:nvPr/>
        </p:nvCxnSpPr>
        <p:spPr>
          <a:xfrm>
            <a:off x="5378054" y="2405605"/>
            <a:ext cx="401755" cy="49589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A316608-54C2-814C-9929-64437FFBC83F}"/>
              </a:ext>
            </a:extLst>
          </p:cNvPr>
          <p:cNvSpPr/>
          <p:nvPr/>
        </p:nvSpPr>
        <p:spPr>
          <a:xfrm>
            <a:off x="6613449" y="3812564"/>
            <a:ext cx="1664492" cy="8370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4EC28EF-347B-3444-829B-8304C3AD9C36}"/>
              </a:ext>
            </a:extLst>
          </p:cNvPr>
          <p:cNvSpPr txBox="1"/>
          <p:nvPr/>
        </p:nvSpPr>
        <p:spPr>
          <a:xfrm>
            <a:off x="6730132" y="3812564"/>
            <a:ext cx="1586433" cy="830997"/>
          </a:xfrm>
          <a:prstGeom prst="rect">
            <a:avLst/>
          </a:prstGeom>
          <a:noFill/>
        </p:spPr>
        <p:txBody>
          <a:bodyPr wrap="square" rtlCol="0">
            <a:spAutoFit/>
          </a:bodyPr>
          <a:lstStyle/>
          <a:p>
            <a:r>
              <a:rPr lang="en-US" sz="2400" dirty="0"/>
              <a:t>Profile parameter</a:t>
            </a:r>
          </a:p>
        </p:txBody>
      </p:sp>
      <p:cxnSp>
        <p:nvCxnSpPr>
          <p:cNvPr id="37" name="Straight Connector 36">
            <a:extLst>
              <a:ext uri="{FF2B5EF4-FFF2-40B4-BE49-F238E27FC236}">
                <a16:creationId xmlns:a16="http://schemas.microsoft.com/office/drawing/2014/main" id="{27294DF5-573A-F742-9EC7-AF5FC529FF69}"/>
              </a:ext>
            </a:extLst>
          </p:cNvPr>
          <p:cNvCxnSpPr>
            <a:cxnSpLocks/>
          </p:cNvCxnSpPr>
          <p:nvPr/>
        </p:nvCxnSpPr>
        <p:spPr>
          <a:xfrm>
            <a:off x="7268894" y="3498324"/>
            <a:ext cx="0" cy="30135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7B5CDBE8-B1EA-0B4B-970A-0DDB72670A0F}"/>
              </a:ext>
            </a:extLst>
          </p:cNvPr>
          <p:cNvSpPr/>
          <p:nvPr/>
        </p:nvSpPr>
        <p:spPr>
          <a:xfrm>
            <a:off x="7505576" y="1798629"/>
            <a:ext cx="1664492" cy="8370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C54B083-8D8C-B748-9CF4-EFA610D31DD7}"/>
              </a:ext>
            </a:extLst>
          </p:cNvPr>
          <p:cNvSpPr txBox="1"/>
          <p:nvPr/>
        </p:nvSpPr>
        <p:spPr>
          <a:xfrm>
            <a:off x="7523348" y="1809523"/>
            <a:ext cx="1660521" cy="830997"/>
          </a:xfrm>
          <a:prstGeom prst="rect">
            <a:avLst/>
          </a:prstGeom>
          <a:noFill/>
        </p:spPr>
        <p:txBody>
          <a:bodyPr wrap="square" rtlCol="0">
            <a:spAutoFit/>
          </a:bodyPr>
          <a:lstStyle/>
          <a:p>
            <a:r>
              <a:rPr lang="en-US" sz="2400" dirty="0"/>
              <a:t>Preferred orientation</a:t>
            </a:r>
          </a:p>
        </p:txBody>
      </p:sp>
      <p:cxnSp>
        <p:nvCxnSpPr>
          <p:cNvPr id="39" name="Straight Connector 38">
            <a:extLst>
              <a:ext uri="{FF2B5EF4-FFF2-40B4-BE49-F238E27FC236}">
                <a16:creationId xmlns:a16="http://schemas.microsoft.com/office/drawing/2014/main" id="{E3DDE42F-4C2B-4B43-B0F6-644F21334501}"/>
              </a:ext>
            </a:extLst>
          </p:cNvPr>
          <p:cNvCxnSpPr>
            <a:cxnSpLocks/>
          </p:cNvCxnSpPr>
          <p:nvPr/>
        </p:nvCxnSpPr>
        <p:spPr>
          <a:xfrm flipH="1" flipV="1">
            <a:off x="8737600" y="2635727"/>
            <a:ext cx="113802" cy="2565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7DC66FD-84DE-9F4B-8410-817F2BC29657}"/>
              </a:ext>
            </a:extLst>
          </p:cNvPr>
          <p:cNvSpPr/>
          <p:nvPr/>
        </p:nvSpPr>
        <p:spPr>
          <a:xfrm>
            <a:off x="8481856" y="3809214"/>
            <a:ext cx="1664492" cy="533248"/>
          </a:xfrm>
          <a:prstGeom prst="rect">
            <a:avLst/>
          </a:prstGeom>
          <a:solidFill>
            <a:schemeClr val="accent3">
              <a:alpha val="50196"/>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691B0216-E5F9-A040-B99E-775799EAD37B}"/>
              </a:ext>
            </a:extLst>
          </p:cNvPr>
          <p:cNvSpPr txBox="1"/>
          <p:nvPr/>
        </p:nvSpPr>
        <p:spPr>
          <a:xfrm>
            <a:off x="8499628" y="3820108"/>
            <a:ext cx="1660521" cy="461665"/>
          </a:xfrm>
          <a:prstGeom prst="rect">
            <a:avLst/>
          </a:prstGeom>
          <a:noFill/>
        </p:spPr>
        <p:txBody>
          <a:bodyPr wrap="square" rtlCol="0">
            <a:spAutoFit/>
          </a:bodyPr>
          <a:lstStyle/>
          <a:p>
            <a:r>
              <a:rPr lang="en-US" sz="2400" dirty="0"/>
              <a:t>Absorption</a:t>
            </a:r>
          </a:p>
        </p:txBody>
      </p:sp>
      <p:cxnSp>
        <p:nvCxnSpPr>
          <p:cNvPr id="42" name="Straight Connector 41">
            <a:extLst>
              <a:ext uri="{FF2B5EF4-FFF2-40B4-BE49-F238E27FC236}">
                <a16:creationId xmlns:a16="http://schemas.microsoft.com/office/drawing/2014/main" id="{01C2742D-36A1-4E48-8F14-875517057D7B}"/>
              </a:ext>
            </a:extLst>
          </p:cNvPr>
          <p:cNvCxnSpPr>
            <a:cxnSpLocks/>
            <a:stCxn id="41" idx="0"/>
          </p:cNvCxnSpPr>
          <p:nvPr/>
        </p:nvCxnSpPr>
        <p:spPr>
          <a:xfrm flipH="1" flipV="1">
            <a:off x="9236873" y="3459318"/>
            <a:ext cx="93016" cy="36079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CBEB0DE-415A-FF43-8B01-D080B1C69000}"/>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509140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951E645-8F0E-C74B-B378-2F974B39D413}"/>
              </a:ext>
            </a:extLst>
          </p:cNvPr>
          <p:cNvSpPr/>
          <p:nvPr/>
        </p:nvSpPr>
        <p:spPr>
          <a:xfrm>
            <a:off x="9765035" y="2919528"/>
            <a:ext cx="485161" cy="578796"/>
          </a:xfrm>
          <a:prstGeom prst="rect">
            <a:avLst/>
          </a:prstGeom>
          <a:solidFill>
            <a:schemeClr val="accent4">
              <a:alpha val="50196"/>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BDA3A5-DD9B-5348-BB7D-9A245EFF6599}"/>
              </a:ext>
            </a:extLst>
          </p:cNvPr>
          <p:cNvSpPr>
            <a:spLocks noGrp="1"/>
          </p:cNvSpPr>
          <p:nvPr>
            <p:ph type="title"/>
          </p:nvPr>
        </p:nvSpPr>
        <p:spPr/>
        <p:txBody>
          <a:bodyPr/>
          <a:lstStyle/>
          <a:p>
            <a:r>
              <a:rPr lang="en-US" dirty="0"/>
              <a:t>The calculated profile</a:t>
            </a:r>
          </a:p>
        </p:txBody>
      </p:sp>
      <p:sp>
        <p:nvSpPr>
          <p:cNvPr id="5" name="Date Placeholder 4">
            <a:extLst>
              <a:ext uri="{FF2B5EF4-FFF2-40B4-BE49-F238E27FC236}">
                <a16:creationId xmlns:a16="http://schemas.microsoft.com/office/drawing/2014/main" id="{4B027565-4C93-3D48-913C-EEF2413E8B99}"/>
              </a:ext>
            </a:extLst>
          </p:cNvPr>
          <p:cNvSpPr>
            <a:spLocks noGrp="1"/>
          </p:cNvSpPr>
          <p:nvPr>
            <p:ph type="dt" sz="half" idx="10"/>
          </p:nvPr>
        </p:nvSpPr>
        <p:spPr/>
        <p:txBody>
          <a:bodyPr/>
          <a:lstStyle/>
          <a:p>
            <a:fld id="{83B203C3-E3C4-BB49-BFB3-19EAF6FCC5F1}" type="datetime1">
              <a:rPr lang="sv-SE" smtClean="0"/>
              <a:t>2019-09-11</a:t>
            </a:fld>
            <a:endParaRPr lang="en-US"/>
          </a:p>
        </p:txBody>
      </p:sp>
      <p:sp>
        <p:nvSpPr>
          <p:cNvPr id="7" name="Slide Number Placeholder 6">
            <a:extLst>
              <a:ext uri="{FF2B5EF4-FFF2-40B4-BE49-F238E27FC236}">
                <a16:creationId xmlns:a16="http://schemas.microsoft.com/office/drawing/2014/main" id="{3693DF18-520D-C74C-A89C-8319C14322D8}"/>
              </a:ext>
            </a:extLst>
          </p:cNvPr>
          <p:cNvSpPr>
            <a:spLocks noGrp="1"/>
          </p:cNvSpPr>
          <p:nvPr>
            <p:ph type="sldNum" sz="quarter" idx="12"/>
          </p:nvPr>
        </p:nvSpPr>
        <p:spPr/>
        <p:txBody>
          <a:bodyPr/>
          <a:lstStyle/>
          <a:p>
            <a:fld id="{ED1A6700-4B8E-C940-9C38-BD3ABD7F9838}" type="slidenum">
              <a:rPr lang="en-US" smtClean="0"/>
              <a:t>68</a:t>
            </a:fld>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98E4DD1-0010-F844-93C6-69E2A97A833D}"/>
                  </a:ext>
                </a:extLst>
              </p:cNvPr>
              <p:cNvSpPr txBox="1"/>
              <p:nvPr/>
            </p:nvSpPr>
            <p:spPr>
              <a:xfrm>
                <a:off x="2241550" y="2639121"/>
                <a:ext cx="8520107" cy="12593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𝑐𝑎𝑙</m:t>
                          </m:r>
                        </m:sub>
                      </m:sSub>
                      <m:r>
                        <a:rPr lang="en-US" sz="3200" b="0" i="1" smtClean="0">
                          <a:latin typeface="Cambria Math" panose="02040503050406030204" pitchFamily="18" charset="0"/>
                        </a:rPr>
                        <m:t>=</m:t>
                      </m:r>
                      <m:r>
                        <a:rPr lang="en-US" sz="3200" b="0" i="1" smtClean="0">
                          <a:latin typeface="Cambria Math" panose="02040503050406030204" pitchFamily="18" charset="0"/>
                        </a:rPr>
                        <m:t>𝑠</m:t>
                      </m:r>
                      <m:nary>
                        <m:naryPr>
                          <m:chr m:val="∑"/>
                          <m:supHide m:val="on"/>
                          <m:ctrlPr>
                            <a:rPr lang="en-US" sz="3200" b="0" i="1" smtClean="0">
                              <a:latin typeface="Cambria Math" panose="02040503050406030204" pitchFamily="18" charset="0"/>
                            </a:rPr>
                          </m:ctrlPr>
                        </m:naryPr>
                        <m:sub>
                          <m:r>
                            <m:rPr>
                              <m:brk m:alnAt="7"/>
                            </m:rPr>
                            <a:rPr lang="en-US" sz="3200" b="0" i="1" smtClean="0">
                              <a:latin typeface="Cambria Math" panose="02040503050406030204" pitchFamily="18" charset="0"/>
                            </a:rPr>
                            <m:t>{</m:t>
                          </m:r>
                          <m:r>
                            <a:rPr lang="en-US" sz="3200" b="0" i="1" smtClean="0">
                              <a:latin typeface="Cambria Math" panose="02040503050406030204" pitchFamily="18" charset="0"/>
                            </a:rPr>
                            <m:t>h</m:t>
                          </m:r>
                          <m:r>
                            <a:rPr lang="en-US" sz="3200" b="0" i="1" smtClean="0">
                              <a:latin typeface="Cambria Math" panose="02040503050406030204" pitchFamily="18" charset="0"/>
                            </a:rPr>
                            <m:t>}</m:t>
                          </m:r>
                        </m:sub>
                        <m:sup/>
                        <m:e>
                          <m:r>
                            <a:rPr lang="en-US" sz="3200" b="0" i="1" smtClean="0">
                              <a:latin typeface="Cambria Math" panose="02040503050406030204" pitchFamily="18" charset="0"/>
                            </a:rPr>
                            <m:t>𝐿</m:t>
                          </m:r>
                          <m:r>
                            <a:rPr lang="en-US" sz="3200" b="0" i="1" baseline="-25000" smtClean="0">
                              <a:latin typeface="Cambria Math" panose="02040503050406030204" pitchFamily="18" charset="0"/>
                            </a:rPr>
                            <m:t>𝐾</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𝐹</m:t>
                              </m:r>
                              <m:r>
                                <a:rPr lang="en-US" sz="3200" b="0" i="1" baseline="-25000" smtClean="0">
                                  <a:latin typeface="Cambria Math" panose="02040503050406030204" pitchFamily="18" charset="0"/>
                                </a:rPr>
                                <m:t>𝐾</m:t>
                              </m:r>
                            </m:e>
                          </m:d>
                          <m:r>
                            <a:rPr lang="en-US" sz="3200" b="0" i="1" baseline="30000"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𝜙</m:t>
                          </m:r>
                          <m:d>
                            <m:dPr>
                              <m:ctrlPr>
                                <a:rPr lang="en-US" sz="3200" b="0" i="1" smtClean="0">
                                  <a:latin typeface="Cambria Math" panose="02040503050406030204" pitchFamily="18" charset="0"/>
                                  <a:ea typeface="Cambria Math" panose="02040503050406030204" pitchFamily="18" charset="0"/>
                                </a:rPr>
                              </m:ctrlPr>
                            </m:dPr>
                            <m:e>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𝑖</m:t>
                                  </m:r>
                                </m:sub>
                              </m:sSub>
                              <m:r>
                                <a:rPr lang="en-US" sz="3200" b="0" i="1" smtClean="0">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𝐾</m:t>
                                  </m:r>
                                </m:sub>
                              </m:sSub>
                            </m:e>
                          </m:d>
                          <m:r>
                            <a:rPr lang="en-US" sz="3200" b="0" i="1" smtClean="0">
                              <a:latin typeface="Cambria Math" panose="02040503050406030204" pitchFamily="18" charset="0"/>
                              <a:ea typeface="Cambria Math" panose="02040503050406030204" pitchFamily="18" charset="0"/>
                            </a:rPr>
                            <m:t>𝑃</m:t>
                          </m:r>
                          <m:r>
                            <a:rPr lang="en-US" sz="3200" b="0" i="1" baseline="-25000" smtClean="0">
                              <a:latin typeface="Cambria Math" panose="02040503050406030204" pitchFamily="18" charset="0"/>
                              <a:ea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𝐴</m:t>
                          </m:r>
                          <m:r>
                            <a:rPr lang="en-US" sz="3200" b="0" i="1" smtClean="0">
                              <a:latin typeface="Cambria Math" panose="02040503050406030204" pitchFamily="18" charset="0"/>
                              <a:ea typeface="Cambria Math" panose="02040503050406030204" pitchFamily="18" charset="0"/>
                            </a:rPr>
                            <m:t>+</m:t>
                          </m:r>
                          <m:sSub>
                            <m:sSubPr>
                              <m:ctrlPr>
                                <a:rPr lang="en-US" sz="320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𝑦</m:t>
                              </m:r>
                            </m:e>
                            <m:sub>
                              <m:r>
                                <a:rPr lang="en-US" sz="3200" b="0" i="1" smtClean="0">
                                  <a:latin typeface="Cambria Math" panose="02040503050406030204" pitchFamily="18" charset="0"/>
                                  <a:ea typeface="Cambria Math" panose="02040503050406030204" pitchFamily="18" charset="0"/>
                                </a:rPr>
                                <m:t>𝑖</m:t>
                              </m:r>
                            </m:sub>
                          </m:sSub>
                        </m:e>
                      </m:nary>
                    </m:oMath>
                  </m:oMathPara>
                </a14:m>
                <a:endParaRPr lang="en-US" sz="3200" dirty="0"/>
              </a:p>
            </p:txBody>
          </p:sp>
        </mc:Choice>
        <mc:Fallback xmlns="">
          <p:sp>
            <p:nvSpPr>
              <p:cNvPr id="12" name="TextBox 11">
                <a:extLst>
                  <a:ext uri="{FF2B5EF4-FFF2-40B4-BE49-F238E27FC236}">
                    <a16:creationId xmlns:a16="http://schemas.microsoft.com/office/drawing/2014/main" id="{098E4DD1-0010-F844-93C6-69E2A97A833D}"/>
                  </a:ext>
                </a:extLst>
              </p:cNvPr>
              <p:cNvSpPr txBox="1">
                <a:spLocks noRot="1" noChangeAspect="1" noMove="1" noResize="1" noEditPoints="1" noAdjustHandles="1" noChangeArrowheads="1" noChangeShapeType="1" noTextEdit="1"/>
              </p:cNvSpPr>
              <p:nvPr/>
            </p:nvSpPr>
            <p:spPr>
              <a:xfrm>
                <a:off x="2241550" y="2639121"/>
                <a:ext cx="8520107" cy="1259319"/>
              </a:xfrm>
              <a:prstGeom prst="rect">
                <a:avLst/>
              </a:prstGeom>
              <a:blipFill>
                <a:blip r:embed="rId2"/>
                <a:stretch>
                  <a:fillRect t="-140000" b="-187000"/>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DBA60BB3-63E6-3F46-9C7B-59BAD52CB18E}"/>
              </a:ext>
            </a:extLst>
          </p:cNvPr>
          <p:cNvSpPr/>
          <p:nvPr/>
        </p:nvSpPr>
        <p:spPr>
          <a:xfrm>
            <a:off x="510192" y="2992466"/>
            <a:ext cx="1618646" cy="83099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5325576-4CF1-2E4D-859B-56641781A0F8}"/>
              </a:ext>
            </a:extLst>
          </p:cNvPr>
          <p:cNvSpPr txBox="1"/>
          <p:nvPr/>
        </p:nvSpPr>
        <p:spPr>
          <a:xfrm>
            <a:off x="510192" y="2982578"/>
            <a:ext cx="1731358" cy="830997"/>
          </a:xfrm>
          <a:prstGeom prst="rect">
            <a:avLst/>
          </a:prstGeom>
          <a:noFill/>
          <a:ln>
            <a:noFill/>
          </a:ln>
        </p:spPr>
        <p:txBody>
          <a:bodyPr wrap="square" rtlCol="0">
            <a:spAutoFit/>
          </a:bodyPr>
          <a:lstStyle/>
          <a:p>
            <a:r>
              <a:rPr lang="en-US" sz="2400" dirty="0"/>
              <a:t>Calculated </a:t>
            </a:r>
          </a:p>
          <a:p>
            <a:r>
              <a:rPr lang="en-US" sz="2400" dirty="0"/>
              <a:t>intensity </a:t>
            </a:r>
          </a:p>
        </p:txBody>
      </p:sp>
      <p:cxnSp>
        <p:nvCxnSpPr>
          <p:cNvPr id="20" name="Straight Connector 19">
            <a:extLst>
              <a:ext uri="{FF2B5EF4-FFF2-40B4-BE49-F238E27FC236}">
                <a16:creationId xmlns:a16="http://schemas.microsoft.com/office/drawing/2014/main" id="{717C4595-98E8-1D4A-B611-003CA336367F}"/>
              </a:ext>
            </a:extLst>
          </p:cNvPr>
          <p:cNvCxnSpPr>
            <a:cxnSpLocks/>
          </p:cNvCxnSpPr>
          <p:nvPr/>
        </p:nvCxnSpPr>
        <p:spPr>
          <a:xfrm flipV="1">
            <a:off x="2128838" y="3223093"/>
            <a:ext cx="628651" cy="20379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2BAE76F-6564-A742-A790-63094BA7A78A}"/>
              </a:ext>
            </a:extLst>
          </p:cNvPr>
          <p:cNvSpPr/>
          <p:nvPr/>
        </p:nvSpPr>
        <p:spPr>
          <a:xfrm>
            <a:off x="2198386" y="3823464"/>
            <a:ext cx="1803400" cy="47155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CF26220-B91B-8945-8EB4-860C6E51EB9A}"/>
              </a:ext>
            </a:extLst>
          </p:cNvPr>
          <p:cNvSpPr txBox="1"/>
          <p:nvPr/>
        </p:nvSpPr>
        <p:spPr>
          <a:xfrm>
            <a:off x="2198386" y="3829997"/>
            <a:ext cx="1931988" cy="461665"/>
          </a:xfrm>
          <a:prstGeom prst="rect">
            <a:avLst/>
          </a:prstGeom>
          <a:noFill/>
        </p:spPr>
        <p:txBody>
          <a:bodyPr wrap="square" rtlCol="0">
            <a:spAutoFit/>
          </a:bodyPr>
          <a:lstStyle/>
          <a:p>
            <a:r>
              <a:rPr lang="en-US" sz="2400" dirty="0"/>
              <a:t>Scale factor</a:t>
            </a:r>
          </a:p>
        </p:txBody>
      </p:sp>
      <p:cxnSp>
        <p:nvCxnSpPr>
          <p:cNvPr id="25" name="Straight Connector 24">
            <a:extLst>
              <a:ext uri="{FF2B5EF4-FFF2-40B4-BE49-F238E27FC236}">
                <a16:creationId xmlns:a16="http://schemas.microsoft.com/office/drawing/2014/main" id="{9FEC942F-0109-5B4C-BE5E-7C341825F7B3}"/>
              </a:ext>
            </a:extLst>
          </p:cNvPr>
          <p:cNvCxnSpPr>
            <a:cxnSpLocks/>
          </p:cNvCxnSpPr>
          <p:nvPr/>
        </p:nvCxnSpPr>
        <p:spPr>
          <a:xfrm flipV="1">
            <a:off x="3929744" y="3541187"/>
            <a:ext cx="141590" cy="2789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B8C70A9-F4AC-3340-BA0C-AE2A3C7317C2}"/>
              </a:ext>
            </a:extLst>
          </p:cNvPr>
          <p:cNvSpPr/>
          <p:nvPr/>
        </p:nvSpPr>
        <p:spPr>
          <a:xfrm>
            <a:off x="2757489" y="1548210"/>
            <a:ext cx="1803400" cy="8370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E2DE56D-8EFF-164F-A50E-5C85EC10C47D}"/>
              </a:ext>
            </a:extLst>
          </p:cNvPr>
          <p:cNvSpPr txBox="1"/>
          <p:nvPr/>
        </p:nvSpPr>
        <p:spPr>
          <a:xfrm>
            <a:off x="2693195" y="1534534"/>
            <a:ext cx="1931988" cy="830997"/>
          </a:xfrm>
          <a:prstGeom prst="rect">
            <a:avLst/>
          </a:prstGeom>
          <a:noFill/>
        </p:spPr>
        <p:txBody>
          <a:bodyPr wrap="square" rtlCol="0">
            <a:spAutoFit/>
          </a:bodyPr>
          <a:lstStyle/>
          <a:p>
            <a:r>
              <a:rPr lang="en-US" sz="2400" dirty="0"/>
              <a:t>Sum over all Bragg peaks</a:t>
            </a:r>
          </a:p>
        </p:txBody>
      </p:sp>
      <p:cxnSp>
        <p:nvCxnSpPr>
          <p:cNvPr id="28" name="Straight Connector 27">
            <a:extLst>
              <a:ext uri="{FF2B5EF4-FFF2-40B4-BE49-F238E27FC236}">
                <a16:creationId xmlns:a16="http://schemas.microsoft.com/office/drawing/2014/main" id="{B8EEB55D-2B84-BA43-BC1D-A4F93E9B6869}"/>
              </a:ext>
            </a:extLst>
          </p:cNvPr>
          <p:cNvCxnSpPr>
            <a:cxnSpLocks/>
          </p:cNvCxnSpPr>
          <p:nvPr/>
        </p:nvCxnSpPr>
        <p:spPr>
          <a:xfrm>
            <a:off x="4524868" y="2375420"/>
            <a:ext cx="94759" cy="3070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0F636CB-E7FF-CF45-9B46-B0BCB18A4990}"/>
              </a:ext>
            </a:extLst>
          </p:cNvPr>
          <p:cNvSpPr/>
          <p:nvPr/>
        </p:nvSpPr>
        <p:spPr>
          <a:xfrm>
            <a:off x="4330151" y="4024542"/>
            <a:ext cx="1976436" cy="44798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B713E76-BE86-2145-AC17-A7107B6AC512}"/>
              </a:ext>
            </a:extLst>
          </p:cNvPr>
          <p:cNvSpPr txBox="1"/>
          <p:nvPr/>
        </p:nvSpPr>
        <p:spPr>
          <a:xfrm>
            <a:off x="4265857" y="4010866"/>
            <a:ext cx="2150268" cy="461665"/>
          </a:xfrm>
          <a:prstGeom prst="rect">
            <a:avLst/>
          </a:prstGeom>
          <a:noFill/>
        </p:spPr>
        <p:txBody>
          <a:bodyPr wrap="square" rtlCol="0">
            <a:spAutoFit/>
          </a:bodyPr>
          <a:lstStyle/>
          <a:p>
            <a:r>
              <a:rPr lang="en-US" sz="2400" dirty="0"/>
              <a:t>Lorentz factor </a:t>
            </a:r>
          </a:p>
        </p:txBody>
      </p:sp>
      <p:cxnSp>
        <p:nvCxnSpPr>
          <p:cNvPr id="30" name="Straight Connector 29">
            <a:extLst>
              <a:ext uri="{FF2B5EF4-FFF2-40B4-BE49-F238E27FC236}">
                <a16:creationId xmlns:a16="http://schemas.microsoft.com/office/drawing/2014/main" id="{16997557-7231-B94E-B71B-D00C8CCFCD15}"/>
              </a:ext>
            </a:extLst>
          </p:cNvPr>
          <p:cNvCxnSpPr>
            <a:cxnSpLocks/>
          </p:cNvCxnSpPr>
          <p:nvPr/>
        </p:nvCxnSpPr>
        <p:spPr>
          <a:xfrm>
            <a:off x="5109010" y="3512612"/>
            <a:ext cx="227649" cy="50152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C47389A-F5CE-6B4F-A895-08DFB2BCEA32}"/>
              </a:ext>
            </a:extLst>
          </p:cNvPr>
          <p:cNvSpPr/>
          <p:nvPr/>
        </p:nvSpPr>
        <p:spPr>
          <a:xfrm>
            <a:off x="4683921" y="1558099"/>
            <a:ext cx="1388267" cy="8370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FD0F110-2E99-8C4E-862C-A63AE0F8BC41}"/>
              </a:ext>
            </a:extLst>
          </p:cNvPr>
          <p:cNvSpPr txBox="1"/>
          <p:nvPr/>
        </p:nvSpPr>
        <p:spPr>
          <a:xfrm>
            <a:off x="4676779" y="1544423"/>
            <a:ext cx="1452561" cy="830997"/>
          </a:xfrm>
          <a:prstGeom prst="rect">
            <a:avLst/>
          </a:prstGeom>
          <a:noFill/>
        </p:spPr>
        <p:txBody>
          <a:bodyPr wrap="square" rtlCol="0">
            <a:spAutoFit/>
          </a:bodyPr>
          <a:lstStyle/>
          <a:p>
            <a:r>
              <a:rPr lang="en-US" sz="2400" dirty="0"/>
              <a:t>Structure factor</a:t>
            </a:r>
          </a:p>
        </p:txBody>
      </p:sp>
      <p:cxnSp>
        <p:nvCxnSpPr>
          <p:cNvPr id="33" name="Straight Connector 32">
            <a:extLst>
              <a:ext uri="{FF2B5EF4-FFF2-40B4-BE49-F238E27FC236}">
                <a16:creationId xmlns:a16="http://schemas.microsoft.com/office/drawing/2014/main" id="{F1B85913-BE00-1D45-AC29-1F8346407E04}"/>
              </a:ext>
            </a:extLst>
          </p:cNvPr>
          <p:cNvCxnSpPr>
            <a:cxnSpLocks/>
          </p:cNvCxnSpPr>
          <p:nvPr/>
        </p:nvCxnSpPr>
        <p:spPr>
          <a:xfrm>
            <a:off x="5378054" y="2405605"/>
            <a:ext cx="401755" cy="49589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A316608-54C2-814C-9929-64437FFBC83F}"/>
              </a:ext>
            </a:extLst>
          </p:cNvPr>
          <p:cNvSpPr/>
          <p:nvPr/>
        </p:nvSpPr>
        <p:spPr>
          <a:xfrm>
            <a:off x="6613449" y="3812564"/>
            <a:ext cx="1664492" cy="8370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4EC28EF-347B-3444-829B-8304C3AD9C36}"/>
              </a:ext>
            </a:extLst>
          </p:cNvPr>
          <p:cNvSpPr txBox="1"/>
          <p:nvPr/>
        </p:nvSpPr>
        <p:spPr>
          <a:xfrm>
            <a:off x="6730132" y="3812564"/>
            <a:ext cx="1586433" cy="830997"/>
          </a:xfrm>
          <a:prstGeom prst="rect">
            <a:avLst/>
          </a:prstGeom>
          <a:noFill/>
        </p:spPr>
        <p:txBody>
          <a:bodyPr wrap="square" rtlCol="0">
            <a:spAutoFit/>
          </a:bodyPr>
          <a:lstStyle/>
          <a:p>
            <a:r>
              <a:rPr lang="en-US" sz="2400" dirty="0"/>
              <a:t>Profile parameter</a:t>
            </a:r>
          </a:p>
        </p:txBody>
      </p:sp>
      <p:cxnSp>
        <p:nvCxnSpPr>
          <p:cNvPr id="37" name="Straight Connector 36">
            <a:extLst>
              <a:ext uri="{FF2B5EF4-FFF2-40B4-BE49-F238E27FC236}">
                <a16:creationId xmlns:a16="http://schemas.microsoft.com/office/drawing/2014/main" id="{27294DF5-573A-F742-9EC7-AF5FC529FF69}"/>
              </a:ext>
            </a:extLst>
          </p:cNvPr>
          <p:cNvCxnSpPr>
            <a:cxnSpLocks/>
          </p:cNvCxnSpPr>
          <p:nvPr/>
        </p:nvCxnSpPr>
        <p:spPr>
          <a:xfrm>
            <a:off x="7268894" y="3498324"/>
            <a:ext cx="0" cy="30135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7B5CDBE8-B1EA-0B4B-970A-0DDB72670A0F}"/>
              </a:ext>
            </a:extLst>
          </p:cNvPr>
          <p:cNvSpPr/>
          <p:nvPr/>
        </p:nvSpPr>
        <p:spPr>
          <a:xfrm>
            <a:off x="7505576" y="1798629"/>
            <a:ext cx="1664492" cy="8370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C54B083-8D8C-B748-9CF4-EFA610D31DD7}"/>
              </a:ext>
            </a:extLst>
          </p:cNvPr>
          <p:cNvSpPr txBox="1"/>
          <p:nvPr/>
        </p:nvSpPr>
        <p:spPr>
          <a:xfrm>
            <a:off x="7523348" y="1809523"/>
            <a:ext cx="1660521" cy="830997"/>
          </a:xfrm>
          <a:prstGeom prst="rect">
            <a:avLst/>
          </a:prstGeom>
          <a:noFill/>
        </p:spPr>
        <p:txBody>
          <a:bodyPr wrap="square" rtlCol="0">
            <a:spAutoFit/>
          </a:bodyPr>
          <a:lstStyle/>
          <a:p>
            <a:r>
              <a:rPr lang="en-US" sz="2400" dirty="0"/>
              <a:t>Preferred orientation</a:t>
            </a:r>
          </a:p>
        </p:txBody>
      </p:sp>
      <p:cxnSp>
        <p:nvCxnSpPr>
          <p:cNvPr id="39" name="Straight Connector 38">
            <a:extLst>
              <a:ext uri="{FF2B5EF4-FFF2-40B4-BE49-F238E27FC236}">
                <a16:creationId xmlns:a16="http://schemas.microsoft.com/office/drawing/2014/main" id="{E3DDE42F-4C2B-4B43-B0F6-644F21334501}"/>
              </a:ext>
            </a:extLst>
          </p:cNvPr>
          <p:cNvCxnSpPr>
            <a:cxnSpLocks/>
          </p:cNvCxnSpPr>
          <p:nvPr/>
        </p:nvCxnSpPr>
        <p:spPr>
          <a:xfrm flipH="1" flipV="1">
            <a:off x="8737600" y="2635727"/>
            <a:ext cx="113802" cy="2565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7DC66FD-84DE-9F4B-8410-817F2BC29657}"/>
              </a:ext>
            </a:extLst>
          </p:cNvPr>
          <p:cNvSpPr/>
          <p:nvPr/>
        </p:nvSpPr>
        <p:spPr>
          <a:xfrm>
            <a:off x="8481856" y="3809214"/>
            <a:ext cx="1664492" cy="53324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691B0216-E5F9-A040-B99E-775799EAD37B}"/>
              </a:ext>
            </a:extLst>
          </p:cNvPr>
          <p:cNvSpPr txBox="1"/>
          <p:nvPr/>
        </p:nvSpPr>
        <p:spPr>
          <a:xfrm>
            <a:off x="8499628" y="3820108"/>
            <a:ext cx="1660521" cy="461665"/>
          </a:xfrm>
          <a:prstGeom prst="rect">
            <a:avLst/>
          </a:prstGeom>
          <a:noFill/>
        </p:spPr>
        <p:txBody>
          <a:bodyPr wrap="square" rtlCol="0">
            <a:spAutoFit/>
          </a:bodyPr>
          <a:lstStyle/>
          <a:p>
            <a:r>
              <a:rPr lang="en-US" sz="2400" dirty="0"/>
              <a:t>Absorption</a:t>
            </a:r>
          </a:p>
        </p:txBody>
      </p:sp>
      <p:cxnSp>
        <p:nvCxnSpPr>
          <p:cNvPr id="42" name="Straight Connector 41">
            <a:extLst>
              <a:ext uri="{FF2B5EF4-FFF2-40B4-BE49-F238E27FC236}">
                <a16:creationId xmlns:a16="http://schemas.microsoft.com/office/drawing/2014/main" id="{01C2742D-36A1-4E48-8F14-875517057D7B}"/>
              </a:ext>
            </a:extLst>
          </p:cNvPr>
          <p:cNvCxnSpPr>
            <a:cxnSpLocks/>
            <a:stCxn id="41" idx="0"/>
          </p:cNvCxnSpPr>
          <p:nvPr/>
        </p:nvCxnSpPr>
        <p:spPr>
          <a:xfrm flipH="1" flipV="1">
            <a:off x="9236873" y="3459318"/>
            <a:ext cx="93016" cy="36079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B97A11C2-540F-B046-8F42-52EB581884A2}"/>
              </a:ext>
            </a:extLst>
          </p:cNvPr>
          <p:cNvSpPr/>
          <p:nvPr/>
        </p:nvSpPr>
        <p:spPr>
          <a:xfrm>
            <a:off x="9946247" y="2162234"/>
            <a:ext cx="1862946" cy="533248"/>
          </a:xfrm>
          <a:prstGeom prst="rect">
            <a:avLst/>
          </a:prstGeom>
          <a:solidFill>
            <a:schemeClr val="accent4">
              <a:alpha val="50196"/>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D4BCBFC7-9CE5-9846-93FA-EABB5C302CF1}"/>
              </a:ext>
            </a:extLst>
          </p:cNvPr>
          <p:cNvSpPr txBox="1"/>
          <p:nvPr/>
        </p:nvSpPr>
        <p:spPr>
          <a:xfrm>
            <a:off x="9964019" y="2173128"/>
            <a:ext cx="1892483" cy="461665"/>
          </a:xfrm>
          <a:prstGeom prst="rect">
            <a:avLst/>
          </a:prstGeom>
          <a:noFill/>
        </p:spPr>
        <p:txBody>
          <a:bodyPr wrap="square" rtlCol="0">
            <a:spAutoFit/>
          </a:bodyPr>
          <a:lstStyle/>
          <a:p>
            <a:r>
              <a:rPr lang="en-US" sz="2400" dirty="0"/>
              <a:t>Background</a:t>
            </a:r>
          </a:p>
        </p:txBody>
      </p:sp>
      <p:cxnSp>
        <p:nvCxnSpPr>
          <p:cNvPr id="45" name="Straight Connector 44">
            <a:extLst>
              <a:ext uri="{FF2B5EF4-FFF2-40B4-BE49-F238E27FC236}">
                <a16:creationId xmlns:a16="http://schemas.microsoft.com/office/drawing/2014/main" id="{F1C1B165-4C48-8442-80EB-CC6FF476A698}"/>
              </a:ext>
            </a:extLst>
          </p:cNvPr>
          <p:cNvCxnSpPr>
            <a:cxnSpLocks/>
          </p:cNvCxnSpPr>
          <p:nvPr/>
        </p:nvCxnSpPr>
        <p:spPr>
          <a:xfrm flipH="1">
            <a:off x="10160000" y="2720346"/>
            <a:ext cx="341479" cy="1506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7767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DA3A5-DD9B-5348-BB7D-9A245EFF6599}"/>
              </a:ext>
            </a:extLst>
          </p:cNvPr>
          <p:cNvSpPr>
            <a:spLocks noGrp="1"/>
          </p:cNvSpPr>
          <p:nvPr>
            <p:ph type="title"/>
          </p:nvPr>
        </p:nvSpPr>
        <p:spPr/>
        <p:txBody>
          <a:bodyPr/>
          <a:lstStyle/>
          <a:p>
            <a:r>
              <a:rPr lang="en-US" dirty="0"/>
              <a:t>The calculated profile</a:t>
            </a:r>
          </a:p>
        </p:txBody>
      </p:sp>
      <p:sp>
        <p:nvSpPr>
          <p:cNvPr id="5" name="Date Placeholder 4">
            <a:extLst>
              <a:ext uri="{FF2B5EF4-FFF2-40B4-BE49-F238E27FC236}">
                <a16:creationId xmlns:a16="http://schemas.microsoft.com/office/drawing/2014/main" id="{4B027565-4C93-3D48-913C-EEF2413E8B99}"/>
              </a:ext>
            </a:extLst>
          </p:cNvPr>
          <p:cNvSpPr>
            <a:spLocks noGrp="1"/>
          </p:cNvSpPr>
          <p:nvPr>
            <p:ph type="dt" sz="half" idx="10"/>
          </p:nvPr>
        </p:nvSpPr>
        <p:spPr/>
        <p:txBody>
          <a:bodyPr/>
          <a:lstStyle/>
          <a:p>
            <a:fld id="{83B203C3-E3C4-BB49-BFB3-19EAF6FCC5F1}" type="datetime1">
              <a:rPr lang="sv-SE" smtClean="0"/>
              <a:t>2019-09-11</a:t>
            </a:fld>
            <a:endParaRPr lang="en-US"/>
          </a:p>
        </p:txBody>
      </p:sp>
      <p:sp>
        <p:nvSpPr>
          <p:cNvPr id="7" name="Slide Number Placeholder 6">
            <a:extLst>
              <a:ext uri="{FF2B5EF4-FFF2-40B4-BE49-F238E27FC236}">
                <a16:creationId xmlns:a16="http://schemas.microsoft.com/office/drawing/2014/main" id="{3693DF18-520D-C74C-A89C-8319C14322D8}"/>
              </a:ext>
            </a:extLst>
          </p:cNvPr>
          <p:cNvSpPr>
            <a:spLocks noGrp="1"/>
          </p:cNvSpPr>
          <p:nvPr>
            <p:ph type="sldNum" sz="quarter" idx="12"/>
          </p:nvPr>
        </p:nvSpPr>
        <p:spPr/>
        <p:txBody>
          <a:bodyPr/>
          <a:lstStyle/>
          <a:p>
            <a:fld id="{ED1A6700-4B8E-C940-9C38-BD3ABD7F9838}" type="slidenum">
              <a:rPr lang="en-US" smtClean="0"/>
              <a:t>69</a:t>
            </a:fld>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98E4DD1-0010-F844-93C6-69E2A97A833D}"/>
                  </a:ext>
                </a:extLst>
              </p:cNvPr>
              <p:cNvSpPr txBox="1"/>
              <p:nvPr/>
            </p:nvSpPr>
            <p:spPr>
              <a:xfrm>
                <a:off x="2241550" y="2639121"/>
                <a:ext cx="8520107" cy="12593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𝑐𝑎𝑙</m:t>
                          </m:r>
                        </m:sub>
                      </m:sSub>
                      <m:r>
                        <a:rPr lang="en-US" sz="3200" b="0" i="1" smtClean="0">
                          <a:latin typeface="Cambria Math" panose="02040503050406030204" pitchFamily="18" charset="0"/>
                        </a:rPr>
                        <m:t>=</m:t>
                      </m:r>
                      <m:r>
                        <a:rPr lang="en-US" sz="3200" b="0" i="1" smtClean="0">
                          <a:latin typeface="Cambria Math" panose="02040503050406030204" pitchFamily="18" charset="0"/>
                        </a:rPr>
                        <m:t>𝑠</m:t>
                      </m:r>
                      <m:nary>
                        <m:naryPr>
                          <m:chr m:val="∑"/>
                          <m:supHide m:val="on"/>
                          <m:ctrlPr>
                            <a:rPr lang="en-US" sz="3200" b="0" i="1" smtClean="0">
                              <a:latin typeface="Cambria Math" panose="02040503050406030204" pitchFamily="18" charset="0"/>
                            </a:rPr>
                          </m:ctrlPr>
                        </m:naryPr>
                        <m:sub>
                          <m:r>
                            <m:rPr>
                              <m:brk m:alnAt="7"/>
                            </m:rPr>
                            <a:rPr lang="en-US" sz="3200" b="0" i="1" smtClean="0">
                              <a:latin typeface="Cambria Math" panose="02040503050406030204" pitchFamily="18" charset="0"/>
                            </a:rPr>
                            <m:t>{</m:t>
                          </m:r>
                          <m:r>
                            <a:rPr lang="en-US" sz="3200" b="0" i="1" smtClean="0">
                              <a:latin typeface="Cambria Math" panose="02040503050406030204" pitchFamily="18" charset="0"/>
                            </a:rPr>
                            <m:t>h</m:t>
                          </m:r>
                          <m:r>
                            <a:rPr lang="en-US" sz="3200" b="0" i="1" smtClean="0">
                              <a:latin typeface="Cambria Math" panose="02040503050406030204" pitchFamily="18" charset="0"/>
                            </a:rPr>
                            <m:t>}</m:t>
                          </m:r>
                        </m:sub>
                        <m:sup/>
                        <m:e>
                          <m:r>
                            <a:rPr lang="en-US" sz="3200" b="0" i="1" smtClean="0">
                              <a:latin typeface="Cambria Math" panose="02040503050406030204" pitchFamily="18" charset="0"/>
                            </a:rPr>
                            <m:t>𝐿</m:t>
                          </m:r>
                          <m:r>
                            <a:rPr lang="en-US" sz="3200" b="0" i="1" baseline="-25000" smtClean="0">
                              <a:latin typeface="Cambria Math" panose="02040503050406030204" pitchFamily="18" charset="0"/>
                            </a:rPr>
                            <m:t>𝐾</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𝐹</m:t>
                              </m:r>
                              <m:r>
                                <a:rPr lang="en-US" sz="3200" b="0" i="1" baseline="-25000" smtClean="0">
                                  <a:latin typeface="Cambria Math" panose="02040503050406030204" pitchFamily="18" charset="0"/>
                                </a:rPr>
                                <m:t>𝐾</m:t>
                              </m:r>
                            </m:e>
                          </m:d>
                          <m:r>
                            <a:rPr lang="en-US" sz="3200" b="0" i="1" baseline="30000"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𝜙</m:t>
                          </m:r>
                          <m:d>
                            <m:dPr>
                              <m:ctrlPr>
                                <a:rPr lang="en-US" sz="3200" b="0" i="1" smtClean="0">
                                  <a:latin typeface="Cambria Math" panose="02040503050406030204" pitchFamily="18" charset="0"/>
                                  <a:ea typeface="Cambria Math" panose="02040503050406030204" pitchFamily="18" charset="0"/>
                                </a:rPr>
                              </m:ctrlPr>
                            </m:dPr>
                            <m:e>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𝑖</m:t>
                                  </m:r>
                                </m:sub>
                              </m:sSub>
                              <m:r>
                                <a:rPr lang="en-US" sz="3200" b="0" i="1" smtClean="0">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𝐾</m:t>
                                  </m:r>
                                </m:sub>
                              </m:sSub>
                            </m:e>
                          </m:d>
                          <m:r>
                            <a:rPr lang="en-US" sz="3200" b="0" i="1" smtClean="0">
                              <a:latin typeface="Cambria Math" panose="02040503050406030204" pitchFamily="18" charset="0"/>
                              <a:ea typeface="Cambria Math" panose="02040503050406030204" pitchFamily="18" charset="0"/>
                            </a:rPr>
                            <m:t>𝑃</m:t>
                          </m:r>
                          <m:r>
                            <a:rPr lang="en-US" sz="3200" b="0" i="1" baseline="-25000" smtClean="0">
                              <a:latin typeface="Cambria Math" panose="02040503050406030204" pitchFamily="18" charset="0"/>
                              <a:ea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𝐴</m:t>
                          </m:r>
                          <m:r>
                            <a:rPr lang="en-US" sz="3200" b="0" i="1" smtClean="0">
                              <a:latin typeface="Cambria Math" panose="02040503050406030204" pitchFamily="18" charset="0"/>
                              <a:ea typeface="Cambria Math" panose="02040503050406030204" pitchFamily="18" charset="0"/>
                            </a:rPr>
                            <m:t>+</m:t>
                          </m:r>
                          <m:sSub>
                            <m:sSubPr>
                              <m:ctrlPr>
                                <a:rPr lang="en-US" sz="320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𝑦</m:t>
                              </m:r>
                            </m:e>
                            <m:sub>
                              <m:r>
                                <a:rPr lang="en-US" sz="3200" b="0" i="1" smtClean="0">
                                  <a:latin typeface="Cambria Math" panose="02040503050406030204" pitchFamily="18" charset="0"/>
                                  <a:ea typeface="Cambria Math" panose="02040503050406030204" pitchFamily="18" charset="0"/>
                                </a:rPr>
                                <m:t>𝑖</m:t>
                              </m:r>
                            </m:sub>
                          </m:sSub>
                        </m:e>
                      </m:nary>
                    </m:oMath>
                  </m:oMathPara>
                </a14:m>
                <a:endParaRPr lang="en-US" sz="3200" dirty="0"/>
              </a:p>
            </p:txBody>
          </p:sp>
        </mc:Choice>
        <mc:Fallback xmlns="">
          <p:sp>
            <p:nvSpPr>
              <p:cNvPr id="12" name="TextBox 11">
                <a:extLst>
                  <a:ext uri="{FF2B5EF4-FFF2-40B4-BE49-F238E27FC236}">
                    <a16:creationId xmlns:a16="http://schemas.microsoft.com/office/drawing/2014/main" id="{098E4DD1-0010-F844-93C6-69E2A97A833D}"/>
                  </a:ext>
                </a:extLst>
              </p:cNvPr>
              <p:cNvSpPr txBox="1">
                <a:spLocks noRot="1" noChangeAspect="1" noMove="1" noResize="1" noEditPoints="1" noAdjustHandles="1" noChangeArrowheads="1" noChangeShapeType="1" noTextEdit="1"/>
              </p:cNvSpPr>
              <p:nvPr/>
            </p:nvSpPr>
            <p:spPr>
              <a:xfrm>
                <a:off x="2241550" y="2639121"/>
                <a:ext cx="8520107" cy="1259319"/>
              </a:xfrm>
              <a:prstGeom prst="rect">
                <a:avLst/>
              </a:prstGeom>
              <a:blipFill>
                <a:blip r:embed="rId2"/>
                <a:stretch>
                  <a:fillRect t="-140000" b="-187000"/>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DBA60BB3-63E6-3F46-9C7B-59BAD52CB18E}"/>
              </a:ext>
            </a:extLst>
          </p:cNvPr>
          <p:cNvSpPr/>
          <p:nvPr/>
        </p:nvSpPr>
        <p:spPr>
          <a:xfrm>
            <a:off x="510192" y="2992466"/>
            <a:ext cx="1618646" cy="83099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5325576-4CF1-2E4D-859B-56641781A0F8}"/>
              </a:ext>
            </a:extLst>
          </p:cNvPr>
          <p:cNvSpPr txBox="1"/>
          <p:nvPr/>
        </p:nvSpPr>
        <p:spPr>
          <a:xfrm>
            <a:off x="510192" y="2982578"/>
            <a:ext cx="1731358" cy="830997"/>
          </a:xfrm>
          <a:prstGeom prst="rect">
            <a:avLst/>
          </a:prstGeom>
          <a:noFill/>
          <a:ln>
            <a:noFill/>
          </a:ln>
        </p:spPr>
        <p:txBody>
          <a:bodyPr wrap="square" rtlCol="0">
            <a:spAutoFit/>
          </a:bodyPr>
          <a:lstStyle/>
          <a:p>
            <a:r>
              <a:rPr lang="en-US" sz="2400" dirty="0"/>
              <a:t>Calculated </a:t>
            </a:r>
          </a:p>
          <a:p>
            <a:r>
              <a:rPr lang="en-US" sz="2400" dirty="0"/>
              <a:t>intensity </a:t>
            </a:r>
          </a:p>
        </p:txBody>
      </p:sp>
      <p:cxnSp>
        <p:nvCxnSpPr>
          <p:cNvPr id="20" name="Straight Connector 19">
            <a:extLst>
              <a:ext uri="{FF2B5EF4-FFF2-40B4-BE49-F238E27FC236}">
                <a16:creationId xmlns:a16="http://schemas.microsoft.com/office/drawing/2014/main" id="{717C4595-98E8-1D4A-B611-003CA336367F}"/>
              </a:ext>
            </a:extLst>
          </p:cNvPr>
          <p:cNvCxnSpPr>
            <a:cxnSpLocks/>
          </p:cNvCxnSpPr>
          <p:nvPr/>
        </p:nvCxnSpPr>
        <p:spPr>
          <a:xfrm flipV="1">
            <a:off x="2128838" y="3223093"/>
            <a:ext cx="628651" cy="20379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2BAE76F-6564-A742-A790-63094BA7A78A}"/>
              </a:ext>
            </a:extLst>
          </p:cNvPr>
          <p:cNvSpPr/>
          <p:nvPr/>
        </p:nvSpPr>
        <p:spPr>
          <a:xfrm>
            <a:off x="2198386" y="3823464"/>
            <a:ext cx="1803400" cy="47155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CF26220-B91B-8945-8EB4-860C6E51EB9A}"/>
              </a:ext>
            </a:extLst>
          </p:cNvPr>
          <p:cNvSpPr txBox="1"/>
          <p:nvPr/>
        </p:nvSpPr>
        <p:spPr>
          <a:xfrm>
            <a:off x="2198386" y="3829997"/>
            <a:ext cx="1931988" cy="461665"/>
          </a:xfrm>
          <a:prstGeom prst="rect">
            <a:avLst/>
          </a:prstGeom>
          <a:noFill/>
        </p:spPr>
        <p:txBody>
          <a:bodyPr wrap="square" rtlCol="0">
            <a:spAutoFit/>
          </a:bodyPr>
          <a:lstStyle/>
          <a:p>
            <a:r>
              <a:rPr lang="en-US" sz="2400" dirty="0"/>
              <a:t>Scale factor</a:t>
            </a:r>
          </a:p>
        </p:txBody>
      </p:sp>
      <p:cxnSp>
        <p:nvCxnSpPr>
          <p:cNvPr id="25" name="Straight Connector 24">
            <a:extLst>
              <a:ext uri="{FF2B5EF4-FFF2-40B4-BE49-F238E27FC236}">
                <a16:creationId xmlns:a16="http://schemas.microsoft.com/office/drawing/2014/main" id="{9FEC942F-0109-5B4C-BE5E-7C341825F7B3}"/>
              </a:ext>
            </a:extLst>
          </p:cNvPr>
          <p:cNvCxnSpPr>
            <a:cxnSpLocks/>
          </p:cNvCxnSpPr>
          <p:nvPr/>
        </p:nvCxnSpPr>
        <p:spPr>
          <a:xfrm flipV="1">
            <a:off x="3929744" y="3541187"/>
            <a:ext cx="141590" cy="2789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B8C70A9-F4AC-3340-BA0C-AE2A3C7317C2}"/>
              </a:ext>
            </a:extLst>
          </p:cNvPr>
          <p:cNvSpPr/>
          <p:nvPr/>
        </p:nvSpPr>
        <p:spPr>
          <a:xfrm>
            <a:off x="2757489" y="1548210"/>
            <a:ext cx="1803400" cy="8370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E2DE56D-8EFF-164F-A50E-5C85EC10C47D}"/>
              </a:ext>
            </a:extLst>
          </p:cNvPr>
          <p:cNvSpPr txBox="1"/>
          <p:nvPr/>
        </p:nvSpPr>
        <p:spPr>
          <a:xfrm>
            <a:off x="2693195" y="1534534"/>
            <a:ext cx="1931988" cy="830997"/>
          </a:xfrm>
          <a:prstGeom prst="rect">
            <a:avLst/>
          </a:prstGeom>
          <a:noFill/>
        </p:spPr>
        <p:txBody>
          <a:bodyPr wrap="square" rtlCol="0">
            <a:spAutoFit/>
          </a:bodyPr>
          <a:lstStyle/>
          <a:p>
            <a:r>
              <a:rPr lang="en-US" sz="2400" dirty="0"/>
              <a:t>Sum over all Bragg peaks</a:t>
            </a:r>
          </a:p>
        </p:txBody>
      </p:sp>
      <p:cxnSp>
        <p:nvCxnSpPr>
          <p:cNvPr id="28" name="Straight Connector 27">
            <a:extLst>
              <a:ext uri="{FF2B5EF4-FFF2-40B4-BE49-F238E27FC236}">
                <a16:creationId xmlns:a16="http://schemas.microsoft.com/office/drawing/2014/main" id="{B8EEB55D-2B84-BA43-BC1D-A4F93E9B6869}"/>
              </a:ext>
            </a:extLst>
          </p:cNvPr>
          <p:cNvCxnSpPr>
            <a:cxnSpLocks/>
          </p:cNvCxnSpPr>
          <p:nvPr/>
        </p:nvCxnSpPr>
        <p:spPr>
          <a:xfrm>
            <a:off x="4524868" y="2375420"/>
            <a:ext cx="94759" cy="3070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0F636CB-E7FF-CF45-9B46-B0BCB18A4990}"/>
              </a:ext>
            </a:extLst>
          </p:cNvPr>
          <p:cNvSpPr/>
          <p:nvPr/>
        </p:nvSpPr>
        <p:spPr>
          <a:xfrm>
            <a:off x="4330151" y="4024542"/>
            <a:ext cx="1976436" cy="44798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B713E76-BE86-2145-AC17-A7107B6AC512}"/>
              </a:ext>
            </a:extLst>
          </p:cNvPr>
          <p:cNvSpPr txBox="1"/>
          <p:nvPr/>
        </p:nvSpPr>
        <p:spPr>
          <a:xfrm>
            <a:off x="4265857" y="4010866"/>
            <a:ext cx="2150268" cy="461665"/>
          </a:xfrm>
          <a:prstGeom prst="rect">
            <a:avLst/>
          </a:prstGeom>
          <a:noFill/>
        </p:spPr>
        <p:txBody>
          <a:bodyPr wrap="square" rtlCol="0">
            <a:spAutoFit/>
          </a:bodyPr>
          <a:lstStyle/>
          <a:p>
            <a:r>
              <a:rPr lang="en-US" sz="2400" dirty="0"/>
              <a:t>Lorentz factor </a:t>
            </a:r>
          </a:p>
        </p:txBody>
      </p:sp>
      <p:cxnSp>
        <p:nvCxnSpPr>
          <p:cNvPr id="30" name="Straight Connector 29">
            <a:extLst>
              <a:ext uri="{FF2B5EF4-FFF2-40B4-BE49-F238E27FC236}">
                <a16:creationId xmlns:a16="http://schemas.microsoft.com/office/drawing/2014/main" id="{16997557-7231-B94E-B71B-D00C8CCFCD15}"/>
              </a:ext>
            </a:extLst>
          </p:cNvPr>
          <p:cNvCxnSpPr>
            <a:cxnSpLocks/>
          </p:cNvCxnSpPr>
          <p:nvPr/>
        </p:nvCxnSpPr>
        <p:spPr>
          <a:xfrm>
            <a:off x="5109010" y="3512612"/>
            <a:ext cx="227649" cy="50152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C47389A-F5CE-6B4F-A895-08DFB2BCEA32}"/>
              </a:ext>
            </a:extLst>
          </p:cNvPr>
          <p:cNvSpPr/>
          <p:nvPr/>
        </p:nvSpPr>
        <p:spPr>
          <a:xfrm>
            <a:off x="4683921" y="1558099"/>
            <a:ext cx="1388267" cy="8370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FD0F110-2E99-8C4E-862C-A63AE0F8BC41}"/>
              </a:ext>
            </a:extLst>
          </p:cNvPr>
          <p:cNvSpPr txBox="1"/>
          <p:nvPr/>
        </p:nvSpPr>
        <p:spPr>
          <a:xfrm>
            <a:off x="4676779" y="1544423"/>
            <a:ext cx="1452561" cy="830997"/>
          </a:xfrm>
          <a:prstGeom prst="rect">
            <a:avLst/>
          </a:prstGeom>
          <a:noFill/>
        </p:spPr>
        <p:txBody>
          <a:bodyPr wrap="square" rtlCol="0">
            <a:spAutoFit/>
          </a:bodyPr>
          <a:lstStyle/>
          <a:p>
            <a:r>
              <a:rPr lang="en-US" sz="2400" dirty="0"/>
              <a:t>Structure factor</a:t>
            </a:r>
          </a:p>
        </p:txBody>
      </p:sp>
      <p:cxnSp>
        <p:nvCxnSpPr>
          <p:cNvPr id="33" name="Straight Connector 32">
            <a:extLst>
              <a:ext uri="{FF2B5EF4-FFF2-40B4-BE49-F238E27FC236}">
                <a16:creationId xmlns:a16="http://schemas.microsoft.com/office/drawing/2014/main" id="{F1B85913-BE00-1D45-AC29-1F8346407E04}"/>
              </a:ext>
            </a:extLst>
          </p:cNvPr>
          <p:cNvCxnSpPr>
            <a:cxnSpLocks/>
          </p:cNvCxnSpPr>
          <p:nvPr/>
        </p:nvCxnSpPr>
        <p:spPr>
          <a:xfrm>
            <a:off x="5378054" y="2405605"/>
            <a:ext cx="401755" cy="49589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A316608-54C2-814C-9929-64437FFBC83F}"/>
              </a:ext>
            </a:extLst>
          </p:cNvPr>
          <p:cNvSpPr/>
          <p:nvPr/>
        </p:nvSpPr>
        <p:spPr>
          <a:xfrm>
            <a:off x="6613449" y="3812564"/>
            <a:ext cx="1664492" cy="8370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4EC28EF-347B-3444-829B-8304C3AD9C36}"/>
              </a:ext>
            </a:extLst>
          </p:cNvPr>
          <p:cNvSpPr txBox="1"/>
          <p:nvPr/>
        </p:nvSpPr>
        <p:spPr>
          <a:xfrm>
            <a:off x="6730132" y="3812564"/>
            <a:ext cx="1586433" cy="830997"/>
          </a:xfrm>
          <a:prstGeom prst="rect">
            <a:avLst/>
          </a:prstGeom>
          <a:noFill/>
        </p:spPr>
        <p:txBody>
          <a:bodyPr wrap="square" rtlCol="0">
            <a:spAutoFit/>
          </a:bodyPr>
          <a:lstStyle/>
          <a:p>
            <a:r>
              <a:rPr lang="en-US" sz="2400" dirty="0"/>
              <a:t>Profile parameter</a:t>
            </a:r>
          </a:p>
        </p:txBody>
      </p:sp>
      <p:cxnSp>
        <p:nvCxnSpPr>
          <p:cNvPr id="37" name="Straight Connector 36">
            <a:extLst>
              <a:ext uri="{FF2B5EF4-FFF2-40B4-BE49-F238E27FC236}">
                <a16:creationId xmlns:a16="http://schemas.microsoft.com/office/drawing/2014/main" id="{27294DF5-573A-F742-9EC7-AF5FC529FF69}"/>
              </a:ext>
            </a:extLst>
          </p:cNvPr>
          <p:cNvCxnSpPr>
            <a:cxnSpLocks/>
          </p:cNvCxnSpPr>
          <p:nvPr/>
        </p:nvCxnSpPr>
        <p:spPr>
          <a:xfrm>
            <a:off x="7268894" y="3498324"/>
            <a:ext cx="0" cy="30135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7B5CDBE8-B1EA-0B4B-970A-0DDB72670A0F}"/>
              </a:ext>
            </a:extLst>
          </p:cNvPr>
          <p:cNvSpPr/>
          <p:nvPr/>
        </p:nvSpPr>
        <p:spPr>
          <a:xfrm>
            <a:off x="7505576" y="1798629"/>
            <a:ext cx="1664492" cy="8370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C54B083-8D8C-B748-9CF4-EFA610D31DD7}"/>
              </a:ext>
            </a:extLst>
          </p:cNvPr>
          <p:cNvSpPr txBox="1"/>
          <p:nvPr/>
        </p:nvSpPr>
        <p:spPr>
          <a:xfrm>
            <a:off x="7523348" y="1809523"/>
            <a:ext cx="1660521" cy="830997"/>
          </a:xfrm>
          <a:prstGeom prst="rect">
            <a:avLst/>
          </a:prstGeom>
          <a:noFill/>
        </p:spPr>
        <p:txBody>
          <a:bodyPr wrap="square" rtlCol="0">
            <a:spAutoFit/>
          </a:bodyPr>
          <a:lstStyle/>
          <a:p>
            <a:r>
              <a:rPr lang="en-US" sz="2400" dirty="0"/>
              <a:t>Preferred orientation</a:t>
            </a:r>
          </a:p>
        </p:txBody>
      </p:sp>
      <p:cxnSp>
        <p:nvCxnSpPr>
          <p:cNvPr id="39" name="Straight Connector 38">
            <a:extLst>
              <a:ext uri="{FF2B5EF4-FFF2-40B4-BE49-F238E27FC236}">
                <a16:creationId xmlns:a16="http://schemas.microsoft.com/office/drawing/2014/main" id="{E3DDE42F-4C2B-4B43-B0F6-644F21334501}"/>
              </a:ext>
            </a:extLst>
          </p:cNvPr>
          <p:cNvCxnSpPr>
            <a:cxnSpLocks/>
          </p:cNvCxnSpPr>
          <p:nvPr/>
        </p:nvCxnSpPr>
        <p:spPr>
          <a:xfrm flipH="1" flipV="1">
            <a:off x="8737600" y="2635727"/>
            <a:ext cx="113802" cy="2565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7DC66FD-84DE-9F4B-8410-817F2BC29657}"/>
              </a:ext>
            </a:extLst>
          </p:cNvPr>
          <p:cNvSpPr/>
          <p:nvPr/>
        </p:nvSpPr>
        <p:spPr>
          <a:xfrm>
            <a:off x="8481856" y="3809214"/>
            <a:ext cx="1664492" cy="53324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691B0216-E5F9-A040-B99E-775799EAD37B}"/>
              </a:ext>
            </a:extLst>
          </p:cNvPr>
          <p:cNvSpPr txBox="1"/>
          <p:nvPr/>
        </p:nvSpPr>
        <p:spPr>
          <a:xfrm>
            <a:off x="8499628" y="3820108"/>
            <a:ext cx="1660521" cy="461665"/>
          </a:xfrm>
          <a:prstGeom prst="rect">
            <a:avLst/>
          </a:prstGeom>
          <a:noFill/>
        </p:spPr>
        <p:txBody>
          <a:bodyPr wrap="square" rtlCol="0">
            <a:spAutoFit/>
          </a:bodyPr>
          <a:lstStyle/>
          <a:p>
            <a:r>
              <a:rPr lang="en-US" sz="2400" dirty="0"/>
              <a:t>Absorption</a:t>
            </a:r>
          </a:p>
        </p:txBody>
      </p:sp>
      <p:cxnSp>
        <p:nvCxnSpPr>
          <p:cNvPr id="42" name="Straight Connector 41">
            <a:extLst>
              <a:ext uri="{FF2B5EF4-FFF2-40B4-BE49-F238E27FC236}">
                <a16:creationId xmlns:a16="http://schemas.microsoft.com/office/drawing/2014/main" id="{01C2742D-36A1-4E48-8F14-875517057D7B}"/>
              </a:ext>
            </a:extLst>
          </p:cNvPr>
          <p:cNvCxnSpPr>
            <a:cxnSpLocks/>
            <a:stCxn id="41" idx="0"/>
          </p:cNvCxnSpPr>
          <p:nvPr/>
        </p:nvCxnSpPr>
        <p:spPr>
          <a:xfrm flipH="1" flipV="1">
            <a:off x="9236873" y="3459318"/>
            <a:ext cx="93016" cy="36079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B97A11C2-540F-B046-8F42-52EB581884A2}"/>
              </a:ext>
            </a:extLst>
          </p:cNvPr>
          <p:cNvSpPr/>
          <p:nvPr/>
        </p:nvSpPr>
        <p:spPr>
          <a:xfrm>
            <a:off x="9946247" y="2162234"/>
            <a:ext cx="1862946" cy="53324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D4BCBFC7-9CE5-9846-93FA-EABB5C302CF1}"/>
              </a:ext>
            </a:extLst>
          </p:cNvPr>
          <p:cNvSpPr txBox="1"/>
          <p:nvPr/>
        </p:nvSpPr>
        <p:spPr>
          <a:xfrm>
            <a:off x="9964019" y="2173128"/>
            <a:ext cx="1892483" cy="461665"/>
          </a:xfrm>
          <a:prstGeom prst="rect">
            <a:avLst/>
          </a:prstGeom>
          <a:noFill/>
        </p:spPr>
        <p:txBody>
          <a:bodyPr wrap="square" rtlCol="0">
            <a:spAutoFit/>
          </a:bodyPr>
          <a:lstStyle/>
          <a:p>
            <a:r>
              <a:rPr lang="en-US" sz="2400" dirty="0"/>
              <a:t>Background</a:t>
            </a:r>
          </a:p>
        </p:txBody>
      </p:sp>
      <p:cxnSp>
        <p:nvCxnSpPr>
          <p:cNvPr id="45" name="Straight Connector 44">
            <a:extLst>
              <a:ext uri="{FF2B5EF4-FFF2-40B4-BE49-F238E27FC236}">
                <a16:creationId xmlns:a16="http://schemas.microsoft.com/office/drawing/2014/main" id="{F1C1B165-4C48-8442-80EB-CC6FF476A698}"/>
              </a:ext>
            </a:extLst>
          </p:cNvPr>
          <p:cNvCxnSpPr>
            <a:cxnSpLocks/>
          </p:cNvCxnSpPr>
          <p:nvPr/>
        </p:nvCxnSpPr>
        <p:spPr>
          <a:xfrm flipH="1">
            <a:off x="10160000" y="2720346"/>
            <a:ext cx="341479" cy="1506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3183B31-1D3A-BC4C-A98E-851BFCEE2C0D}"/>
                  </a:ext>
                </a:extLst>
              </p:cNvPr>
              <p:cNvSpPr txBox="1"/>
              <p:nvPr/>
            </p:nvSpPr>
            <p:spPr>
              <a:xfrm>
                <a:off x="5578931" y="4812503"/>
                <a:ext cx="5719571" cy="1818703"/>
              </a:xfrm>
              <a:prstGeom prst="rect">
                <a:avLst/>
              </a:prstGeom>
              <a:noFill/>
            </p:spPr>
            <p:txBody>
              <a:bodyPr wrap="square" lIns="0" tIns="0" rIns="0" bIns="0" rtlCol="0">
                <a:spAutoFit/>
              </a:bodyPr>
              <a:lstStyle/>
              <a:p>
                <a14:m>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𝑅</m:t>
                        </m:r>
                      </m:e>
                      <m:sub>
                        <m:r>
                          <a:rPr lang="en-US" sz="4000" b="0" i="1" smtClean="0">
                            <a:latin typeface="Cambria Math" panose="02040503050406030204" pitchFamily="18" charset="0"/>
                          </a:rPr>
                          <m:t>𝑤𝑝</m:t>
                        </m:r>
                      </m:sub>
                    </m:sSub>
                    <m:r>
                      <a:rPr lang="en-US" sz="4000" i="1" smtClean="0">
                        <a:latin typeface="Cambria Math" panose="02040503050406030204" pitchFamily="18" charset="0"/>
                        <a:ea typeface="Cambria Math" panose="02040503050406030204" pitchFamily="18" charset="0"/>
                      </a:rPr>
                      <m:t>=</m:t>
                    </m:r>
                    <m:rad>
                      <m:radPr>
                        <m:degHide m:val="on"/>
                        <m:ctrlPr>
                          <a:rPr lang="en-US" sz="4000" i="1" smtClean="0">
                            <a:latin typeface="Cambria Math" panose="02040503050406030204" pitchFamily="18" charset="0"/>
                            <a:ea typeface="Cambria Math" panose="02040503050406030204" pitchFamily="18" charset="0"/>
                          </a:rPr>
                        </m:ctrlPr>
                      </m:radPr>
                      <m:deg/>
                      <m:e>
                        <m:f>
                          <m:fPr>
                            <m:ctrlPr>
                              <a:rPr lang="en-US" sz="4000" i="1" smtClean="0">
                                <a:latin typeface="Cambria Math" panose="02040503050406030204" pitchFamily="18" charset="0"/>
                                <a:ea typeface="Cambria Math" panose="02040503050406030204" pitchFamily="18" charset="0"/>
                              </a:rPr>
                            </m:ctrlPr>
                          </m:fPr>
                          <m:num>
                            <m:nary>
                              <m:naryPr>
                                <m:chr m:val="∑"/>
                                <m:supHide m:val="on"/>
                                <m:ctrlPr>
                                  <a:rPr lang="en-US" sz="4000" i="1" smtClean="0">
                                    <a:latin typeface="Cambria Math" panose="02040503050406030204" pitchFamily="18" charset="0"/>
                                    <a:ea typeface="Cambria Math" panose="02040503050406030204" pitchFamily="18" charset="0"/>
                                  </a:rPr>
                                </m:ctrlPr>
                              </m:naryPr>
                              <m:sub>
                                <m:r>
                                  <m:rPr>
                                    <m:brk m:alnAt="7"/>
                                  </m:rPr>
                                  <a:rPr lang="en-US" sz="4000" b="0" i="1" smtClean="0">
                                    <a:latin typeface="Cambria Math" panose="02040503050406030204" pitchFamily="18" charset="0"/>
                                    <a:ea typeface="Cambria Math" panose="02040503050406030204" pitchFamily="18" charset="0"/>
                                  </a:rPr>
                                  <m:t>𝑖</m:t>
                                </m:r>
                              </m:sub>
                              <m:sup/>
                              <m:e>
                                <m:sSub>
                                  <m:sSubPr>
                                    <m:ctrlPr>
                                      <a:rPr lang="en-US" sz="4000" i="1" smtClean="0">
                                        <a:latin typeface="Cambria Math" panose="02040503050406030204" pitchFamily="18" charset="0"/>
                                        <a:ea typeface="Cambria Math" panose="02040503050406030204" pitchFamily="18" charset="0"/>
                                      </a:rPr>
                                    </m:ctrlPr>
                                  </m:sSubPr>
                                  <m:e>
                                    <m:r>
                                      <a:rPr lang="en-US" sz="4000" b="0" i="1" smtClean="0">
                                        <a:latin typeface="Cambria Math" panose="02040503050406030204" pitchFamily="18" charset="0"/>
                                        <a:ea typeface="Cambria Math" panose="02040503050406030204" pitchFamily="18" charset="0"/>
                                      </a:rPr>
                                      <m:t>𝑤</m:t>
                                    </m:r>
                                  </m:e>
                                  <m:sub>
                                    <m:r>
                                      <a:rPr lang="en-US" sz="4000" b="0" i="1" smtClean="0">
                                        <a:latin typeface="Cambria Math" panose="02040503050406030204" pitchFamily="18" charset="0"/>
                                        <a:ea typeface="Cambria Math" panose="02040503050406030204" pitchFamily="18" charset="0"/>
                                      </a:rPr>
                                      <m:t>𝑖</m:t>
                                    </m:r>
                                  </m:sub>
                                </m:sSub>
                                <m:d>
                                  <m:dPr>
                                    <m:ctrlPr>
                                      <a:rPr lang="en-US" sz="4000" b="0" i="1" smtClean="0">
                                        <a:latin typeface="Cambria Math" panose="02040503050406030204" pitchFamily="18" charset="0"/>
                                        <a:ea typeface="Cambria Math" panose="02040503050406030204" pitchFamily="18" charset="0"/>
                                      </a:rPr>
                                    </m:ctrlPr>
                                  </m:dPr>
                                  <m:e>
                                    <m:sSubSup>
                                      <m:sSubSupPr>
                                        <m:ctrlPr>
                                          <a:rPr lang="en-US" sz="4000" b="0" i="1" smtClean="0">
                                            <a:latin typeface="Cambria Math" panose="02040503050406030204" pitchFamily="18" charset="0"/>
                                            <a:ea typeface="Cambria Math" panose="02040503050406030204" pitchFamily="18" charset="0"/>
                                          </a:rPr>
                                        </m:ctrlPr>
                                      </m:sSubSupPr>
                                      <m:e>
                                        <m:r>
                                          <a:rPr lang="en-US" sz="4000" b="0" i="1" smtClean="0">
                                            <a:latin typeface="Cambria Math" panose="02040503050406030204" pitchFamily="18" charset="0"/>
                                            <a:ea typeface="Cambria Math" panose="02040503050406030204" pitchFamily="18" charset="0"/>
                                          </a:rPr>
                                          <m:t>𝑦</m:t>
                                        </m:r>
                                      </m:e>
                                      <m:sub>
                                        <m:r>
                                          <a:rPr lang="en-US" sz="4000" b="0" i="1" smtClean="0">
                                            <a:latin typeface="Cambria Math" panose="02040503050406030204" pitchFamily="18" charset="0"/>
                                            <a:ea typeface="Cambria Math" panose="02040503050406030204" pitchFamily="18" charset="0"/>
                                          </a:rPr>
                                          <m:t>𝑖</m:t>
                                        </m:r>
                                      </m:sub>
                                      <m:sup>
                                        <m:r>
                                          <a:rPr lang="en-US" sz="4000" b="0" i="1" smtClean="0">
                                            <a:latin typeface="Cambria Math" panose="02040503050406030204" pitchFamily="18" charset="0"/>
                                            <a:ea typeface="Cambria Math" panose="02040503050406030204" pitchFamily="18" charset="0"/>
                                          </a:rPr>
                                          <m:t>𝑜𝑏𝑠</m:t>
                                        </m:r>
                                      </m:sup>
                                    </m:sSubSup>
                                    <m:r>
                                      <a:rPr lang="en-US" sz="4000" b="0" i="1" smtClean="0">
                                        <a:latin typeface="Cambria Math" panose="02040503050406030204" pitchFamily="18" charset="0"/>
                                        <a:ea typeface="Cambria Math" panose="02040503050406030204" pitchFamily="18" charset="0"/>
                                      </a:rPr>
                                      <m:t> −</m:t>
                                    </m:r>
                                    <m:sSubSup>
                                      <m:sSubSupPr>
                                        <m:ctrlPr>
                                          <a:rPr lang="en-US" sz="4000" i="1">
                                            <a:latin typeface="Cambria Math" panose="02040503050406030204" pitchFamily="18" charset="0"/>
                                            <a:ea typeface="Cambria Math" panose="02040503050406030204" pitchFamily="18" charset="0"/>
                                          </a:rPr>
                                        </m:ctrlPr>
                                      </m:sSubSupPr>
                                      <m:e>
                                        <m:r>
                                          <a:rPr lang="en-US" sz="4000" i="1">
                                            <a:latin typeface="Cambria Math" panose="02040503050406030204" pitchFamily="18" charset="0"/>
                                            <a:ea typeface="Cambria Math" panose="02040503050406030204" pitchFamily="18" charset="0"/>
                                          </a:rPr>
                                          <m:t>𝑦</m:t>
                                        </m:r>
                                      </m:e>
                                      <m:sub>
                                        <m:r>
                                          <a:rPr lang="en-US" sz="4000" i="1">
                                            <a:latin typeface="Cambria Math" panose="02040503050406030204" pitchFamily="18" charset="0"/>
                                            <a:ea typeface="Cambria Math" panose="02040503050406030204" pitchFamily="18" charset="0"/>
                                          </a:rPr>
                                          <m:t>𝑖</m:t>
                                        </m:r>
                                      </m:sub>
                                      <m:sup>
                                        <m:r>
                                          <a:rPr lang="en-US" sz="4000" b="0" i="1" smtClean="0">
                                            <a:latin typeface="Cambria Math" panose="02040503050406030204" pitchFamily="18" charset="0"/>
                                            <a:ea typeface="Cambria Math" panose="02040503050406030204" pitchFamily="18" charset="0"/>
                                          </a:rPr>
                                          <m:t>𝑐𝑎𝑙</m:t>
                                        </m:r>
                                      </m:sup>
                                    </m:sSubSup>
                                  </m:e>
                                </m:d>
                                <m:r>
                                  <a:rPr lang="en-US" sz="4000" b="0" i="1" baseline="30000" smtClean="0">
                                    <a:latin typeface="Cambria Math" panose="02040503050406030204" pitchFamily="18" charset="0"/>
                                    <a:ea typeface="Cambria Math" panose="02040503050406030204" pitchFamily="18" charset="0"/>
                                  </a:rPr>
                                  <m:t>2</m:t>
                                </m:r>
                              </m:e>
                            </m:nary>
                          </m:num>
                          <m:den>
                            <m:nary>
                              <m:naryPr>
                                <m:chr m:val="∑"/>
                                <m:supHide m:val="on"/>
                                <m:ctrlPr>
                                  <a:rPr lang="en-US" sz="4000" i="1">
                                    <a:latin typeface="Cambria Math" panose="02040503050406030204" pitchFamily="18" charset="0"/>
                                    <a:ea typeface="Cambria Math" panose="02040503050406030204" pitchFamily="18" charset="0"/>
                                  </a:rPr>
                                </m:ctrlPr>
                              </m:naryPr>
                              <m:sub>
                                <m:r>
                                  <m:rPr>
                                    <m:brk m:alnAt="7"/>
                                  </m:rPr>
                                  <a:rPr lang="en-US" sz="4000" i="1">
                                    <a:latin typeface="Cambria Math" panose="02040503050406030204" pitchFamily="18" charset="0"/>
                                    <a:ea typeface="Cambria Math" panose="02040503050406030204" pitchFamily="18" charset="0"/>
                                  </a:rPr>
                                  <m:t>𝑖</m:t>
                                </m:r>
                              </m:sub>
                              <m:sup/>
                              <m:e>
                                <m:sSub>
                                  <m:sSubPr>
                                    <m:ctrlPr>
                                      <a:rPr lang="en-US" sz="4000" i="1">
                                        <a:latin typeface="Cambria Math" panose="02040503050406030204" pitchFamily="18" charset="0"/>
                                        <a:ea typeface="Cambria Math" panose="02040503050406030204" pitchFamily="18" charset="0"/>
                                      </a:rPr>
                                    </m:ctrlPr>
                                  </m:sSubPr>
                                  <m:e>
                                    <m:r>
                                      <a:rPr lang="en-US" sz="4000" i="1">
                                        <a:latin typeface="Cambria Math" panose="02040503050406030204" pitchFamily="18" charset="0"/>
                                        <a:ea typeface="Cambria Math" panose="02040503050406030204" pitchFamily="18" charset="0"/>
                                      </a:rPr>
                                      <m:t>𝑤</m:t>
                                    </m:r>
                                  </m:e>
                                  <m:sub>
                                    <m:r>
                                      <a:rPr lang="en-US" sz="4000" i="1">
                                        <a:latin typeface="Cambria Math" panose="02040503050406030204" pitchFamily="18" charset="0"/>
                                        <a:ea typeface="Cambria Math" panose="02040503050406030204" pitchFamily="18" charset="0"/>
                                      </a:rPr>
                                      <m:t>𝑖</m:t>
                                    </m:r>
                                  </m:sub>
                                </m:sSub>
                                <m:d>
                                  <m:dPr>
                                    <m:ctrlPr>
                                      <a:rPr lang="en-US" sz="4000" i="1">
                                        <a:latin typeface="Cambria Math" panose="02040503050406030204" pitchFamily="18" charset="0"/>
                                        <a:ea typeface="Cambria Math" panose="02040503050406030204" pitchFamily="18" charset="0"/>
                                      </a:rPr>
                                    </m:ctrlPr>
                                  </m:dPr>
                                  <m:e>
                                    <m:sSubSup>
                                      <m:sSubSupPr>
                                        <m:ctrlPr>
                                          <a:rPr lang="en-US" sz="4000" i="1">
                                            <a:latin typeface="Cambria Math" panose="02040503050406030204" pitchFamily="18" charset="0"/>
                                            <a:ea typeface="Cambria Math" panose="02040503050406030204" pitchFamily="18" charset="0"/>
                                          </a:rPr>
                                        </m:ctrlPr>
                                      </m:sSubSupPr>
                                      <m:e>
                                        <m:r>
                                          <a:rPr lang="en-US" sz="4000" i="1">
                                            <a:latin typeface="Cambria Math" panose="02040503050406030204" pitchFamily="18" charset="0"/>
                                            <a:ea typeface="Cambria Math" panose="02040503050406030204" pitchFamily="18" charset="0"/>
                                          </a:rPr>
                                          <m:t>𝑦</m:t>
                                        </m:r>
                                      </m:e>
                                      <m:sub>
                                        <m:r>
                                          <a:rPr lang="en-US" sz="4000" i="1">
                                            <a:latin typeface="Cambria Math" panose="02040503050406030204" pitchFamily="18" charset="0"/>
                                            <a:ea typeface="Cambria Math" panose="02040503050406030204" pitchFamily="18" charset="0"/>
                                          </a:rPr>
                                          <m:t>𝑖</m:t>
                                        </m:r>
                                      </m:sub>
                                      <m:sup>
                                        <m:r>
                                          <a:rPr lang="en-US" sz="4000" i="1">
                                            <a:latin typeface="Cambria Math" panose="02040503050406030204" pitchFamily="18" charset="0"/>
                                            <a:ea typeface="Cambria Math" panose="02040503050406030204" pitchFamily="18" charset="0"/>
                                          </a:rPr>
                                          <m:t>𝑜𝑏𝑠</m:t>
                                        </m:r>
                                      </m:sup>
                                    </m:sSubSup>
                                  </m:e>
                                </m:d>
                                <m:r>
                                  <a:rPr lang="en-US" sz="4000" i="1" baseline="30000">
                                    <a:latin typeface="Cambria Math" panose="02040503050406030204" pitchFamily="18" charset="0"/>
                                    <a:ea typeface="Cambria Math" panose="02040503050406030204" pitchFamily="18" charset="0"/>
                                  </a:rPr>
                                  <m:t>2</m:t>
                                </m:r>
                              </m:e>
                            </m:nary>
                          </m:den>
                        </m:f>
                      </m:e>
                    </m:rad>
                  </m:oMath>
                </a14:m>
                <a:r>
                  <a:rPr lang="en-US" sz="4000" dirty="0"/>
                  <a:t> </a:t>
                </a:r>
              </a:p>
            </p:txBody>
          </p:sp>
        </mc:Choice>
        <mc:Fallback xmlns="">
          <p:sp>
            <p:nvSpPr>
              <p:cNvPr id="4" name="TextBox 3">
                <a:extLst>
                  <a:ext uri="{FF2B5EF4-FFF2-40B4-BE49-F238E27FC236}">
                    <a16:creationId xmlns:a16="http://schemas.microsoft.com/office/drawing/2014/main" id="{E3183B31-1D3A-BC4C-A98E-851BFCEE2C0D}"/>
                  </a:ext>
                </a:extLst>
              </p:cNvPr>
              <p:cNvSpPr txBox="1">
                <a:spLocks noRot="1" noChangeAspect="1" noMove="1" noResize="1" noEditPoints="1" noAdjustHandles="1" noChangeArrowheads="1" noChangeShapeType="1" noTextEdit="1"/>
              </p:cNvSpPr>
              <p:nvPr/>
            </p:nvSpPr>
            <p:spPr>
              <a:xfrm>
                <a:off x="5578931" y="4812503"/>
                <a:ext cx="5719571" cy="1818703"/>
              </a:xfrm>
              <a:prstGeom prst="rect">
                <a:avLst/>
              </a:prstGeom>
              <a:blipFill>
                <a:blip r:embed="rId4"/>
                <a:stretch>
                  <a:fillRect l="-2876" t="-15278" b="-43750"/>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B38AFFAA-1982-9145-8CEA-72A591548616}"/>
              </a:ext>
            </a:extLst>
          </p:cNvPr>
          <p:cNvSpPr txBox="1"/>
          <p:nvPr/>
        </p:nvSpPr>
        <p:spPr>
          <a:xfrm>
            <a:off x="1270541" y="4975999"/>
            <a:ext cx="3952293" cy="1200329"/>
          </a:xfrm>
          <a:prstGeom prst="rect">
            <a:avLst/>
          </a:prstGeom>
          <a:solidFill>
            <a:srgbClr val="4B85BC">
              <a:alpha val="50196"/>
            </a:srgbClr>
          </a:solidFill>
          <a:ln>
            <a:solidFill>
              <a:schemeClr val="accent5"/>
            </a:solidFill>
          </a:ln>
        </p:spPr>
        <p:txBody>
          <a:bodyPr wrap="square" rtlCol="0">
            <a:spAutoFit/>
          </a:bodyPr>
          <a:lstStyle/>
          <a:p>
            <a:r>
              <a:rPr lang="en-US" sz="2400" dirty="0"/>
              <a:t>The parameters in </a:t>
            </a:r>
            <a:r>
              <a:rPr lang="en-US" sz="2400" i="1" dirty="0" err="1"/>
              <a:t>y</a:t>
            </a:r>
            <a:r>
              <a:rPr lang="en-US" sz="2400" i="1" baseline="-25000" dirty="0" err="1"/>
              <a:t>calc</a:t>
            </a:r>
            <a:r>
              <a:rPr lang="en-US" sz="2400" i="1" dirty="0"/>
              <a:t> </a:t>
            </a:r>
            <a:r>
              <a:rPr lang="en-US" sz="2400" dirty="0"/>
              <a:t>undergo a least-square refinement to minimize </a:t>
            </a:r>
            <a:r>
              <a:rPr lang="en-US" sz="2400" i="1" dirty="0" err="1"/>
              <a:t>R</a:t>
            </a:r>
            <a:r>
              <a:rPr lang="en-US" sz="2400" i="1" baseline="-25000" dirty="0" err="1"/>
              <a:t>wp</a:t>
            </a:r>
            <a:endParaRPr lang="en-US" sz="2400" i="1" baseline="-25000" dirty="0"/>
          </a:p>
        </p:txBody>
      </p:sp>
    </p:spTree>
    <p:extLst>
      <p:ext uri="{BB962C8B-B14F-4D97-AF65-F5344CB8AC3E}">
        <p14:creationId xmlns:p14="http://schemas.microsoft.com/office/powerpoint/2010/main" val="4145902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3A8AC-EB60-AB4E-AD67-CF6B79975B90}"/>
              </a:ext>
            </a:extLst>
          </p:cNvPr>
          <p:cNvSpPr>
            <a:spLocks noGrp="1"/>
          </p:cNvSpPr>
          <p:nvPr>
            <p:ph type="title"/>
          </p:nvPr>
        </p:nvSpPr>
        <p:spPr/>
        <p:txBody>
          <a:bodyPr/>
          <a:lstStyle/>
          <a:p>
            <a:r>
              <a:rPr lang="en-US" dirty="0"/>
              <a:t>Scattering length </a:t>
            </a:r>
          </a:p>
        </p:txBody>
      </p:sp>
      <p:sp>
        <p:nvSpPr>
          <p:cNvPr id="4" name="Date Placeholder 3">
            <a:extLst>
              <a:ext uri="{FF2B5EF4-FFF2-40B4-BE49-F238E27FC236}">
                <a16:creationId xmlns:a16="http://schemas.microsoft.com/office/drawing/2014/main" id="{65C266FA-4E56-4846-A046-374F80472D57}"/>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CDC16EF2-D524-B24A-8200-09505489510E}"/>
              </a:ext>
            </a:extLst>
          </p:cNvPr>
          <p:cNvSpPr>
            <a:spLocks noGrp="1"/>
          </p:cNvSpPr>
          <p:nvPr>
            <p:ph type="sldNum" sz="quarter" idx="12"/>
          </p:nvPr>
        </p:nvSpPr>
        <p:spPr/>
        <p:txBody>
          <a:bodyPr/>
          <a:lstStyle/>
          <a:p>
            <a:fld id="{ED1A6700-4B8E-C940-9C38-BD3ABD7F9838}" type="slidenum">
              <a:rPr lang="en-US" smtClean="0"/>
              <a:t>7</a:t>
            </a:fld>
            <a:endParaRPr lang="en-US"/>
          </a:p>
        </p:txBody>
      </p:sp>
      <p:pic>
        <p:nvPicPr>
          <p:cNvPr id="6" name="Picture 5">
            <a:extLst>
              <a:ext uri="{FF2B5EF4-FFF2-40B4-BE49-F238E27FC236}">
                <a16:creationId xmlns:a16="http://schemas.microsoft.com/office/drawing/2014/main" id="{3902610A-C8B7-AC4E-8478-7FDCADEC0B98}"/>
              </a:ext>
            </a:extLst>
          </p:cNvPr>
          <p:cNvPicPr>
            <a:picLocks noChangeAspect="1"/>
          </p:cNvPicPr>
          <p:nvPr/>
        </p:nvPicPr>
        <p:blipFill>
          <a:blip r:embed="rId3"/>
          <a:stretch>
            <a:fillRect/>
          </a:stretch>
        </p:blipFill>
        <p:spPr>
          <a:xfrm>
            <a:off x="245828" y="1357745"/>
            <a:ext cx="6855616" cy="2700697"/>
          </a:xfrm>
          <a:prstGeom prst="rect">
            <a:avLst/>
          </a:prstGeom>
        </p:spPr>
      </p:pic>
      <p:sp>
        <p:nvSpPr>
          <p:cNvPr id="7" name="Oval 6">
            <a:extLst>
              <a:ext uri="{FF2B5EF4-FFF2-40B4-BE49-F238E27FC236}">
                <a16:creationId xmlns:a16="http://schemas.microsoft.com/office/drawing/2014/main" id="{5E673006-3686-AA43-A026-10B5D8C1E156}"/>
              </a:ext>
            </a:extLst>
          </p:cNvPr>
          <p:cNvSpPr/>
          <p:nvPr/>
        </p:nvSpPr>
        <p:spPr>
          <a:xfrm>
            <a:off x="3406771" y="1472871"/>
            <a:ext cx="133679" cy="133679"/>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C797550-8EDB-1C49-9077-F0774C4871D3}"/>
              </a:ext>
            </a:extLst>
          </p:cNvPr>
          <p:cNvSpPr/>
          <p:nvPr/>
        </p:nvSpPr>
        <p:spPr>
          <a:xfrm>
            <a:off x="3047996" y="2657146"/>
            <a:ext cx="133679" cy="133679"/>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661A1ED-DAAF-264E-A1A7-93CBD15CD067}"/>
              </a:ext>
            </a:extLst>
          </p:cNvPr>
          <p:cNvSpPr/>
          <p:nvPr/>
        </p:nvSpPr>
        <p:spPr>
          <a:xfrm>
            <a:off x="1920871" y="2634921"/>
            <a:ext cx="133679" cy="133679"/>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6C30A29-A95C-2D45-83BB-F6B5A7B1108D}"/>
              </a:ext>
            </a:extLst>
          </p:cNvPr>
          <p:cNvSpPr/>
          <p:nvPr/>
        </p:nvSpPr>
        <p:spPr>
          <a:xfrm>
            <a:off x="2689222" y="1999922"/>
            <a:ext cx="98754" cy="98754"/>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A399171-14B6-054D-91D2-013F0A3B3DB9}"/>
              </a:ext>
            </a:extLst>
          </p:cNvPr>
          <p:cNvPicPr>
            <a:picLocks noChangeAspect="1"/>
          </p:cNvPicPr>
          <p:nvPr/>
        </p:nvPicPr>
        <p:blipFill>
          <a:blip r:embed="rId4"/>
          <a:stretch>
            <a:fillRect/>
          </a:stretch>
        </p:blipFill>
        <p:spPr>
          <a:xfrm>
            <a:off x="7101444" y="1357745"/>
            <a:ext cx="5029200" cy="4546600"/>
          </a:xfrm>
          <a:prstGeom prst="rect">
            <a:avLst/>
          </a:prstGeom>
        </p:spPr>
      </p:pic>
      <p:sp>
        <p:nvSpPr>
          <p:cNvPr id="15" name="TextBox 14">
            <a:extLst>
              <a:ext uri="{FF2B5EF4-FFF2-40B4-BE49-F238E27FC236}">
                <a16:creationId xmlns:a16="http://schemas.microsoft.com/office/drawing/2014/main" id="{6640D5BA-4AD4-6D44-93EB-DEF81B997491}"/>
              </a:ext>
            </a:extLst>
          </p:cNvPr>
          <p:cNvSpPr txBox="1"/>
          <p:nvPr/>
        </p:nvSpPr>
        <p:spPr>
          <a:xfrm>
            <a:off x="1664208" y="4045776"/>
            <a:ext cx="4224528" cy="369332"/>
          </a:xfrm>
          <a:prstGeom prst="rect">
            <a:avLst/>
          </a:prstGeom>
          <a:noFill/>
        </p:spPr>
        <p:txBody>
          <a:bodyPr wrap="square" rtlCol="0">
            <a:spAutoFit/>
          </a:bodyPr>
          <a:lstStyle/>
          <a:p>
            <a:r>
              <a:rPr lang="en-US" dirty="0"/>
              <a:t>Periodic table with scattering length</a:t>
            </a:r>
          </a:p>
        </p:txBody>
      </p:sp>
      <p:sp>
        <p:nvSpPr>
          <p:cNvPr id="16" name="TextBox 15">
            <a:extLst>
              <a:ext uri="{FF2B5EF4-FFF2-40B4-BE49-F238E27FC236}">
                <a16:creationId xmlns:a16="http://schemas.microsoft.com/office/drawing/2014/main" id="{0DF653DD-6A01-BF44-ABB1-336FDA33EBAC}"/>
              </a:ext>
            </a:extLst>
          </p:cNvPr>
          <p:cNvSpPr txBox="1"/>
          <p:nvPr/>
        </p:nvSpPr>
        <p:spPr>
          <a:xfrm>
            <a:off x="8282270" y="5904345"/>
            <a:ext cx="2324770" cy="369332"/>
          </a:xfrm>
          <a:prstGeom prst="rect">
            <a:avLst/>
          </a:prstGeom>
          <a:noFill/>
        </p:spPr>
        <p:txBody>
          <a:bodyPr wrap="square" rtlCol="0">
            <a:spAutoFit/>
          </a:bodyPr>
          <a:lstStyle/>
          <a:p>
            <a:r>
              <a:rPr lang="en-US" dirty="0"/>
              <a:t>Isotope dependence </a:t>
            </a:r>
          </a:p>
        </p:txBody>
      </p:sp>
      <p:sp>
        <p:nvSpPr>
          <p:cNvPr id="17" name="TextBox 16">
            <a:extLst>
              <a:ext uri="{FF2B5EF4-FFF2-40B4-BE49-F238E27FC236}">
                <a16:creationId xmlns:a16="http://schemas.microsoft.com/office/drawing/2014/main" id="{BAA0ED4B-44FF-FA4F-A468-42AF808AF490}"/>
              </a:ext>
            </a:extLst>
          </p:cNvPr>
          <p:cNvSpPr txBox="1"/>
          <p:nvPr/>
        </p:nvSpPr>
        <p:spPr>
          <a:xfrm>
            <a:off x="245828" y="4713228"/>
            <a:ext cx="4947964" cy="1200329"/>
          </a:xfrm>
          <a:prstGeom prst="rect">
            <a:avLst/>
          </a:prstGeom>
          <a:noFill/>
        </p:spPr>
        <p:txBody>
          <a:bodyPr wrap="square" rtlCol="0">
            <a:spAutoFit/>
          </a:bodyPr>
          <a:lstStyle/>
          <a:p>
            <a:pPr marL="342900" indent="-342900">
              <a:buFont typeface=".Hiragino Kaku Gothic Interface W3"/>
              <a:buChar char="☞"/>
            </a:pPr>
            <a:r>
              <a:rPr lang="en-US" sz="2400" dirty="0"/>
              <a:t>Light atoms</a:t>
            </a:r>
          </a:p>
          <a:p>
            <a:pPr marL="342900" indent="-342900">
              <a:buFont typeface=".Hiragino Kaku Gothic Interface W3"/>
              <a:buChar char="☞"/>
            </a:pPr>
            <a:r>
              <a:rPr lang="en-US" sz="2400" dirty="0"/>
              <a:t>Different contrast with X-ray</a:t>
            </a:r>
          </a:p>
          <a:p>
            <a:pPr marL="342900" indent="-342900">
              <a:buFont typeface=".Hiragino Kaku Gothic Interface W3"/>
              <a:buChar char="☞"/>
            </a:pPr>
            <a:r>
              <a:rPr lang="en-US" sz="2400" dirty="0"/>
              <a:t>Isotope dependence</a:t>
            </a:r>
          </a:p>
        </p:txBody>
      </p:sp>
      <p:sp>
        <p:nvSpPr>
          <p:cNvPr id="18" name="TextBox 17">
            <a:extLst>
              <a:ext uri="{FF2B5EF4-FFF2-40B4-BE49-F238E27FC236}">
                <a16:creationId xmlns:a16="http://schemas.microsoft.com/office/drawing/2014/main" id="{2EAA62BD-BB21-C145-A7BB-9EB0F9CE3D26}"/>
              </a:ext>
            </a:extLst>
          </p:cNvPr>
          <p:cNvSpPr txBox="1"/>
          <p:nvPr/>
        </p:nvSpPr>
        <p:spPr>
          <a:xfrm>
            <a:off x="8737600" y="6529837"/>
            <a:ext cx="2933871" cy="307777"/>
          </a:xfrm>
          <a:prstGeom prst="rect">
            <a:avLst/>
          </a:prstGeom>
          <a:noFill/>
        </p:spPr>
        <p:txBody>
          <a:bodyPr wrap="square" rtlCol="0">
            <a:spAutoFit/>
          </a:bodyPr>
          <a:lstStyle/>
          <a:p>
            <a:r>
              <a:rPr lang="en-US" sz="1400" dirty="0">
                <a:solidFill>
                  <a:schemeClr val="bg1">
                    <a:lumMod val="50000"/>
                  </a:schemeClr>
                </a:solidFill>
              </a:rPr>
              <a:t>Bacon, Neutron diffraction </a:t>
            </a:r>
          </a:p>
        </p:txBody>
      </p:sp>
    </p:spTree>
    <p:extLst>
      <p:ext uri="{BB962C8B-B14F-4D97-AF65-F5344CB8AC3E}">
        <p14:creationId xmlns:p14="http://schemas.microsoft.com/office/powerpoint/2010/main" val="172810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74CDA63-3A89-B546-AEFD-1CE1B91F79E3}"/>
              </a:ext>
            </a:extLst>
          </p:cNvPr>
          <p:cNvSpPr/>
          <p:nvPr/>
        </p:nvSpPr>
        <p:spPr>
          <a:xfrm>
            <a:off x="372505" y="2715757"/>
            <a:ext cx="870508" cy="578796"/>
          </a:xfrm>
          <a:prstGeom prst="rect">
            <a:avLst/>
          </a:prstGeom>
          <a:solidFill>
            <a:schemeClr val="accent6">
              <a:alpha val="50196"/>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0A7A78F-CB96-7247-91E9-5CB23FAF3761}"/>
              </a:ext>
            </a:extLst>
          </p:cNvPr>
          <p:cNvSpPr/>
          <p:nvPr/>
        </p:nvSpPr>
        <p:spPr>
          <a:xfrm>
            <a:off x="7030480" y="1601332"/>
            <a:ext cx="870508" cy="578796"/>
          </a:xfrm>
          <a:prstGeom prst="rect">
            <a:avLst/>
          </a:prstGeom>
          <a:solidFill>
            <a:schemeClr val="accent6">
              <a:alpha val="50196"/>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E8AD0B0-5329-B04A-8A28-0E0744037B4B}"/>
              </a:ext>
            </a:extLst>
          </p:cNvPr>
          <p:cNvSpPr/>
          <p:nvPr/>
        </p:nvSpPr>
        <p:spPr>
          <a:xfrm>
            <a:off x="4378478" y="1294434"/>
            <a:ext cx="7743825" cy="1347260"/>
          </a:xfrm>
          <a:prstGeom prst="rect">
            <a:avLst/>
          </a:prstGeom>
          <a:solidFill>
            <a:srgbClr val="FFFF00">
              <a:alpha val="5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5EAE5A-53FC-2247-9D9E-0753AA4080A5}"/>
              </a:ext>
            </a:extLst>
          </p:cNvPr>
          <p:cNvSpPr/>
          <p:nvPr/>
        </p:nvSpPr>
        <p:spPr>
          <a:xfrm>
            <a:off x="898297" y="5322504"/>
            <a:ext cx="3416528" cy="846215"/>
          </a:xfrm>
          <a:prstGeom prst="rect">
            <a:avLst/>
          </a:prstGeom>
          <a:solidFill>
            <a:schemeClr val="accent1">
              <a:alpha val="50196"/>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056A919-465D-B44F-B6BA-78EA92C4C689}"/>
              </a:ext>
            </a:extLst>
          </p:cNvPr>
          <p:cNvSpPr/>
          <p:nvPr/>
        </p:nvSpPr>
        <p:spPr>
          <a:xfrm>
            <a:off x="355060" y="4288657"/>
            <a:ext cx="2916778" cy="654817"/>
          </a:xfrm>
          <a:prstGeom prst="rect">
            <a:avLst/>
          </a:prstGeom>
          <a:solidFill>
            <a:schemeClr val="accent1">
              <a:alpha val="50196"/>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 name="Title 1">
            <a:extLst>
              <a:ext uri="{FF2B5EF4-FFF2-40B4-BE49-F238E27FC236}">
                <a16:creationId xmlns:a16="http://schemas.microsoft.com/office/drawing/2014/main" id="{04BA8295-FA2B-9549-ACD4-F2E3E9A26230}"/>
              </a:ext>
            </a:extLst>
          </p:cNvPr>
          <p:cNvSpPr>
            <a:spLocks noGrp="1"/>
          </p:cNvSpPr>
          <p:nvPr>
            <p:ph type="title"/>
          </p:nvPr>
        </p:nvSpPr>
        <p:spPr>
          <a:xfrm>
            <a:off x="609600" y="8634"/>
            <a:ext cx="10972800" cy="1143000"/>
          </a:xfrm>
        </p:spPr>
        <p:txBody>
          <a:bodyPr/>
          <a:lstStyle/>
          <a:p>
            <a:r>
              <a:rPr lang="en-US" dirty="0"/>
              <a:t>Structure factor with structural parameters </a:t>
            </a:r>
          </a:p>
        </p:txBody>
      </p:sp>
      <p:sp>
        <p:nvSpPr>
          <p:cNvPr id="4" name="Date Placeholder 3">
            <a:extLst>
              <a:ext uri="{FF2B5EF4-FFF2-40B4-BE49-F238E27FC236}">
                <a16:creationId xmlns:a16="http://schemas.microsoft.com/office/drawing/2014/main" id="{2AB11BD8-B7F9-3D45-9311-765BB40E9024}"/>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C59CD356-63FF-FF4B-89C7-1816267C70CD}"/>
              </a:ext>
            </a:extLst>
          </p:cNvPr>
          <p:cNvSpPr>
            <a:spLocks noGrp="1"/>
          </p:cNvSpPr>
          <p:nvPr>
            <p:ph type="sldNum" sz="quarter" idx="12"/>
          </p:nvPr>
        </p:nvSpPr>
        <p:spPr/>
        <p:txBody>
          <a:bodyPr/>
          <a:lstStyle/>
          <a:p>
            <a:fld id="{ED1A6700-4B8E-C940-9C38-BD3ABD7F9838}" type="slidenum">
              <a:rPr lang="en-US" smtClean="0"/>
              <a:t>70</a:t>
            </a:fld>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DC6A5FD-67A9-8349-9038-152B2452076E}"/>
                  </a:ext>
                </a:extLst>
              </p:cNvPr>
              <p:cNvSpPr txBox="1"/>
              <p:nvPr/>
            </p:nvSpPr>
            <p:spPr>
              <a:xfrm>
                <a:off x="382434" y="2231762"/>
                <a:ext cx="5164619" cy="13851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𝐹</m:t>
                      </m:r>
                      <m:r>
                        <a:rPr lang="en-US" sz="3200" b="0" i="1" baseline="-25000" smtClean="0">
                          <a:latin typeface="Cambria Math" panose="02040503050406030204" pitchFamily="18" charset="0"/>
                        </a:rPr>
                        <m:t>h𝑘𝑙</m:t>
                      </m:r>
                      <m:r>
                        <a:rPr lang="en-US" sz="3200" b="0" i="1" smtClean="0">
                          <a:latin typeface="Cambria Math" panose="02040503050406030204" pitchFamily="18" charset="0"/>
                        </a:rPr>
                        <m:t>= </m:t>
                      </m:r>
                      <m:nary>
                        <m:naryPr>
                          <m:chr m:val="∑"/>
                          <m:ctrlPr>
                            <a:rPr lang="en-US" sz="3200" b="0" i="1" smtClean="0">
                              <a:latin typeface="Cambria Math" panose="02040503050406030204" pitchFamily="18" charset="0"/>
                            </a:rPr>
                          </m:ctrlPr>
                        </m:naryPr>
                        <m:sub>
                          <m:r>
                            <a:rPr lang="sv-SE" sz="3200" b="0" i="1" smtClean="0">
                              <a:latin typeface="Cambria Math" panose="02040503050406030204" pitchFamily="18" charset="0"/>
                            </a:rPr>
                            <m:t>𝑛</m:t>
                          </m:r>
                          <m:r>
                            <a:rPr lang="en-US" sz="3200" b="0" i="1" smtClean="0">
                              <a:latin typeface="Cambria Math" panose="02040503050406030204" pitchFamily="18" charset="0"/>
                            </a:rPr>
                            <m:t>=</m:t>
                          </m:r>
                          <m:r>
                            <a:rPr lang="sv-SE" sz="3200" b="0" i="1" smtClean="0">
                              <a:latin typeface="Cambria Math" panose="02040503050406030204" pitchFamily="18" charset="0"/>
                            </a:rPr>
                            <m:t>0</m:t>
                          </m:r>
                        </m:sub>
                        <m:sup>
                          <m:r>
                            <a:rPr lang="en-US" sz="3200" b="0" i="1" smtClean="0">
                              <a:latin typeface="Cambria Math" panose="02040503050406030204" pitchFamily="18" charset="0"/>
                            </a:rPr>
                            <m:t>𝑁</m:t>
                          </m:r>
                        </m:sup>
                        <m:e>
                          <m:r>
                            <a:rPr lang="sv-SE" sz="3200" b="0" i="1" smtClean="0">
                              <a:latin typeface="Cambria Math" panose="02040503050406030204" pitchFamily="18" charset="0"/>
                            </a:rPr>
                            <m:t>𝑏</m:t>
                          </m:r>
                          <m:r>
                            <a:rPr lang="sv-SE" sz="3200" b="0" i="1" baseline="-25000" smtClean="0">
                              <a:latin typeface="Cambria Math" panose="02040503050406030204" pitchFamily="18" charset="0"/>
                            </a:rPr>
                            <m:t>𝑛</m:t>
                          </m:r>
                          <m:r>
                            <a:rPr lang="sv-SE" sz="3200" b="0" i="1" smtClean="0">
                              <a:latin typeface="Cambria Math" panose="02040503050406030204" pitchFamily="18" charset="0"/>
                              <a:ea typeface="Cambria Math" panose="02040503050406030204" pitchFamily="18" charset="0"/>
                            </a:rPr>
                            <m:t>∙</m:t>
                          </m:r>
                          <m:sSup>
                            <m:sSupPr>
                              <m:ctrlPr>
                                <a:rPr lang="sv-SE" sz="3200" b="0" i="1" smtClean="0">
                                  <a:latin typeface="Cambria Math" panose="02040503050406030204" pitchFamily="18" charset="0"/>
                                </a:rPr>
                              </m:ctrlPr>
                            </m:sSupPr>
                            <m:e>
                              <m:r>
                                <a:rPr lang="sv-SE" sz="3200" b="0" i="1" smtClean="0">
                                  <a:latin typeface="Cambria Math" panose="02040503050406030204" pitchFamily="18" charset="0"/>
                                </a:rPr>
                                <m:t>𝑒</m:t>
                              </m:r>
                            </m:e>
                            <m:sup>
                              <m:r>
                                <a:rPr lang="sv-SE" sz="3200" b="0" i="1" smtClean="0">
                                  <a:latin typeface="Cambria Math" panose="02040503050406030204" pitchFamily="18" charset="0"/>
                                </a:rPr>
                                <m:t>2</m:t>
                              </m:r>
                              <m:r>
                                <a:rPr lang="sv-SE" sz="3200" b="0" i="1" smtClean="0">
                                  <a:latin typeface="Cambria Math" panose="02040503050406030204" pitchFamily="18" charset="0"/>
                                  <a:ea typeface="Cambria Math" panose="02040503050406030204" pitchFamily="18" charset="0"/>
                                </a:rPr>
                                <m:t>𝜋</m:t>
                              </m:r>
                              <m:r>
                                <a:rPr lang="sv-SE" sz="3200" b="0" i="1" smtClean="0">
                                  <a:latin typeface="Cambria Math" panose="02040503050406030204" pitchFamily="18" charset="0"/>
                                  <a:ea typeface="Cambria Math" panose="02040503050406030204" pitchFamily="18" charset="0"/>
                                </a:rPr>
                                <m:t>𝑖</m:t>
                              </m:r>
                              <m:r>
                                <a:rPr lang="sv-SE" sz="3200" b="0" i="1" smtClean="0">
                                  <a:latin typeface="Cambria Math" panose="02040503050406030204" pitchFamily="18" charset="0"/>
                                  <a:ea typeface="Cambria Math" panose="02040503050406030204" pitchFamily="18" charset="0"/>
                                </a:rPr>
                                <m:t>(</m:t>
                              </m:r>
                              <m:r>
                                <a:rPr lang="sv-SE" sz="3200" b="0" i="1" smtClean="0">
                                  <a:latin typeface="Cambria Math" panose="02040503050406030204" pitchFamily="18" charset="0"/>
                                  <a:ea typeface="Cambria Math" panose="02040503050406030204" pitchFamily="18" charset="0"/>
                                </a:rPr>
                                <m:t>h𝑥</m:t>
                              </m:r>
                              <m:r>
                                <a:rPr lang="sv-SE" sz="3200" b="0" i="1" smtClean="0">
                                  <a:latin typeface="Cambria Math" panose="02040503050406030204" pitchFamily="18" charset="0"/>
                                  <a:ea typeface="Cambria Math" panose="02040503050406030204" pitchFamily="18" charset="0"/>
                                </a:rPr>
                                <m:t>+</m:t>
                              </m:r>
                              <m:r>
                                <a:rPr lang="sv-SE" sz="3200" b="0" i="1" smtClean="0">
                                  <a:latin typeface="Cambria Math" panose="02040503050406030204" pitchFamily="18" charset="0"/>
                                  <a:ea typeface="Cambria Math" panose="02040503050406030204" pitchFamily="18" charset="0"/>
                                </a:rPr>
                                <m:t>𝑘𝑦</m:t>
                              </m:r>
                              <m:r>
                                <a:rPr lang="sv-SE" sz="3200" b="0" i="1" smtClean="0">
                                  <a:latin typeface="Cambria Math" panose="02040503050406030204" pitchFamily="18" charset="0"/>
                                  <a:ea typeface="Cambria Math" panose="02040503050406030204" pitchFamily="18" charset="0"/>
                                </a:rPr>
                                <m:t>+</m:t>
                              </m:r>
                              <m:r>
                                <a:rPr lang="sv-SE" sz="3200" b="0" i="1" smtClean="0">
                                  <a:latin typeface="Cambria Math" panose="02040503050406030204" pitchFamily="18" charset="0"/>
                                  <a:ea typeface="Cambria Math" panose="02040503050406030204" pitchFamily="18" charset="0"/>
                                </a:rPr>
                                <m:t>𝑙𝑧</m:t>
                              </m:r>
                              <m:r>
                                <a:rPr lang="sv-SE" sz="3200" b="0" i="1" smtClean="0">
                                  <a:latin typeface="Cambria Math" panose="02040503050406030204" pitchFamily="18" charset="0"/>
                                  <a:ea typeface="Cambria Math" panose="02040503050406030204" pitchFamily="18" charset="0"/>
                                </a:rPr>
                                <m:t>)</m:t>
                              </m:r>
                            </m:sup>
                          </m:sSup>
                        </m:e>
                      </m:nary>
                    </m:oMath>
                  </m:oMathPara>
                </a14:m>
                <a:endParaRPr lang="en-US" sz="3200" dirty="0"/>
              </a:p>
            </p:txBody>
          </p:sp>
        </mc:Choice>
        <mc:Fallback xmlns="">
          <p:sp>
            <p:nvSpPr>
              <p:cNvPr id="8" name="TextBox 7">
                <a:extLst>
                  <a:ext uri="{FF2B5EF4-FFF2-40B4-BE49-F238E27FC236}">
                    <a16:creationId xmlns:a16="http://schemas.microsoft.com/office/drawing/2014/main" id="{6DC6A5FD-67A9-8349-9038-152B2452076E}"/>
                  </a:ext>
                </a:extLst>
              </p:cNvPr>
              <p:cNvSpPr txBox="1">
                <a:spLocks noRot="1" noChangeAspect="1" noMove="1" noResize="1" noEditPoints="1" noAdjustHandles="1" noChangeArrowheads="1" noChangeShapeType="1" noTextEdit="1"/>
              </p:cNvSpPr>
              <p:nvPr/>
            </p:nvSpPr>
            <p:spPr>
              <a:xfrm>
                <a:off x="382434" y="2231762"/>
                <a:ext cx="5164619" cy="1385187"/>
              </a:xfrm>
              <a:prstGeom prst="rect">
                <a:avLst/>
              </a:prstGeom>
              <a:blipFill>
                <a:blip r:embed="rId2"/>
                <a:stretch>
                  <a:fillRect l="-3431" t="-113636" r="-735" b="-17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1FF4AC6-A352-094F-B40F-BB7D0AFFA1E7}"/>
                  </a:ext>
                </a:extLst>
              </p:cNvPr>
              <p:cNvSpPr txBox="1"/>
              <p:nvPr/>
            </p:nvSpPr>
            <p:spPr>
              <a:xfrm>
                <a:off x="382434" y="3727187"/>
                <a:ext cx="464646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sv-SE" sz="3200" i="1" smtClean="0">
                          <a:latin typeface="Cambria Math" panose="02040503050406030204" pitchFamily="18" charset="0"/>
                        </a:rPr>
                        <m:t>𝑏</m:t>
                      </m:r>
                      <m:r>
                        <a:rPr lang="en-US" sz="3200" b="0" i="1" smtClean="0">
                          <a:latin typeface="Cambria Math" panose="02040503050406030204" pitchFamily="18" charset="0"/>
                        </a:rPr>
                        <m:t>=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𝑏</m:t>
                          </m:r>
                        </m:e>
                        <m:sub>
                          <m:r>
                            <a:rPr lang="en-US" sz="3200" b="0" i="1" smtClean="0">
                              <a:latin typeface="Cambria Math" panose="02040503050406030204" pitchFamily="18" charset="0"/>
                            </a:rPr>
                            <m:t>𝑖</m:t>
                          </m:r>
                        </m:sub>
                      </m:sSub>
                      <m:r>
                        <m:rPr>
                          <m:sty m:val="p"/>
                        </m:rPr>
                        <a:rPr lang="en-US" sz="3200" b="0" i="0" smtClean="0">
                          <a:latin typeface="Cambria Math" panose="02040503050406030204" pitchFamily="18" charset="0"/>
                        </a:rPr>
                        <m:t>exp</m:t>
                      </m:r>
                      <m:r>
                        <a:rPr lang="en-US" sz="3200" b="0" i="1" smtClean="0">
                          <a:latin typeface="Cambria Math" panose="02040503050406030204" pitchFamily="18" charset="0"/>
                        </a:rPr>
                        <m:t>⁡(−</m:t>
                      </m:r>
                      <m:r>
                        <a:rPr lang="en-US" sz="3200" b="0" i="1" smtClean="0">
                          <a:latin typeface="Cambria Math" panose="02040503050406030204" pitchFamily="18" charset="0"/>
                        </a:rPr>
                        <m:t>𝐵</m:t>
                      </m:r>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r>
                            <a:rPr lang="en-US" sz="3200" b="0" i="1" baseline="30000" smtClean="0">
                              <a:latin typeface="Cambria Math" panose="02040503050406030204" pitchFamily="18" charset="0"/>
                            </a:rPr>
                            <m:t>2</m:t>
                          </m:r>
                        </m:fName>
                        <m:e>
                          <m:r>
                            <a:rPr lang="en-US" sz="3200" b="0" i="1" smtClean="0">
                              <a:latin typeface="Cambria Math" panose="02040503050406030204" pitchFamily="18" charset="0"/>
                              <a:ea typeface="Cambria Math" panose="02040503050406030204" pitchFamily="18" charset="0"/>
                            </a:rPr>
                            <m:t>𝜃</m:t>
                          </m:r>
                        </m:e>
                      </m:func>
                      <m:r>
                        <a:rPr lang="en-US" sz="3200" b="0" i="1" smtClean="0">
                          <a:latin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𝜆</m:t>
                      </m:r>
                      <m:r>
                        <a:rPr lang="en-US" sz="3200" b="0" i="1" smtClean="0">
                          <a:latin typeface="Cambria Math" panose="02040503050406030204" pitchFamily="18" charset="0"/>
                        </a:rPr>
                        <m:t>) </m:t>
                      </m:r>
                    </m:oMath>
                  </m:oMathPara>
                </a14:m>
                <a:endParaRPr lang="en-US" sz="3200" dirty="0"/>
              </a:p>
            </p:txBody>
          </p:sp>
        </mc:Choice>
        <mc:Fallback xmlns="">
          <p:sp>
            <p:nvSpPr>
              <p:cNvPr id="9" name="TextBox 8">
                <a:extLst>
                  <a:ext uri="{FF2B5EF4-FFF2-40B4-BE49-F238E27FC236}">
                    <a16:creationId xmlns:a16="http://schemas.microsoft.com/office/drawing/2014/main" id="{F1FF4AC6-A352-094F-B40F-BB7D0AFFA1E7}"/>
                  </a:ext>
                </a:extLst>
              </p:cNvPr>
              <p:cNvSpPr txBox="1">
                <a:spLocks noRot="1" noChangeAspect="1" noMove="1" noResize="1" noEditPoints="1" noAdjustHandles="1" noChangeArrowheads="1" noChangeShapeType="1" noTextEdit="1"/>
              </p:cNvSpPr>
              <p:nvPr/>
            </p:nvSpPr>
            <p:spPr>
              <a:xfrm>
                <a:off x="382434" y="3727187"/>
                <a:ext cx="4646465" cy="492443"/>
              </a:xfrm>
              <a:prstGeom prst="rect">
                <a:avLst/>
              </a:prstGeom>
              <a:blipFill>
                <a:blip r:embed="rId5"/>
                <a:stretch>
                  <a:fillRect t="-2500" r="-817" b="-4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0108CD3-260A-4F49-AB03-C1DB39D6DF92}"/>
                  </a:ext>
                </a:extLst>
              </p:cNvPr>
              <p:cNvSpPr txBox="1"/>
              <p:nvPr/>
            </p:nvSpPr>
            <p:spPr>
              <a:xfrm>
                <a:off x="411010" y="4331521"/>
                <a:ext cx="2733441" cy="5170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𝐵</m:t>
                      </m:r>
                      <m:r>
                        <a:rPr lang="en-US" sz="3200" b="0" i="1" smtClean="0">
                          <a:latin typeface="Cambria Math" panose="02040503050406030204" pitchFamily="18" charset="0"/>
                        </a:rPr>
                        <m:t>=8</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𝜋</m:t>
                          </m:r>
                        </m:e>
                        <m:sup>
                          <m:r>
                            <a:rPr lang="en-US" sz="3200" b="0" i="1" smtClean="0">
                              <a:latin typeface="Cambria Math" panose="02040503050406030204" pitchFamily="18" charset="0"/>
                            </a:rPr>
                            <m:t>2</m:t>
                          </m:r>
                        </m:sup>
                      </m:sSup>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𝑢</m:t>
                          </m:r>
                        </m:e>
                        <m:sup>
                          <m:r>
                            <a:rPr lang="en-US" sz="3200" b="0" i="1" smtClean="0">
                              <a:latin typeface="Cambria Math" panose="02040503050406030204" pitchFamily="18" charset="0"/>
                            </a:rPr>
                            <m:t>2</m:t>
                          </m:r>
                        </m:sup>
                      </m:sSup>
                      <m:r>
                        <a:rPr lang="en-US" sz="3200" b="0" i="1" smtClean="0">
                          <a:latin typeface="Cambria Math" panose="02040503050406030204" pitchFamily="18" charset="0"/>
                        </a:rPr>
                        <m:t> (</m:t>
                      </m:r>
                      <m:r>
                        <a:rPr lang="sv-SE" sz="3200" b="0" i="1" smtClean="0">
                          <a:latin typeface="Cambria Math" panose="02040503050406030204" pitchFamily="18" charset="0"/>
                        </a:rPr>
                        <m:t>Å</m:t>
                      </m:r>
                      <m:r>
                        <a:rPr lang="en-US" sz="3200" b="0" i="1" smtClean="0">
                          <a:latin typeface="Cambria Math" panose="02040503050406030204" pitchFamily="18" charset="0"/>
                        </a:rPr>
                        <m:t>)</m:t>
                      </m:r>
                    </m:oMath>
                  </m:oMathPara>
                </a14:m>
                <a:endParaRPr lang="en-US" sz="3200" dirty="0"/>
              </a:p>
            </p:txBody>
          </p:sp>
        </mc:Choice>
        <mc:Fallback xmlns="">
          <p:sp>
            <p:nvSpPr>
              <p:cNvPr id="10" name="TextBox 9">
                <a:extLst>
                  <a:ext uri="{FF2B5EF4-FFF2-40B4-BE49-F238E27FC236}">
                    <a16:creationId xmlns:a16="http://schemas.microsoft.com/office/drawing/2014/main" id="{50108CD3-260A-4F49-AB03-C1DB39D6DF92}"/>
                  </a:ext>
                </a:extLst>
              </p:cNvPr>
              <p:cNvSpPr txBox="1">
                <a:spLocks noRot="1" noChangeAspect="1" noMove="1" noResize="1" noEditPoints="1" noAdjustHandles="1" noChangeArrowheads="1" noChangeShapeType="1" noTextEdit="1"/>
              </p:cNvSpPr>
              <p:nvPr/>
            </p:nvSpPr>
            <p:spPr>
              <a:xfrm>
                <a:off x="411010" y="4331521"/>
                <a:ext cx="2733441" cy="517001"/>
              </a:xfrm>
              <a:prstGeom prst="rect">
                <a:avLst/>
              </a:prstGeom>
              <a:blipFill>
                <a:blip r:embed="rId6"/>
                <a:stretch>
                  <a:fillRect l="-2304" t="-7143" r="-4147" b="-35714"/>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EE14AE5B-E0D4-A742-8A00-992223FAEF9D}"/>
              </a:ext>
            </a:extLst>
          </p:cNvPr>
          <p:cNvSpPr/>
          <p:nvPr/>
        </p:nvSpPr>
        <p:spPr>
          <a:xfrm>
            <a:off x="5038217" y="4200566"/>
            <a:ext cx="6239590" cy="830997"/>
          </a:xfrm>
          <a:prstGeom prst="rect">
            <a:avLst/>
          </a:prstGeom>
        </p:spPr>
        <p:txBody>
          <a:bodyPr wrap="square">
            <a:spAutoFit/>
          </a:bodyPr>
          <a:lstStyle/>
          <a:p>
            <a:r>
              <a:rPr lang="en-US" sz="2400" i="1" dirty="0"/>
              <a:t>u</a:t>
            </a:r>
            <a:r>
              <a:rPr lang="en-US" sz="2400" baseline="30000" dirty="0"/>
              <a:t>2</a:t>
            </a:r>
            <a:r>
              <a:rPr lang="en-US" sz="2400" dirty="0"/>
              <a:t> :the root mean square displacement of the atom from its average position</a:t>
            </a:r>
          </a:p>
        </p:txBody>
      </p:sp>
      <p:sp>
        <p:nvSpPr>
          <p:cNvPr id="12" name="Rectangle 11">
            <a:extLst>
              <a:ext uri="{FF2B5EF4-FFF2-40B4-BE49-F238E27FC236}">
                <a16:creationId xmlns:a16="http://schemas.microsoft.com/office/drawing/2014/main" id="{9F72A55D-94DB-574B-9667-BAE6D3847240}"/>
              </a:ext>
            </a:extLst>
          </p:cNvPr>
          <p:cNvSpPr/>
          <p:nvPr/>
        </p:nvSpPr>
        <p:spPr>
          <a:xfrm>
            <a:off x="340772" y="1535096"/>
            <a:ext cx="3832379" cy="584775"/>
          </a:xfrm>
          <a:prstGeom prst="rect">
            <a:avLst/>
          </a:prstGeom>
        </p:spPr>
        <p:txBody>
          <a:bodyPr wrap="square">
            <a:spAutoFit/>
          </a:bodyPr>
          <a:lstStyle/>
          <a:p>
            <a:r>
              <a:rPr lang="en-US" sz="3200" u="sng" dirty="0"/>
              <a:t>The structure factor</a:t>
            </a:r>
          </a:p>
        </p:txBody>
      </p:sp>
      <p:sp>
        <p:nvSpPr>
          <p:cNvPr id="14" name="TextBox 13">
            <a:extLst>
              <a:ext uri="{FF2B5EF4-FFF2-40B4-BE49-F238E27FC236}">
                <a16:creationId xmlns:a16="http://schemas.microsoft.com/office/drawing/2014/main" id="{C0709475-78FE-6C43-9250-BFB81109F018}"/>
              </a:ext>
            </a:extLst>
          </p:cNvPr>
          <p:cNvSpPr txBox="1"/>
          <p:nvPr/>
        </p:nvSpPr>
        <p:spPr>
          <a:xfrm>
            <a:off x="898297" y="5337722"/>
            <a:ext cx="3614738" cy="830997"/>
          </a:xfrm>
          <a:prstGeom prst="rect">
            <a:avLst/>
          </a:prstGeom>
          <a:noFill/>
        </p:spPr>
        <p:txBody>
          <a:bodyPr wrap="square" rtlCol="0">
            <a:spAutoFit/>
          </a:bodyPr>
          <a:lstStyle/>
          <a:p>
            <a:r>
              <a:rPr lang="en-US" sz="2400" dirty="0"/>
              <a:t>B-factor/ Thermal displacement parameter</a:t>
            </a:r>
          </a:p>
        </p:txBody>
      </p:sp>
      <p:cxnSp>
        <p:nvCxnSpPr>
          <p:cNvPr id="17" name="Straight Connector 16">
            <a:extLst>
              <a:ext uri="{FF2B5EF4-FFF2-40B4-BE49-F238E27FC236}">
                <a16:creationId xmlns:a16="http://schemas.microsoft.com/office/drawing/2014/main" id="{A251DD03-5961-5645-8EE7-98777F5D1B50}"/>
              </a:ext>
            </a:extLst>
          </p:cNvPr>
          <p:cNvCxnSpPr>
            <a:stCxn id="13" idx="2"/>
            <a:endCxn id="14" idx="0"/>
          </p:cNvCxnSpPr>
          <p:nvPr/>
        </p:nvCxnSpPr>
        <p:spPr>
          <a:xfrm>
            <a:off x="1813449" y="4943474"/>
            <a:ext cx="892217" cy="39424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596B139-B3CB-3B48-B503-4E496835AA68}"/>
                  </a:ext>
                </a:extLst>
              </p:cNvPr>
              <p:cNvSpPr txBox="1"/>
              <p:nvPr/>
            </p:nvSpPr>
            <p:spPr>
              <a:xfrm>
                <a:off x="3952485" y="1330996"/>
                <a:ext cx="8520107" cy="12593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𝑐𝑎𝑙</m:t>
                          </m:r>
                        </m:sub>
                      </m:sSub>
                      <m:r>
                        <a:rPr lang="en-US" sz="3200" b="0" i="1" smtClean="0">
                          <a:latin typeface="Cambria Math" panose="02040503050406030204" pitchFamily="18" charset="0"/>
                        </a:rPr>
                        <m:t>=</m:t>
                      </m:r>
                      <m:r>
                        <a:rPr lang="en-US" sz="3200" b="0" i="1" smtClean="0">
                          <a:latin typeface="Cambria Math" panose="02040503050406030204" pitchFamily="18" charset="0"/>
                        </a:rPr>
                        <m:t>𝑠</m:t>
                      </m:r>
                      <m:nary>
                        <m:naryPr>
                          <m:chr m:val="∑"/>
                          <m:supHide m:val="on"/>
                          <m:ctrlPr>
                            <a:rPr lang="en-US" sz="3200" b="0" i="1" smtClean="0">
                              <a:latin typeface="Cambria Math" panose="02040503050406030204" pitchFamily="18" charset="0"/>
                            </a:rPr>
                          </m:ctrlPr>
                        </m:naryPr>
                        <m:sub>
                          <m:r>
                            <m:rPr>
                              <m:brk m:alnAt="7"/>
                            </m:rPr>
                            <a:rPr lang="en-US" sz="3200" b="0" i="1" smtClean="0">
                              <a:latin typeface="Cambria Math" panose="02040503050406030204" pitchFamily="18" charset="0"/>
                            </a:rPr>
                            <m:t>{</m:t>
                          </m:r>
                          <m:r>
                            <a:rPr lang="en-US" sz="3200" b="0" i="1" smtClean="0">
                              <a:latin typeface="Cambria Math" panose="02040503050406030204" pitchFamily="18" charset="0"/>
                            </a:rPr>
                            <m:t>h</m:t>
                          </m:r>
                          <m:r>
                            <a:rPr lang="en-US" sz="3200" b="0" i="1" smtClean="0">
                              <a:latin typeface="Cambria Math" panose="02040503050406030204" pitchFamily="18" charset="0"/>
                            </a:rPr>
                            <m:t>}</m:t>
                          </m:r>
                        </m:sub>
                        <m:sup/>
                        <m:e>
                          <m:r>
                            <a:rPr lang="en-US" sz="3200" b="0" i="1" smtClean="0">
                              <a:latin typeface="Cambria Math" panose="02040503050406030204" pitchFamily="18" charset="0"/>
                            </a:rPr>
                            <m:t>𝐿</m:t>
                          </m:r>
                          <m:r>
                            <a:rPr lang="en-US" sz="3200" b="0" i="1" baseline="-25000" smtClean="0">
                              <a:latin typeface="Cambria Math" panose="02040503050406030204" pitchFamily="18" charset="0"/>
                            </a:rPr>
                            <m:t>𝐾</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𝐹</m:t>
                              </m:r>
                              <m:r>
                                <a:rPr lang="en-US" sz="3200" b="0" i="1" baseline="-25000" smtClean="0">
                                  <a:latin typeface="Cambria Math" panose="02040503050406030204" pitchFamily="18" charset="0"/>
                                </a:rPr>
                                <m:t>𝐾</m:t>
                              </m:r>
                            </m:e>
                          </m:d>
                          <m:r>
                            <a:rPr lang="en-US" sz="3200" b="0" i="1" baseline="30000"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𝜙</m:t>
                          </m:r>
                          <m:d>
                            <m:dPr>
                              <m:ctrlPr>
                                <a:rPr lang="en-US" sz="3200" b="0" i="1" smtClean="0">
                                  <a:latin typeface="Cambria Math" panose="02040503050406030204" pitchFamily="18" charset="0"/>
                                  <a:ea typeface="Cambria Math" panose="02040503050406030204" pitchFamily="18" charset="0"/>
                                </a:rPr>
                              </m:ctrlPr>
                            </m:dPr>
                            <m:e>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𝑖</m:t>
                                  </m:r>
                                </m:sub>
                              </m:sSub>
                              <m:r>
                                <a:rPr lang="en-US" sz="3200" b="0" i="1" smtClean="0">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𝐾</m:t>
                                  </m:r>
                                </m:sub>
                              </m:sSub>
                            </m:e>
                          </m:d>
                          <m:r>
                            <a:rPr lang="en-US" sz="3200" b="0" i="1" smtClean="0">
                              <a:latin typeface="Cambria Math" panose="02040503050406030204" pitchFamily="18" charset="0"/>
                              <a:ea typeface="Cambria Math" panose="02040503050406030204" pitchFamily="18" charset="0"/>
                            </a:rPr>
                            <m:t>𝑃</m:t>
                          </m:r>
                          <m:r>
                            <a:rPr lang="en-US" sz="3200" b="0" i="1" baseline="-25000" smtClean="0">
                              <a:latin typeface="Cambria Math" panose="02040503050406030204" pitchFamily="18" charset="0"/>
                              <a:ea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𝐴</m:t>
                          </m:r>
                          <m:r>
                            <a:rPr lang="en-US" sz="3200" b="0" i="1" smtClean="0">
                              <a:latin typeface="Cambria Math" panose="02040503050406030204" pitchFamily="18" charset="0"/>
                              <a:ea typeface="Cambria Math" panose="02040503050406030204" pitchFamily="18" charset="0"/>
                            </a:rPr>
                            <m:t>+</m:t>
                          </m:r>
                          <m:sSub>
                            <m:sSubPr>
                              <m:ctrlPr>
                                <a:rPr lang="en-US" sz="320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𝑦</m:t>
                              </m:r>
                            </m:e>
                            <m:sub>
                              <m:r>
                                <a:rPr lang="en-US" sz="3200" b="0" i="1" smtClean="0">
                                  <a:latin typeface="Cambria Math" panose="02040503050406030204" pitchFamily="18" charset="0"/>
                                  <a:ea typeface="Cambria Math" panose="02040503050406030204" pitchFamily="18" charset="0"/>
                                </a:rPr>
                                <m:t>𝑖</m:t>
                              </m:r>
                            </m:sub>
                          </m:sSub>
                        </m:e>
                      </m:nary>
                    </m:oMath>
                  </m:oMathPara>
                </a14:m>
                <a:endParaRPr lang="en-US" sz="3200" dirty="0"/>
              </a:p>
            </p:txBody>
          </p:sp>
        </mc:Choice>
        <mc:Fallback xmlns="">
          <p:sp>
            <p:nvSpPr>
              <p:cNvPr id="18" name="TextBox 17">
                <a:extLst>
                  <a:ext uri="{FF2B5EF4-FFF2-40B4-BE49-F238E27FC236}">
                    <a16:creationId xmlns:a16="http://schemas.microsoft.com/office/drawing/2014/main" id="{6596B139-B3CB-3B48-B503-4E496835AA68}"/>
                  </a:ext>
                </a:extLst>
              </p:cNvPr>
              <p:cNvSpPr txBox="1">
                <a:spLocks noRot="1" noChangeAspect="1" noMove="1" noResize="1" noEditPoints="1" noAdjustHandles="1" noChangeArrowheads="1" noChangeShapeType="1" noTextEdit="1"/>
              </p:cNvSpPr>
              <p:nvPr/>
            </p:nvSpPr>
            <p:spPr>
              <a:xfrm>
                <a:off x="3952485" y="1330996"/>
                <a:ext cx="8520107" cy="1259319"/>
              </a:xfrm>
              <a:prstGeom prst="rect">
                <a:avLst/>
              </a:prstGeom>
              <a:blipFill>
                <a:blip r:embed="rId7"/>
                <a:stretch>
                  <a:fillRect t="-139000" b="-188000"/>
                </a:stretch>
              </a:blipFill>
            </p:spPr>
            <p:txBody>
              <a:bodyPr/>
              <a:lstStyle/>
              <a:p>
                <a:r>
                  <a:rPr lang="en-US">
                    <a:noFill/>
                  </a:rPr>
                  <a:t> </a:t>
                </a:r>
              </a:p>
            </p:txBody>
          </p:sp>
        </mc:Fallback>
      </mc:AlternateContent>
    </p:spTree>
    <p:extLst>
      <p:ext uri="{BB962C8B-B14F-4D97-AF65-F5344CB8AC3E}">
        <p14:creationId xmlns:p14="http://schemas.microsoft.com/office/powerpoint/2010/main" val="41331347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6259129-82E5-A948-995B-EC4DA684C213}"/>
              </a:ext>
            </a:extLst>
          </p:cNvPr>
          <p:cNvSpPr/>
          <p:nvPr/>
        </p:nvSpPr>
        <p:spPr>
          <a:xfrm>
            <a:off x="3921549" y="5239693"/>
            <a:ext cx="1315216" cy="441531"/>
          </a:xfrm>
          <a:prstGeom prst="rect">
            <a:avLst/>
          </a:prstGeom>
          <a:solidFill>
            <a:srgbClr val="F72A00">
              <a:alpha val="50196"/>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35731EA-3C20-B64F-A8B8-21303CE64AA1}"/>
              </a:ext>
            </a:extLst>
          </p:cNvPr>
          <p:cNvSpPr/>
          <p:nvPr/>
        </p:nvSpPr>
        <p:spPr>
          <a:xfrm>
            <a:off x="7018880" y="3432130"/>
            <a:ext cx="441324" cy="285750"/>
          </a:xfrm>
          <a:prstGeom prst="rect">
            <a:avLst/>
          </a:prstGeom>
          <a:solidFill>
            <a:srgbClr val="F72A00">
              <a:alpha val="50196"/>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24A7188-D38F-5C4F-B889-46B43CA06478}"/>
              </a:ext>
            </a:extLst>
          </p:cNvPr>
          <p:cNvSpPr/>
          <p:nvPr/>
        </p:nvSpPr>
        <p:spPr>
          <a:xfrm>
            <a:off x="5799680" y="3673187"/>
            <a:ext cx="323849" cy="285750"/>
          </a:xfrm>
          <a:prstGeom prst="rect">
            <a:avLst/>
          </a:prstGeom>
          <a:solidFill>
            <a:srgbClr val="F72A00">
              <a:alpha val="50196"/>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0A7A78F-CB96-7247-91E9-5CB23FAF3761}"/>
              </a:ext>
            </a:extLst>
          </p:cNvPr>
          <p:cNvSpPr/>
          <p:nvPr/>
        </p:nvSpPr>
        <p:spPr>
          <a:xfrm>
            <a:off x="7960755" y="1603525"/>
            <a:ext cx="2397683" cy="578796"/>
          </a:xfrm>
          <a:prstGeom prst="rect">
            <a:avLst/>
          </a:prstGeom>
          <a:solidFill>
            <a:schemeClr val="accent1">
              <a:alpha val="50196"/>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E8AD0B0-5329-B04A-8A28-0E0744037B4B}"/>
              </a:ext>
            </a:extLst>
          </p:cNvPr>
          <p:cNvSpPr/>
          <p:nvPr/>
        </p:nvSpPr>
        <p:spPr>
          <a:xfrm>
            <a:off x="4378478" y="1294434"/>
            <a:ext cx="7743825" cy="1347260"/>
          </a:xfrm>
          <a:prstGeom prst="rect">
            <a:avLst/>
          </a:prstGeom>
          <a:solidFill>
            <a:srgbClr val="FFFF00">
              <a:alpha val="5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BA8295-FA2B-9549-ACD4-F2E3E9A26230}"/>
              </a:ext>
            </a:extLst>
          </p:cNvPr>
          <p:cNvSpPr>
            <a:spLocks noGrp="1"/>
          </p:cNvSpPr>
          <p:nvPr>
            <p:ph type="title"/>
          </p:nvPr>
        </p:nvSpPr>
        <p:spPr>
          <a:xfrm>
            <a:off x="609600" y="8634"/>
            <a:ext cx="10972800" cy="1143000"/>
          </a:xfrm>
        </p:spPr>
        <p:txBody>
          <a:bodyPr/>
          <a:lstStyle/>
          <a:p>
            <a:r>
              <a:rPr lang="en-US" dirty="0"/>
              <a:t>Structure factor with structural parameters </a:t>
            </a:r>
          </a:p>
        </p:txBody>
      </p:sp>
      <p:sp>
        <p:nvSpPr>
          <p:cNvPr id="4" name="Date Placeholder 3">
            <a:extLst>
              <a:ext uri="{FF2B5EF4-FFF2-40B4-BE49-F238E27FC236}">
                <a16:creationId xmlns:a16="http://schemas.microsoft.com/office/drawing/2014/main" id="{2AB11BD8-B7F9-3D45-9311-765BB40E9024}"/>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C59CD356-63FF-FF4B-89C7-1816267C70CD}"/>
              </a:ext>
            </a:extLst>
          </p:cNvPr>
          <p:cNvSpPr>
            <a:spLocks noGrp="1"/>
          </p:cNvSpPr>
          <p:nvPr>
            <p:ph type="sldNum" sz="quarter" idx="12"/>
          </p:nvPr>
        </p:nvSpPr>
        <p:spPr/>
        <p:txBody>
          <a:bodyPr/>
          <a:lstStyle/>
          <a:p>
            <a:fld id="{ED1A6700-4B8E-C940-9C38-BD3ABD7F9838}" type="slidenum">
              <a:rPr lang="en-US" smtClean="0"/>
              <a:t>71</a:t>
            </a:fld>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596B139-B3CB-3B48-B503-4E496835AA68}"/>
                  </a:ext>
                </a:extLst>
              </p:cNvPr>
              <p:cNvSpPr txBox="1"/>
              <p:nvPr/>
            </p:nvSpPr>
            <p:spPr>
              <a:xfrm>
                <a:off x="3952485" y="1330996"/>
                <a:ext cx="8520107" cy="12593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𝑐𝑎𝑙</m:t>
                          </m:r>
                        </m:sub>
                      </m:sSub>
                      <m:r>
                        <a:rPr lang="en-US" sz="3200" b="0" i="1" smtClean="0">
                          <a:latin typeface="Cambria Math" panose="02040503050406030204" pitchFamily="18" charset="0"/>
                        </a:rPr>
                        <m:t>=</m:t>
                      </m:r>
                      <m:r>
                        <a:rPr lang="en-US" sz="3200" b="0" i="1" smtClean="0">
                          <a:latin typeface="Cambria Math" panose="02040503050406030204" pitchFamily="18" charset="0"/>
                        </a:rPr>
                        <m:t>𝑠</m:t>
                      </m:r>
                      <m:nary>
                        <m:naryPr>
                          <m:chr m:val="∑"/>
                          <m:supHide m:val="on"/>
                          <m:ctrlPr>
                            <a:rPr lang="en-US" sz="3200" b="0" i="1" smtClean="0">
                              <a:latin typeface="Cambria Math" panose="02040503050406030204" pitchFamily="18" charset="0"/>
                            </a:rPr>
                          </m:ctrlPr>
                        </m:naryPr>
                        <m:sub>
                          <m:r>
                            <m:rPr>
                              <m:brk m:alnAt="7"/>
                            </m:rPr>
                            <a:rPr lang="en-US" sz="3200" b="0" i="1" smtClean="0">
                              <a:latin typeface="Cambria Math" panose="02040503050406030204" pitchFamily="18" charset="0"/>
                            </a:rPr>
                            <m:t>{</m:t>
                          </m:r>
                          <m:r>
                            <a:rPr lang="en-US" sz="3200" b="0" i="1" smtClean="0">
                              <a:latin typeface="Cambria Math" panose="02040503050406030204" pitchFamily="18" charset="0"/>
                            </a:rPr>
                            <m:t>h</m:t>
                          </m:r>
                          <m:r>
                            <a:rPr lang="en-US" sz="3200" b="0" i="1" smtClean="0">
                              <a:latin typeface="Cambria Math" panose="02040503050406030204" pitchFamily="18" charset="0"/>
                            </a:rPr>
                            <m:t>}</m:t>
                          </m:r>
                        </m:sub>
                        <m:sup/>
                        <m:e>
                          <m:r>
                            <a:rPr lang="en-US" sz="3200" b="0" i="1" smtClean="0">
                              <a:latin typeface="Cambria Math" panose="02040503050406030204" pitchFamily="18" charset="0"/>
                            </a:rPr>
                            <m:t>𝐿</m:t>
                          </m:r>
                          <m:r>
                            <a:rPr lang="en-US" sz="3200" b="0" i="1" baseline="-25000" smtClean="0">
                              <a:latin typeface="Cambria Math" panose="02040503050406030204" pitchFamily="18" charset="0"/>
                            </a:rPr>
                            <m:t>𝐾</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𝐹</m:t>
                              </m:r>
                              <m:r>
                                <a:rPr lang="en-US" sz="3200" b="0" i="1" baseline="-25000" smtClean="0">
                                  <a:latin typeface="Cambria Math" panose="02040503050406030204" pitchFamily="18" charset="0"/>
                                </a:rPr>
                                <m:t>𝐾</m:t>
                              </m:r>
                            </m:e>
                          </m:d>
                          <m:r>
                            <a:rPr lang="en-US" sz="3200" b="0" i="1" baseline="30000"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𝜙</m:t>
                          </m:r>
                          <m:d>
                            <m:dPr>
                              <m:ctrlPr>
                                <a:rPr lang="en-US" sz="3200" b="0" i="1" smtClean="0">
                                  <a:latin typeface="Cambria Math" panose="02040503050406030204" pitchFamily="18" charset="0"/>
                                  <a:ea typeface="Cambria Math" panose="02040503050406030204" pitchFamily="18" charset="0"/>
                                </a:rPr>
                              </m:ctrlPr>
                            </m:dPr>
                            <m:e>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𝑖</m:t>
                                  </m:r>
                                </m:sub>
                              </m:sSub>
                              <m:r>
                                <a:rPr lang="en-US" sz="3200" b="0" i="1" smtClean="0">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𝐾</m:t>
                                  </m:r>
                                </m:sub>
                              </m:sSub>
                            </m:e>
                          </m:d>
                          <m:r>
                            <a:rPr lang="en-US" sz="3200" b="0" i="1" smtClean="0">
                              <a:latin typeface="Cambria Math" panose="02040503050406030204" pitchFamily="18" charset="0"/>
                              <a:ea typeface="Cambria Math" panose="02040503050406030204" pitchFamily="18" charset="0"/>
                            </a:rPr>
                            <m:t>𝑃</m:t>
                          </m:r>
                          <m:r>
                            <a:rPr lang="en-US" sz="3200" b="0" i="1" baseline="-25000" smtClean="0">
                              <a:latin typeface="Cambria Math" panose="02040503050406030204" pitchFamily="18" charset="0"/>
                              <a:ea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𝐴</m:t>
                          </m:r>
                          <m:r>
                            <a:rPr lang="en-US" sz="3200" b="0" i="1" smtClean="0">
                              <a:latin typeface="Cambria Math" panose="02040503050406030204" pitchFamily="18" charset="0"/>
                              <a:ea typeface="Cambria Math" panose="02040503050406030204" pitchFamily="18" charset="0"/>
                            </a:rPr>
                            <m:t>+</m:t>
                          </m:r>
                          <m:sSub>
                            <m:sSubPr>
                              <m:ctrlPr>
                                <a:rPr lang="en-US" sz="320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𝑦</m:t>
                              </m:r>
                            </m:e>
                            <m:sub>
                              <m:r>
                                <a:rPr lang="en-US" sz="3200" b="0" i="1" smtClean="0">
                                  <a:latin typeface="Cambria Math" panose="02040503050406030204" pitchFamily="18" charset="0"/>
                                  <a:ea typeface="Cambria Math" panose="02040503050406030204" pitchFamily="18" charset="0"/>
                                </a:rPr>
                                <m:t>𝑖</m:t>
                              </m:r>
                            </m:sub>
                          </m:sSub>
                        </m:e>
                      </m:nary>
                    </m:oMath>
                  </m:oMathPara>
                </a14:m>
                <a:endParaRPr lang="en-US" sz="3200" dirty="0"/>
              </a:p>
            </p:txBody>
          </p:sp>
        </mc:Choice>
        <mc:Fallback xmlns="">
          <p:sp>
            <p:nvSpPr>
              <p:cNvPr id="18" name="TextBox 17">
                <a:extLst>
                  <a:ext uri="{FF2B5EF4-FFF2-40B4-BE49-F238E27FC236}">
                    <a16:creationId xmlns:a16="http://schemas.microsoft.com/office/drawing/2014/main" id="{6596B139-B3CB-3B48-B503-4E496835AA68}"/>
                  </a:ext>
                </a:extLst>
              </p:cNvPr>
              <p:cNvSpPr txBox="1">
                <a:spLocks noRot="1" noChangeAspect="1" noMove="1" noResize="1" noEditPoints="1" noAdjustHandles="1" noChangeArrowheads="1" noChangeShapeType="1" noTextEdit="1"/>
              </p:cNvSpPr>
              <p:nvPr/>
            </p:nvSpPr>
            <p:spPr>
              <a:xfrm>
                <a:off x="3952485" y="1330996"/>
                <a:ext cx="8520107" cy="1259319"/>
              </a:xfrm>
              <a:prstGeom prst="rect">
                <a:avLst/>
              </a:prstGeom>
              <a:blipFill>
                <a:blip r:embed="rId2"/>
                <a:stretch>
                  <a:fillRect t="-139000" b="-188000"/>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7B12531E-0C94-9C41-B6F4-C9B9BF539EB9}"/>
              </a:ext>
            </a:extLst>
          </p:cNvPr>
          <p:cNvSpPr/>
          <p:nvPr/>
        </p:nvSpPr>
        <p:spPr>
          <a:xfrm>
            <a:off x="340772" y="1535096"/>
            <a:ext cx="3832379" cy="584775"/>
          </a:xfrm>
          <a:prstGeom prst="rect">
            <a:avLst/>
          </a:prstGeom>
        </p:spPr>
        <p:txBody>
          <a:bodyPr wrap="square">
            <a:spAutoFit/>
          </a:bodyPr>
          <a:lstStyle/>
          <a:p>
            <a:r>
              <a:rPr lang="en-US" sz="3200" u="sng" dirty="0"/>
              <a:t>The profile function</a:t>
            </a: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AB266138-E5FE-9A40-9804-FEF220892274}"/>
                  </a:ext>
                </a:extLst>
              </p:cNvPr>
              <p:cNvSpPr/>
              <p:nvPr/>
            </p:nvSpPr>
            <p:spPr>
              <a:xfrm>
                <a:off x="0" y="3053182"/>
                <a:ext cx="9560467" cy="974882"/>
              </a:xfrm>
              <a:prstGeom prst="rect">
                <a:avLst/>
              </a:prstGeom>
            </p:spPr>
            <p:txBody>
              <a:bodyPr wrap="square">
                <a:spAutoFit/>
              </a:bodyPr>
              <a:lstStyle/>
              <a:p>
                <a:r>
                  <a:rPr lang="en-US" sz="3200" u="sng" dirty="0"/>
                  <a:t>Gaussian:</a:t>
                </a:r>
                <a:r>
                  <a:rPr lang="en-US" sz="3200" dirty="0"/>
                  <a:t> </a:t>
                </a:r>
                <a14:m>
                  <m:oMath xmlns:m="http://schemas.openxmlformats.org/officeDocument/2006/math">
                    <m:r>
                      <a:rPr lang="en-US" sz="3200" i="1">
                        <a:latin typeface="Cambria Math" panose="02040503050406030204" pitchFamily="18" charset="0"/>
                        <a:ea typeface="Cambria Math" panose="02040503050406030204" pitchFamily="18" charset="0"/>
                      </a:rPr>
                      <m:t>𝜙</m:t>
                    </m:r>
                    <m:d>
                      <m:dPr>
                        <m:ctrlPr>
                          <a:rPr lang="en-US" sz="3200" i="1">
                            <a:latin typeface="Cambria Math" panose="02040503050406030204" pitchFamily="18" charset="0"/>
                            <a:ea typeface="Cambria Math" panose="02040503050406030204" pitchFamily="18" charset="0"/>
                          </a:rPr>
                        </m:ctrlPr>
                      </m:dPr>
                      <m:e>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i="1">
                                <a:latin typeface="Cambria Math" panose="02040503050406030204" pitchFamily="18" charset="0"/>
                                <a:ea typeface="Cambria Math" panose="02040503050406030204" pitchFamily="18" charset="0"/>
                              </a:rPr>
                              <m:t>𝑖</m:t>
                            </m:r>
                          </m:sub>
                        </m:sSub>
                        <m:r>
                          <a:rPr lang="en-US" sz="3200" i="1">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i="1">
                                <a:latin typeface="Cambria Math" panose="02040503050406030204" pitchFamily="18" charset="0"/>
                                <a:ea typeface="Cambria Math" panose="02040503050406030204" pitchFamily="18" charset="0"/>
                              </a:rPr>
                              <m:t>𝐾</m:t>
                            </m:r>
                          </m:sub>
                        </m:sSub>
                      </m:e>
                    </m:d>
                    <m:r>
                      <a:rPr lang="en-US" sz="3200" b="0" i="1" baseline="-25000" smtClean="0">
                        <a:latin typeface="Cambria Math" panose="02040503050406030204" pitchFamily="18" charset="0"/>
                        <a:ea typeface="Cambria Math" panose="02040503050406030204" pitchFamily="18" charset="0"/>
                      </a:rPr>
                      <m:t>𝑔𝑎𝑢𝑠𝑠</m:t>
                    </m:r>
                    <m:r>
                      <a:rPr lang="en-US" sz="3200" b="0" i="1" smtClean="0">
                        <a:latin typeface="Cambria Math" panose="02040503050406030204" pitchFamily="18" charset="0"/>
                        <a:ea typeface="Cambria Math" panose="02040503050406030204" pitchFamily="18" charset="0"/>
                      </a:rPr>
                      <m:t>= </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ea typeface="Cambria Math" panose="02040503050406030204" pitchFamily="18" charset="0"/>
                          </a:rPr>
                          <m:t>2</m:t>
                        </m:r>
                        <m:rad>
                          <m:radPr>
                            <m:degHide m:val="on"/>
                            <m:ctrlPr>
                              <a:rPr lang="en-US" sz="3200" b="0" i="1" smtClean="0">
                                <a:latin typeface="Cambria Math" panose="02040503050406030204" pitchFamily="18" charset="0"/>
                                <a:ea typeface="Cambria Math" panose="02040503050406030204" pitchFamily="18" charset="0"/>
                              </a:rPr>
                            </m:ctrlPr>
                          </m:radPr>
                          <m:deg/>
                          <m:e>
                            <m:r>
                              <a:rPr lang="en-US" sz="3200" b="0" i="1" smtClean="0">
                                <a:latin typeface="Cambria Math" panose="02040503050406030204" pitchFamily="18" charset="0"/>
                                <a:ea typeface="Cambria Math" panose="02040503050406030204" pitchFamily="18" charset="0"/>
                              </a:rPr>
                              <m:t>𝑙𝑛</m:t>
                            </m:r>
                            <m:r>
                              <a:rPr lang="en-US" sz="3200" b="0" i="1" smtClean="0">
                                <a:latin typeface="Cambria Math" panose="02040503050406030204" pitchFamily="18" charset="0"/>
                                <a:ea typeface="Cambria Math" panose="02040503050406030204" pitchFamily="18" charset="0"/>
                              </a:rPr>
                              <m:t>2</m:t>
                            </m:r>
                          </m:e>
                        </m:rad>
                      </m:num>
                      <m:den>
                        <m:r>
                          <a:rPr lang="en-US" sz="3200" b="0" i="1" smtClean="0">
                            <a:latin typeface="Cambria Math" panose="02040503050406030204" pitchFamily="18" charset="0"/>
                            <a:ea typeface="Cambria Math" panose="02040503050406030204" pitchFamily="18" charset="0"/>
                          </a:rPr>
                          <m:t>𝐻</m:t>
                        </m:r>
                        <m:rad>
                          <m:radPr>
                            <m:degHide m:val="on"/>
                            <m:ctrlPr>
                              <a:rPr lang="en-US" sz="3200" b="0" i="1" smtClean="0">
                                <a:latin typeface="Cambria Math" panose="02040503050406030204" pitchFamily="18" charset="0"/>
                                <a:ea typeface="Cambria Math" panose="02040503050406030204" pitchFamily="18" charset="0"/>
                              </a:rPr>
                            </m:ctrlPr>
                          </m:radPr>
                          <m:deg/>
                          <m:e>
                            <m:r>
                              <a:rPr lang="en-US" sz="3200" b="0" i="1" smtClean="0">
                                <a:latin typeface="Cambria Math" panose="02040503050406030204" pitchFamily="18" charset="0"/>
                                <a:ea typeface="Cambria Math" panose="02040503050406030204" pitchFamily="18" charset="0"/>
                              </a:rPr>
                              <m:t>𝜋</m:t>
                            </m:r>
                          </m:e>
                        </m:rad>
                      </m:den>
                    </m:f>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𝑒</m:t>
                        </m:r>
                      </m:e>
                      <m:sup>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ea typeface="Cambria Math" panose="02040503050406030204" pitchFamily="18" charset="0"/>
                              </a:rPr>
                              <m:t>−4</m:t>
                            </m:r>
                            <m:r>
                              <a:rPr lang="en-US" sz="3200" b="0" i="1" smtClean="0">
                                <a:latin typeface="Cambria Math" panose="02040503050406030204" pitchFamily="18" charset="0"/>
                                <a:ea typeface="Cambria Math" panose="02040503050406030204" pitchFamily="18" charset="0"/>
                              </a:rPr>
                              <m:t>𝑙𝑛</m:t>
                            </m:r>
                            <m:r>
                              <a:rPr lang="en-US" sz="3200" b="0" i="1" smtClean="0">
                                <a:latin typeface="Cambria Math" panose="02040503050406030204" pitchFamily="18" charset="0"/>
                                <a:ea typeface="Cambria Math" panose="02040503050406030204" pitchFamily="18" charset="0"/>
                              </a:rPr>
                              <m:t>2</m:t>
                            </m:r>
                          </m:num>
                          <m:den>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𝐻</m:t>
                                </m:r>
                              </m:e>
                              <m:sup>
                                <m:r>
                                  <a:rPr lang="en-US" sz="3200" b="0" i="1" smtClean="0">
                                    <a:latin typeface="Cambria Math" panose="02040503050406030204" pitchFamily="18" charset="0"/>
                                    <a:ea typeface="Cambria Math" panose="02040503050406030204" pitchFamily="18" charset="0"/>
                                  </a:rPr>
                                  <m:t>2</m:t>
                                </m:r>
                              </m:sup>
                            </m:sSup>
                          </m:den>
                        </m:f>
                        <m:d>
                          <m:dPr>
                            <m:ctrlPr>
                              <a:rPr lang="en-US" sz="3200" i="1">
                                <a:latin typeface="Cambria Math" panose="02040503050406030204" pitchFamily="18" charset="0"/>
                                <a:ea typeface="Cambria Math" panose="02040503050406030204" pitchFamily="18" charset="0"/>
                              </a:rPr>
                            </m:ctrlPr>
                          </m:dPr>
                          <m:e>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i="1">
                                    <a:latin typeface="Cambria Math" panose="02040503050406030204" pitchFamily="18" charset="0"/>
                                    <a:ea typeface="Cambria Math" panose="02040503050406030204" pitchFamily="18" charset="0"/>
                                  </a:rPr>
                                  <m:t>𝑖</m:t>
                                </m:r>
                              </m:sub>
                            </m:sSub>
                            <m:r>
                              <a:rPr lang="en-US" sz="3200" i="1">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i="1">
                                    <a:latin typeface="Cambria Math" panose="02040503050406030204" pitchFamily="18" charset="0"/>
                                    <a:ea typeface="Cambria Math" panose="02040503050406030204" pitchFamily="18" charset="0"/>
                                  </a:rPr>
                                  <m:t>𝐾</m:t>
                                </m:r>
                              </m:sub>
                            </m:sSub>
                          </m:e>
                        </m:d>
                        <m:r>
                          <a:rPr lang="en-US" sz="3200" b="0" i="1" baseline="30000" smtClean="0">
                            <a:latin typeface="Cambria Math" panose="02040503050406030204" pitchFamily="18" charset="0"/>
                            <a:ea typeface="Cambria Math" panose="02040503050406030204" pitchFamily="18" charset="0"/>
                          </a:rPr>
                          <m:t>2</m:t>
                        </m:r>
                      </m:sup>
                    </m:sSup>
                  </m:oMath>
                </a14:m>
                <a:r>
                  <a:rPr lang="en-US" sz="3200" u="sng" dirty="0"/>
                  <a:t> </a:t>
                </a:r>
              </a:p>
            </p:txBody>
          </p:sp>
        </mc:Choice>
        <mc:Fallback xmlns="">
          <p:sp>
            <p:nvSpPr>
              <p:cNvPr id="23" name="Rectangle 22">
                <a:extLst>
                  <a:ext uri="{FF2B5EF4-FFF2-40B4-BE49-F238E27FC236}">
                    <a16:creationId xmlns:a16="http://schemas.microsoft.com/office/drawing/2014/main" id="{AB266138-E5FE-9A40-9804-FEF220892274}"/>
                  </a:ext>
                </a:extLst>
              </p:cNvPr>
              <p:cNvSpPr>
                <a:spLocks noRot="1" noChangeAspect="1" noMove="1" noResize="1" noEditPoints="1" noAdjustHandles="1" noChangeArrowheads="1" noChangeShapeType="1" noTextEdit="1"/>
              </p:cNvSpPr>
              <p:nvPr/>
            </p:nvSpPr>
            <p:spPr>
              <a:xfrm>
                <a:off x="0" y="3053182"/>
                <a:ext cx="9560467" cy="974882"/>
              </a:xfrm>
              <a:prstGeom prst="rect">
                <a:avLst/>
              </a:prstGeom>
              <a:blipFill>
                <a:blip r:embed="rId3"/>
                <a:stretch>
                  <a:fillRect l="-1594" b="-2597"/>
                </a:stretch>
              </a:blipFill>
            </p:spPr>
            <p:txBody>
              <a:bodyPr/>
              <a:lstStyle/>
              <a:p>
                <a:r>
                  <a:rPr lang="en-US">
                    <a:noFill/>
                  </a:rPr>
                  <a:t> </a:t>
                </a:r>
              </a:p>
            </p:txBody>
          </p:sp>
        </mc:Fallback>
      </mc:AlternateContent>
      <p:sp>
        <p:nvSpPr>
          <p:cNvPr id="31" name="Rectangle 30">
            <a:extLst>
              <a:ext uri="{FF2B5EF4-FFF2-40B4-BE49-F238E27FC236}">
                <a16:creationId xmlns:a16="http://schemas.microsoft.com/office/drawing/2014/main" id="{C7AAEF45-CDE5-0849-8D96-58460CAABA71}"/>
              </a:ext>
            </a:extLst>
          </p:cNvPr>
          <p:cNvSpPr/>
          <p:nvPr/>
        </p:nvSpPr>
        <p:spPr>
          <a:xfrm>
            <a:off x="7343411" y="4754972"/>
            <a:ext cx="379796" cy="315295"/>
          </a:xfrm>
          <a:prstGeom prst="rect">
            <a:avLst/>
          </a:prstGeom>
          <a:solidFill>
            <a:srgbClr val="F72A00">
              <a:alpha val="50196"/>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0E898E7-EE7F-FE4A-86BE-0091F37C7081}"/>
              </a:ext>
            </a:extLst>
          </p:cNvPr>
          <p:cNvSpPr/>
          <p:nvPr/>
        </p:nvSpPr>
        <p:spPr>
          <a:xfrm>
            <a:off x="6130207" y="4527131"/>
            <a:ext cx="332499" cy="378862"/>
          </a:xfrm>
          <a:prstGeom prst="rect">
            <a:avLst/>
          </a:prstGeom>
          <a:solidFill>
            <a:srgbClr val="F72A00">
              <a:alpha val="50196"/>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908BFDF5-51ED-A94A-B207-5C94F8FA3623}"/>
                  </a:ext>
                </a:extLst>
              </p:cNvPr>
              <p:cNvSpPr/>
              <p:nvPr/>
            </p:nvSpPr>
            <p:spPr>
              <a:xfrm>
                <a:off x="0" y="3958937"/>
                <a:ext cx="11315201" cy="1111330"/>
              </a:xfrm>
              <a:prstGeom prst="rect">
                <a:avLst/>
              </a:prstGeom>
            </p:spPr>
            <p:txBody>
              <a:bodyPr wrap="square">
                <a:spAutoFit/>
              </a:bodyPr>
              <a:lstStyle/>
              <a:p>
                <a:r>
                  <a:rPr lang="en-US" sz="3200" u="sng" dirty="0"/>
                  <a:t>Lorentzian:</a:t>
                </a:r>
                <a:r>
                  <a:rPr lang="en-US" sz="3200" dirty="0"/>
                  <a:t> </a:t>
                </a:r>
                <a14:m>
                  <m:oMath xmlns:m="http://schemas.openxmlformats.org/officeDocument/2006/math">
                    <m:r>
                      <a:rPr lang="en-US" sz="3200" i="1">
                        <a:latin typeface="Cambria Math" panose="02040503050406030204" pitchFamily="18" charset="0"/>
                        <a:ea typeface="Cambria Math" panose="02040503050406030204" pitchFamily="18" charset="0"/>
                      </a:rPr>
                      <m:t>𝜙</m:t>
                    </m:r>
                    <m:d>
                      <m:dPr>
                        <m:ctrlPr>
                          <a:rPr lang="en-US" sz="3200" i="1">
                            <a:latin typeface="Cambria Math" panose="02040503050406030204" pitchFamily="18" charset="0"/>
                            <a:ea typeface="Cambria Math" panose="02040503050406030204" pitchFamily="18" charset="0"/>
                          </a:rPr>
                        </m:ctrlPr>
                      </m:dPr>
                      <m:e>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i="1">
                                <a:latin typeface="Cambria Math" panose="02040503050406030204" pitchFamily="18" charset="0"/>
                                <a:ea typeface="Cambria Math" panose="02040503050406030204" pitchFamily="18" charset="0"/>
                              </a:rPr>
                              <m:t>𝑖</m:t>
                            </m:r>
                          </m:sub>
                        </m:sSub>
                        <m:r>
                          <a:rPr lang="en-US" sz="3200" i="1">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i="1">
                                <a:latin typeface="Cambria Math" panose="02040503050406030204" pitchFamily="18" charset="0"/>
                                <a:ea typeface="Cambria Math" panose="02040503050406030204" pitchFamily="18" charset="0"/>
                              </a:rPr>
                              <m:t>𝐾</m:t>
                            </m:r>
                          </m:sub>
                        </m:sSub>
                      </m:e>
                    </m:d>
                    <m:r>
                      <a:rPr lang="en-US" sz="3200" b="0" i="1" baseline="-25000" smtClean="0">
                        <a:latin typeface="Cambria Math" panose="02040503050406030204" pitchFamily="18" charset="0"/>
                        <a:ea typeface="Cambria Math" panose="02040503050406030204" pitchFamily="18" charset="0"/>
                      </a:rPr>
                      <m:t>𝑙𝑜𝑟𝑡𝑒𝑛𝑧</m:t>
                    </m:r>
                    <m:r>
                      <a:rPr lang="en-US" sz="3200" b="0" i="1" smtClean="0">
                        <a:latin typeface="Cambria Math" panose="02040503050406030204" pitchFamily="18" charset="0"/>
                        <a:ea typeface="Cambria Math" panose="02040503050406030204" pitchFamily="18" charset="0"/>
                      </a:rPr>
                      <m:t>= </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ea typeface="Cambria Math" panose="02040503050406030204" pitchFamily="18" charset="0"/>
                          </a:rPr>
                          <m:t>2</m:t>
                        </m:r>
                        <m:rad>
                          <m:radPr>
                            <m:degHide m:val="on"/>
                            <m:ctrlPr>
                              <a:rPr lang="en-US" sz="3200" b="0" i="1" smtClean="0">
                                <a:latin typeface="Cambria Math" panose="02040503050406030204" pitchFamily="18" charset="0"/>
                                <a:ea typeface="Cambria Math" panose="02040503050406030204" pitchFamily="18" charset="0"/>
                              </a:rPr>
                            </m:ctrlPr>
                          </m:radPr>
                          <m:deg/>
                          <m:e>
                            <m:r>
                              <a:rPr lang="en-US" sz="3200" b="0" i="1" smtClean="0">
                                <a:latin typeface="Cambria Math" panose="02040503050406030204" pitchFamily="18" charset="0"/>
                                <a:ea typeface="Cambria Math" panose="02040503050406030204" pitchFamily="18" charset="0"/>
                              </a:rPr>
                              <m:t>𝑙𝑛</m:t>
                            </m:r>
                            <m:r>
                              <a:rPr lang="en-US" sz="3200" b="0" i="1" smtClean="0">
                                <a:latin typeface="Cambria Math" panose="02040503050406030204" pitchFamily="18" charset="0"/>
                                <a:ea typeface="Cambria Math" panose="02040503050406030204" pitchFamily="18" charset="0"/>
                              </a:rPr>
                              <m:t>2</m:t>
                            </m:r>
                          </m:e>
                        </m:rad>
                      </m:num>
                      <m:den>
                        <m:r>
                          <a:rPr lang="en-US" sz="3200" b="0" i="1" smtClean="0">
                            <a:latin typeface="Cambria Math" panose="02040503050406030204" pitchFamily="18" charset="0"/>
                            <a:ea typeface="Cambria Math" panose="02040503050406030204" pitchFamily="18" charset="0"/>
                          </a:rPr>
                          <m:t>𝐻</m:t>
                        </m:r>
                        <m:rad>
                          <m:radPr>
                            <m:degHide m:val="on"/>
                            <m:ctrlPr>
                              <a:rPr lang="en-US" sz="3200" b="0" i="1" smtClean="0">
                                <a:latin typeface="Cambria Math" panose="02040503050406030204" pitchFamily="18" charset="0"/>
                                <a:ea typeface="Cambria Math" panose="02040503050406030204" pitchFamily="18" charset="0"/>
                              </a:rPr>
                            </m:ctrlPr>
                          </m:radPr>
                          <m:deg/>
                          <m:e>
                            <m:r>
                              <a:rPr lang="en-US" sz="3200" b="0" i="1" smtClean="0">
                                <a:latin typeface="Cambria Math" panose="02040503050406030204" pitchFamily="18" charset="0"/>
                                <a:ea typeface="Cambria Math" panose="02040503050406030204" pitchFamily="18" charset="0"/>
                              </a:rPr>
                              <m:t>𝜋</m:t>
                            </m:r>
                          </m:e>
                        </m:rad>
                      </m:den>
                    </m:f>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ea typeface="Cambria Math" panose="02040503050406030204" pitchFamily="18" charset="0"/>
                          </a:rPr>
                          <m:t>1</m:t>
                        </m:r>
                      </m:num>
                      <m:den>
                        <m:r>
                          <a:rPr lang="en-US" sz="3200" b="0" i="1" smtClean="0">
                            <a:latin typeface="Cambria Math" panose="02040503050406030204" pitchFamily="18" charset="0"/>
                            <a:ea typeface="Cambria Math" panose="02040503050406030204" pitchFamily="18" charset="0"/>
                          </a:rPr>
                          <m:t>1+</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ea typeface="Cambria Math" panose="02040503050406030204" pitchFamily="18" charset="0"/>
                              </a:rPr>
                              <m:t>4</m:t>
                            </m:r>
                          </m:num>
                          <m:den>
                            <m:r>
                              <a:rPr lang="en-US" sz="3200" b="0" i="1" smtClean="0">
                                <a:latin typeface="Cambria Math" panose="02040503050406030204" pitchFamily="18" charset="0"/>
                                <a:ea typeface="Cambria Math" panose="02040503050406030204" pitchFamily="18" charset="0"/>
                              </a:rPr>
                              <m:t>𝐻</m:t>
                            </m:r>
                            <m:r>
                              <a:rPr lang="en-US" sz="3200" b="0" i="1" baseline="30000" smtClean="0">
                                <a:latin typeface="Cambria Math" panose="02040503050406030204" pitchFamily="18" charset="0"/>
                                <a:ea typeface="Cambria Math" panose="02040503050406030204" pitchFamily="18" charset="0"/>
                              </a:rPr>
                              <m:t>2</m:t>
                            </m:r>
                          </m:den>
                        </m:f>
                        <m:d>
                          <m:dPr>
                            <m:ctrlPr>
                              <a:rPr lang="en-US" sz="3200" i="1">
                                <a:latin typeface="Cambria Math" panose="02040503050406030204" pitchFamily="18" charset="0"/>
                                <a:ea typeface="Cambria Math" panose="02040503050406030204" pitchFamily="18" charset="0"/>
                              </a:rPr>
                            </m:ctrlPr>
                          </m:dPr>
                          <m:e>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i="1">
                                    <a:latin typeface="Cambria Math" panose="02040503050406030204" pitchFamily="18" charset="0"/>
                                    <a:ea typeface="Cambria Math" panose="02040503050406030204" pitchFamily="18" charset="0"/>
                                  </a:rPr>
                                  <m:t>𝑖</m:t>
                                </m:r>
                              </m:sub>
                            </m:sSub>
                            <m:r>
                              <a:rPr lang="en-US" sz="3200" i="1">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i="1">
                                    <a:latin typeface="Cambria Math" panose="02040503050406030204" pitchFamily="18" charset="0"/>
                                    <a:ea typeface="Cambria Math" panose="02040503050406030204" pitchFamily="18" charset="0"/>
                                  </a:rPr>
                                  <m:t>𝐾</m:t>
                                </m:r>
                              </m:sub>
                            </m:sSub>
                          </m:e>
                        </m:d>
                        <m:r>
                          <a:rPr lang="en-US" sz="3200" i="1" baseline="30000">
                            <a:latin typeface="Cambria Math" panose="02040503050406030204" pitchFamily="18" charset="0"/>
                            <a:ea typeface="Cambria Math" panose="02040503050406030204" pitchFamily="18" charset="0"/>
                          </a:rPr>
                          <m:t>2</m:t>
                        </m:r>
                      </m:den>
                    </m:f>
                  </m:oMath>
                </a14:m>
                <a:endParaRPr lang="en-US" sz="3200" u="sng" dirty="0"/>
              </a:p>
            </p:txBody>
          </p:sp>
        </mc:Choice>
        <mc:Fallback xmlns="">
          <p:sp>
            <p:nvSpPr>
              <p:cNvPr id="33" name="Rectangle 32">
                <a:extLst>
                  <a:ext uri="{FF2B5EF4-FFF2-40B4-BE49-F238E27FC236}">
                    <a16:creationId xmlns:a16="http://schemas.microsoft.com/office/drawing/2014/main" id="{908BFDF5-51ED-A94A-B207-5C94F8FA3623}"/>
                  </a:ext>
                </a:extLst>
              </p:cNvPr>
              <p:cNvSpPr>
                <a:spLocks noRot="1" noChangeAspect="1" noMove="1" noResize="1" noEditPoints="1" noAdjustHandles="1" noChangeArrowheads="1" noChangeShapeType="1" noTextEdit="1"/>
              </p:cNvSpPr>
              <p:nvPr/>
            </p:nvSpPr>
            <p:spPr>
              <a:xfrm>
                <a:off x="0" y="3958937"/>
                <a:ext cx="11315201" cy="1111330"/>
              </a:xfrm>
              <a:prstGeom prst="rect">
                <a:avLst/>
              </a:prstGeom>
              <a:blipFill>
                <a:blip r:embed="rId4"/>
                <a:stretch>
                  <a:fillRect l="-1347"/>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EEC5E804-60FD-E44B-B26D-02F921E98E9C}"/>
              </a:ext>
            </a:extLst>
          </p:cNvPr>
          <p:cNvPicPr>
            <a:picLocks noChangeAspect="1"/>
          </p:cNvPicPr>
          <p:nvPr/>
        </p:nvPicPr>
        <p:blipFill rotWithShape="1">
          <a:blip r:embed="rId5"/>
          <a:srcRect l="12536" t="17186" r="21956" b="53042"/>
          <a:stretch/>
        </p:blipFill>
        <p:spPr>
          <a:xfrm>
            <a:off x="9322885" y="3347980"/>
            <a:ext cx="2927567" cy="1936879"/>
          </a:xfrm>
          <a:prstGeom prst="rect">
            <a:avLst/>
          </a:prstGeom>
        </p:spPr>
      </p:pic>
      <p:sp>
        <p:nvSpPr>
          <p:cNvPr id="35" name="TextBox 34">
            <a:extLst>
              <a:ext uri="{FF2B5EF4-FFF2-40B4-BE49-F238E27FC236}">
                <a16:creationId xmlns:a16="http://schemas.microsoft.com/office/drawing/2014/main" id="{D8755DFB-4F0A-B24E-9AE0-95C597F7F470}"/>
              </a:ext>
            </a:extLst>
          </p:cNvPr>
          <p:cNvSpPr txBox="1"/>
          <p:nvPr/>
        </p:nvSpPr>
        <p:spPr>
          <a:xfrm>
            <a:off x="10065407" y="5220193"/>
            <a:ext cx="1913445" cy="830997"/>
          </a:xfrm>
          <a:prstGeom prst="rect">
            <a:avLst/>
          </a:prstGeom>
          <a:noFill/>
        </p:spPr>
        <p:txBody>
          <a:bodyPr wrap="square" rtlCol="0">
            <a:spAutoFit/>
          </a:bodyPr>
          <a:lstStyle/>
          <a:p>
            <a:r>
              <a:rPr lang="en-US" sz="2400" dirty="0">
                <a:solidFill>
                  <a:srgbClr val="0432FF"/>
                </a:solidFill>
              </a:rPr>
              <a:t>Gaussian</a:t>
            </a:r>
            <a:r>
              <a:rPr lang="en-US" sz="2400" dirty="0"/>
              <a:t> </a:t>
            </a:r>
          </a:p>
          <a:p>
            <a:r>
              <a:rPr lang="en-US" sz="2400" dirty="0">
                <a:solidFill>
                  <a:srgbClr val="FF40FF"/>
                </a:solidFill>
              </a:rPr>
              <a:t>Lorentzian</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D7DB3C3-8C8C-5D44-B7BA-1A4ECC425531}"/>
                  </a:ext>
                </a:extLst>
              </p:cNvPr>
              <p:cNvSpPr txBox="1"/>
              <p:nvPr/>
            </p:nvSpPr>
            <p:spPr>
              <a:xfrm>
                <a:off x="3751010" y="5157315"/>
                <a:ext cx="6977063" cy="469680"/>
              </a:xfrm>
              <a:prstGeom prst="rect">
                <a:avLst/>
              </a:prstGeom>
              <a:noFill/>
            </p:spPr>
            <p:txBody>
              <a:bodyPr wrap="square" lIns="0" tIns="0" rIns="0" bIns="0" rtlCol="0">
                <a:spAutoFit/>
              </a:bodyPr>
              <a:lstStyle/>
              <a:p>
                <a:r>
                  <a:rPr lang="en-US" sz="2800" b="0" dirty="0"/>
                  <a:t> </a:t>
                </a:r>
                <a14:m>
                  <m:oMath xmlns:m="http://schemas.openxmlformats.org/officeDocument/2006/math">
                    <m:r>
                      <a:rPr lang="en-US" sz="2800" b="0" i="0"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𝐻</m:t>
                        </m:r>
                      </m:e>
                      <m:sub>
                        <m:r>
                          <a:rPr lang="en-US" sz="2800" b="0" i="1" smtClean="0">
                            <a:latin typeface="Cambria Math" panose="02040503050406030204" pitchFamily="18" charset="0"/>
                          </a:rPr>
                          <m:t>𝑙𝑜𝑟𝑡𝑒𝑛𝑧</m:t>
                        </m:r>
                      </m:sub>
                    </m:sSub>
                    <m:r>
                      <a:rPr lang="en-US" sz="2800" b="0" i="1" smtClean="0">
                        <a:latin typeface="Cambria Math" panose="02040503050406030204" pitchFamily="18" charset="0"/>
                      </a:rPr>
                      <m:t>=</m:t>
                    </m:r>
                    <m:rad>
                      <m:radPr>
                        <m:degHide m:val="on"/>
                        <m:ctrlPr>
                          <a:rPr lang="en-US" sz="2800" b="0" i="1" smtClean="0">
                            <a:latin typeface="Cambria Math" panose="02040503050406030204" pitchFamily="18" charset="0"/>
                          </a:rPr>
                        </m:ctrlPr>
                      </m:radPr>
                      <m:deg/>
                      <m:e>
                        <m:r>
                          <a:rPr lang="en-US" sz="2800" i="1">
                            <a:latin typeface="Cambria Math" panose="02040503050406030204" pitchFamily="18" charset="0"/>
                          </a:rPr>
                          <m:t>𝑈</m:t>
                        </m:r>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tan</m:t>
                            </m:r>
                            <m:r>
                              <a:rPr lang="en-US" sz="2800" i="1" baseline="30000">
                                <a:latin typeface="Cambria Math" panose="02040503050406030204" pitchFamily="18" charset="0"/>
                              </a:rPr>
                              <m:t>2</m:t>
                            </m:r>
                          </m:fName>
                          <m:e>
                            <m:r>
                              <a:rPr lang="en-US" sz="2800" i="1">
                                <a:latin typeface="Cambria Math" panose="02040503050406030204" pitchFamily="18" charset="0"/>
                                <a:ea typeface="Cambria Math" panose="02040503050406030204" pitchFamily="18" charset="0"/>
                              </a:rPr>
                              <m:t>𝜃</m:t>
                            </m:r>
                          </m:e>
                        </m:func>
                        <m:r>
                          <a:rPr lang="en-US" sz="2800" i="1">
                            <a:latin typeface="Cambria Math" panose="02040503050406030204" pitchFamily="18" charset="0"/>
                          </a:rPr>
                          <m:t>+</m:t>
                        </m:r>
                        <m:r>
                          <a:rPr lang="en-US" sz="2800" i="1">
                            <a:latin typeface="Cambria Math" panose="02040503050406030204" pitchFamily="18" charset="0"/>
                          </a:rPr>
                          <m:t>𝑉</m:t>
                        </m:r>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tan</m:t>
                            </m:r>
                          </m:fName>
                          <m:e>
                            <m:r>
                              <a:rPr lang="en-US" sz="2800" i="1">
                                <a:latin typeface="Cambria Math" panose="02040503050406030204" pitchFamily="18" charset="0"/>
                                <a:ea typeface="Cambria Math" panose="02040503050406030204" pitchFamily="18" charset="0"/>
                              </a:rPr>
                              <m:t>𝜃</m:t>
                            </m:r>
                          </m:e>
                        </m:func>
                        <m:r>
                          <a:rPr lang="en-US" sz="2800" i="1">
                            <a:latin typeface="Cambria Math" panose="02040503050406030204" pitchFamily="18" charset="0"/>
                          </a:rPr>
                          <m:t>+</m:t>
                        </m:r>
                        <m:r>
                          <a:rPr lang="en-US" sz="2800" i="1">
                            <a:latin typeface="Cambria Math" panose="02040503050406030204" pitchFamily="18" charset="0"/>
                          </a:rPr>
                          <m:t>𝑊</m:t>
                        </m:r>
                      </m:e>
                    </m:rad>
                  </m:oMath>
                </a14:m>
                <a:endParaRPr lang="en-US" sz="2800" dirty="0"/>
              </a:p>
            </p:txBody>
          </p:sp>
        </mc:Choice>
        <mc:Fallback xmlns="">
          <p:sp>
            <p:nvSpPr>
              <p:cNvPr id="36" name="TextBox 35">
                <a:extLst>
                  <a:ext uri="{FF2B5EF4-FFF2-40B4-BE49-F238E27FC236}">
                    <a16:creationId xmlns:a16="http://schemas.microsoft.com/office/drawing/2014/main" id="{0D7DB3C3-8C8C-5D44-B7BA-1A4ECC425531}"/>
                  </a:ext>
                </a:extLst>
              </p:cNvPr>
              <p:cNvSpPr txBox="1">
                <a:spLocks noRot="1" noChangeAspect="1" noMove="1" noResize="1" noEditPoints="1" noAdjustHandles="1" noChangeArrowheads="1" noChangeShapeType="1" noTextEdit="1"/>
              </p:cNvSpPr>
              <p:nvPr/>
            </p:nvSpPr>
            <p:spPr>
              <a:xfrm>
                <a:off x="3751010" y="5157315"/>
                <a:ext cx="6977063" cy="469680"/>
              </a:xfrm>
              <a:prstGeom prst="rect">
                <a:avLst/>
              </a:prstGeom>
              <a:blipFill>
                <a:blip r:embed="rId6"/>
                <a:stretch>
                  <a:fillRect l="-1089" b="-34211"/>
                </a:stretch>
              </a:blipFill>
            </p:spPr>
            <p:txBody>
              <a:bodyPr/>
              <a:lstStyle/>
              <a:p>
                <a:r>
                  <a:rPr lang="en-US">
                    <a:noFill/>
                  </a:rPr>
                  <a:t> </a:t>
                </a:r>
              </a:p>
            </p:txBody>
          </p:sp>
        </mc:Fallback>
      </mc:AlternateContent>
      <p:pic>
        <p:nvPicPr>
          <p:cNvPr id="38" name="Picture 1" descr="page1image3721054032">
            <a:extLst>
              <a:ext uri="{FF2B5EF4-FFF2-40B4-BE49-F238E27FC236}">
                <a16:creationId xmlns:a16="http://schemas.microsoft.com/office/drawing/2014/main" id="{F10B5A00-6135-DD45-ADA1-B341EED71E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925" y="4754972"/>
            <a:ext cx="3112628" cy="200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70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0A7A78F-CB96-7247-91E9-5CB23FAF3761}"/>
              </a:ext>
            </a:extLst>
          </p:cNvPr>
          <p:cNvSpPr/>
          <p:nvPr/>
        </p:nvSpPr>
        <p:spPr>
          <a:xfrm>
            <a:off x="7960755" y="1603525"/>
            <a:ext cx="2397683" cy="578796"/>
          </a:xfrm>
          <a:prstGeom prst="rect">
            <a:avLst/>
          </a:prstGeom>
          <a:solidFill>
            <a:schemeClr val="accent1">
              <a:alpha val="50196"/>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E8AD0B0-5329-B04A-8A28-0E0744037B4B}"/>
              </a:ext>
            </a:extLst>
          </p:cNvPr>
          <p:cNvSpPr/>
          <p:nvPr/>
        </p:nvSpPr>
        <p:spPr>
          <a:xfrm>
            <a:off x="4378478" y="1294434"/>
            <a:ext cx="7743825" cy="1347260"/>
          </a:xfrm>
          <a:prstGeom prst="rect">
            <a:avLst/>
          </a:prstGeom>
          <a:solidFill>
            <a:srgbClr val="FFFF00">
              <a:alpha val="5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BA8295-FA2B-9549-ACD4-F2E3E9A26230}"/>
              </a:ext>
            </a:extLst>
          </p:cNvPr>
          <p:cNvSpPr>
            <a:spLocks noGrp="1"/>
          </p:cNvSpPr>
          <p:nvPr>
            <p:ph type="title"/>
          </p:nvPr>
        </p:nvSpPr>
        <p:spPr>
          <a:xfrm>
            <a:off x="609600" y="8634"/>
            <a:ext cx="10972800" cy="1143000"/>
          </a:xfrm>
        </p:spPr>
        <p:txBody>
          <a:bodyPr/>
          <a:lstStyle/>
          <a:p>
            <a:r>
              <a:rPr lang="en-US" dirty="0"/>
              <a:t>Structure factor with structural parameters </a:t>
            </a:r>
          </a:p>
        </p:txBody>
      </p:sp>
      <p:sp>
        <p:nvSpPr>
          <p:cNvPr id="4" name="Date Placeholder 3">
            <a:extLst>
              <a:ext uri="{FF2B5EF4-FFF2-40B4-BE49-F238E27FC236}">
                <a16:creationId xmlns:a16="http://schemas.microsoft.com/office/drawing/2014/main" id="{2AB11BD8-B7F9-3D45-9311-765BB40E9024}"/>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C59CD356-63FF-FF4B-89C7-1816267C70CD}"/>
              </a:ext>
            </a:extLst>
          </p:cNvPr>
          <p:cNvSpPr>
            <a:spLocks noGrp="1"/>
          </p:cNvSpPr>
          <p:nvPr>
            <p:ph type="sldNum" sz="quarter" idx="12"/>
          </p:nvPr>
        </p:nvSpPr>
        <p:spPr/>
        <p:txBody>
          <a:bodyPr/>
          <a:lstStyle/>
          <a:p>
            <a:fld id="{ED1A6700-4B8E-C940-9C38-BD3ABD7F9838}" type="slidenum">
              <a:rPr lang="en-US" smtClean="0"/>
              <a:t>72</a:t>
            </a:fld>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596B139-B3CB-3B48-B503-4E496835AA68}"/>
                  </a:ext>
                </a:extLst>
              </p:cNvPr>
              <p:cNvSpPr txBox="1"/>
              <p:nvPr/>
            </p:nvSpPr>
            <p:spPr>
              <a:xfrm>
                <a:off x="3952485" y="1330996"/>
                <a:ext cx="8520107" cy="12593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𝑐𝑎𝑙</m:t>
                          </m:r>
                        </m:sub>
                      </m:sSub>
                      <m:r>
                        <a:rPr lang="en-US" sz="3200" b="0" i="1" smtClean="0">
                          <a:latin typeface="Cambria Math" panose="02040503050406030204" pitchFamily="18" charset="0"/>
                        </a:rPr>
                        <m:t>=</m:t>
                      </m:r>
                      <m:r>
                        <a:rPr lang="en-US" sz="3200" b="0" i="1" smtClean="0">
                          <a:latin typeface="Cambria Math" panose="02040503050406030204" pitchFamily="18" charset="0"/>
                        </a:rPr>
                        <m:t>𝑠</m:t>
                      </m:r>
                      <m:nary>
                        <m:naryPr>
                          <m:chr m:val="∑"/>
                          <m:supHide m:val="on"/>
                          <m:ctrlPr>
                            <a:rPr lang="en-US" sz="3200" b="0" i="1" smtClean="0">
                              <a:latin typeface="Cambria Math" panose="02040503050406030204" pitchFamily="18" charset="0"/>
                            </a:rPr>
                          </m:ctrlPr>
                        </m:naryPr>
                        <m:sub>
                          <m:r>
                            <m:rPr>
                              <m:brk m:alnAt="7"/>
                            </m:rPr>
                            <a:rPr lang="en-US" sz="3200" b="0" i="1" smtClean="0">
                              <a:latin typeface="Cambria Math" panose="02040503050406030204" pitchFamily="18" charset="0"/>
                            </a:rPr>
                            <m:t>{</m:t>
                          </m:r>
                          <m:r>
                            <a:rPr lang="en-US" sz="3200" b="0" i="1" smtClean="0">
                              <a:latin typeface="Cambria Math" panose="02040503050406030204" pitchFamily="18" charset="0"/>
                            </a:rPr>
                            <m:t>h</m:t>
                          </m:r>
                          <m:r>
                            <a:rPr lang="en-US" sz="3200" b="0" i="1" smtClean="0">
                              <a:latin typeface="Cambria Math" panose="02040503050406030204" pitchFamily="18" charset="0"/>
                            </a:rPr>
                            <m:t>}</m:t>
                          </m:r>
                        </m:sub>
                        <m:sup/>
                        <m:e>
                          <m:r>
                            <a:rPr lang="en-US" sz="3200" b="0" i="1" smtClean="0">
                              <a:latin typeface="Cambria Math" panose="02040503050406030204" pitchFamily="18" charset="0"/>
                            </a:rPr>
                            <m:t>𝐿</m:t>
                          </m:r>
                          <m:r>
                            <a:rPr lang="en-US" sz="3200" b="0" i="1" baseline="-25000" smtClean="0">
                              <a:latin typeface="Cambria Math" panose="02040503050406030204" pitchFamily="18" charset="0"/>
                            </a:rPr>
                            <m:t>𝐾</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𝐹</m:t>
                              </m:r>
                              <m:r>
                                <a:rPr lang="en-US" sz="3200" b="0" i="1" baseline="-25000" smtClean="0">
                                  <a:latin typeface="Cambria Math" panose="02040503050406030204" pitchFamily="18" charset="0"/>
                                </a:rPr>
                                <m:t>𝐾</m:t>
                              </m:r>
                            </m:e>
                          </m:d>
                          <m:r>
                            <a:rPr lang="en-US" sz="3200" b="0" i="1" baseline="30000"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𝜙</m:t>
                          </m:r>
                          <m:d>
                            <m:dPr>
                              <m:ctrlPr>
                                <a:rPr lang="en-US" sz="3200" b="0" i="1" smtClean="0">
                                  <a:latin typeface="Cambria Math" panose="02040503050406030204" pitchFamily="18" charset="0"/>
                                  <a:ea typeface="Cambria Math" panose="02040503050406030204" pitchFamily="18" charset="0"/>
                                </a:rPr>
                              </m:ctrlPr>
                            </m:dPr>
                            <m:e>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𝑖</m:t>
                                  </m:r>
                                </m:sub>
                              </m:sSub>
                              <m:r>
                                <a:rPr lang="en-US" sz="3200" b="0" i="1" smtClean="0">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2</m:t>
                                  </m:r>
                                  <m:r>
                                    <a:rPr lang="en-US" sz="3200" i="1">
                                      <a:latin typeface="Cambria Math" panose="02040503050406030204" pitchFamily="18" charset="0"/>
                                      <a:ea typeface="Cambria Math" panose="02040503050406030204" pitchFamily="18" charset="0"/>
                                    </a:rPr>
                                    <m:t>𝜃</m:t>
                                  </m:r>
                                </m:e>
                                <m:sub>
                                  <m:r>
                                    <a:rPr lang="en-US" sz="3200" b="0" i="1" smtClean="0">
                                      <a:latin typeface="Cambria Math" panose="02040503050406030204" pitchFamily="18" charset="0"/>
                                      <a:ea typeface="Cambria Math" panose="02040503050406030204" pitchFamily="18" charset="0"/>
                                    </a:rPr>
                                    <m:t>𝐾</m:t>
                                  </m:r>
                                </m:sub>
                              </m:sSub>
                            </m:e>
                          </m:d>
                          <m:r>
                            <a:rPr lang="en-US" sz="3200" b="0" i="1" smtClean="0">
                              <a:latin typeface="Cambria Math" panose="02040503050406030204" pitchFamily="18" charset="0"/>
                              <a:ea typeface="Cambria Math" panose="02040503050406030204" pitchFamily="18" charset="0"/>
                            </a:rPr>
                            <m:t>𝑃</m:t>
                          </m:r>
                          <m:r>
                            <a:rPr lang="en-US" sz="3200" b="0" i="1" baseline="-25000" smtClean="0">
                              <a:latin typeface="Cambria Math" panose="02040503050406030204" pitchFamily="18" charset="0"/>
                              <a:ea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𝐴</m:t>
                          </m:r>
                          <m:r>
                            <a:rPr lang="en-US" sz="3200" b="0" i="1" smtClean="0">
                              <a:latin typeface="Cambria Math" panose="02040503050406030204" pitchFamily="18" charset="0"/>
                              <a:ea typeface="Cambria Math" panose="02040503050406030204" pitchFamily="18" charset="0"/>
                            </a:rPr>
                            <m:t>+</m:t>
                          </m:r>
                          <m:sSub>
                            <m:sSubPr>
                              <m:ctrlPr>
                                <a:rPr lang="en-US" sz="320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𝑦</m:t>
                              </m:r>
                            </m:e>
                            <m:sub>
                              <m:r>
                                <a:rPr lang="en-US" sz="3200" b="0" i="1" smtClean="0">
                                  <a:latin typeface="Cambria Math" panose="02040503050406030204" pitchFamily="18" charset="0"/>
                                  <a:ea typeface="Cambria Math" panose="02040503050406030204" pitchFamily="18" charset="0"/>
                                </a:rPr>
                                <m:t>𝑖</m:t>
                              </m:r>
                            </m:sub>
                          </m:sSub>
                        </m:e>
                      </m:nary>
                    </m:oMath>
                  </m:oMathPara>
                </a14:m>
                <a:endParaRPr lang="en-US" sz="3200" dirty="0"/>
              </a:p>
            </p:txBody>
          </p:sp>
        </mc:Choice>
        <mc:Fallback xmlns="">
          <p:sp>
            <p:nvSpPr>
              <p:cNvPr id="18" name="TextBox 17">
                <a:extLst>
                  <a:ext uri="{FF2B5EF4-FFF2-40B4-BE49-F238E27FC236}">
                    <a16:creationId xmlns:a16="http://schemas.microsoft.com/office/drawing/2014/main" id="{6596B139-B3CB-3B48-B503-4E496835AA68}"/>
                  </a:ext>
                </a:extLst>
              </p:cNvPr>
              <p:cNvSpPr txBox="1">
                <a:spLocks noRot="1" noChangeAspect="1" noMove="1" noResize="1" noEditPoints="1" noAdjustHandles="1" noChangeArrowheads="1" noChangeShapeType="1" noTextEdit="1"/>
              </p:cNvSpPr>
              <p:nvPr/>
            </p:nvSpPr>
            <p:spPr>
              <a:xfrm>
                <a:off x="3952485" y="1330996"/>
                <a:ext cx="8520107" cy="1259319"/>
              </a:xfrm>
              <a:prstGeom prst="rect">
                <a:avLst/>
              </a:prstGeom>
              <a:blipFill>
                <a:blip r:embed="rId2"/>
                <a:stretch>
                  <a:fillRect t="-139000" b="-188000"/>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7B12531E-0C94-9C41-B6F4-C9B9BF539EB9}"/>
              </a:ext>
            </a:extLst>
          </p:cNvPr>
          <p:cNvSpPr/>
          <p:nvPr/>
        </p:nvSpPr>
        <p:spPr>
          <a:xfrm>
            <a:off x="340772" y="1535096"/>
            <a:ext cx="3832379" cy="584775"/>
          </a:xfrm>
          <a:prstGeom prst="rect">
            <a:avLst/>
          </a:prstGeom>
        </p:spPr>
        <p:txBody>
          <a:bodyPr wrap="square">
            <a:spAutoFit/>
          </a:bodyPr>
          <a:lstStyle/>
          <a:p>
            <a:r>
              <a:rPr lang="en-US" sz="3200" u="sng" dirty="0"/>
              <a:t>The profile function</a:t>
            </a:r>
          </a:p>
        </p:txBody>
      </p:sp>
      <p:grpSp>
        <p:nvGrpSpPr>
          <p:cNvPr id="7" name="Group 6">
            <a:extLst>
              <a:ext uri="{FF2B5EF4-FFF2-40B4-BE49-F238E27FC236}">
                <a16:creationId xmlns:a16="http://schemas.microsoft.com/office/drawing/2014/main" id="{17673A17-954C-5041-B12E-117185E820FE}"/>
              </a:ext>
            </a:extLst>
          </p:cNvPr>
          <p:cNvGrpSpPr/>
          <p:nvPr/>
        </p:nvGrpSpPr>
        <p:grpSpPr>
          <a:xfrm>
            <a:off x="340772" y="2777579"/>
            <a:ext cx="11937066" cy="529419"/>
            <a:chOff x="340772" y="2777579"/>
            <a:chExt cx="11937066" cy="529419"/>
          </a:xfrm>
        </p:grpSpPr>
        <p:sp>
          <p:nvSpPr>
            <p:cNvPr id="21" name="Rectangle 20">
              <a:extLst>
                <a:ext uri="{FF2B5EF4-FFF2-40B4-BE49-F238E27FC236}">
                  <a16:creationId xmlns:a16="http://schemas.microsoft.com/office/drawing/2014/main" id="{BE556E3D-5A9F-7D49-84E0-88978BEB59D4}"/>
                </a:ext>
              </a:extLst>
            </p:cNvPr>
            <p:cNvSpPr/>
            <p:nvPr/>
          </p:nvSpPr>
          <p:spPr>
            <a:xfrm>
              <a:off x="7809066" y="2801191"/>
              <a:ext cx="441324" cy="485342"/>
            </a:xfrm>
            <a:prstGeom prst="rect">
              <a:avLst/>
            </a:prstGeom>
            <a:solidFill>
              <a:schemeClr val="accent5">
                <a:alpha val="50196"/>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35731EA-3C20-B64F-A8B8-21303CE64AA1}"/>
                </a:ext>
              </a:extLst>
            </p:cNvPr>
            <p:cNvSpPr/>
            <p:nvPr/>
          </p:nvSpPr>
          <p:spPr>
            <a:xfrm>
              <a:off x="5576442" y="2786624"/>
              <a:ext cx="441324" cy="485342"/>
            </a:xfrm>
            <a:prstGeom prst="rect">
              <a:avLst/>
            </a:prstGeom>
            <a:solidFill>
              <a:schemeClr val="accent5">
                <a:alpha val="50196"/>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AB266138-E5FE-9A40-9804-FEF220892274}"/>
                    </a:ext>
                  </a:extLst>
                </p:cNvPr>
                <p:cNvSpPr/>
                <p:nvPr/>
              </p:nvSpPr>
              <p:spPr>
                <a:xfrm>
                  <a:off x="340772" y="2777579"/>
                  <a:ext cx="9262680" cy="461665"/>
                </a:xfrm>
                <a:prstGeom prst="rect">
                  <a:avLst/>
                </a:prstGeom>
              </p:spPr>
              <p:txBody>
                <a:bodyPr wrap="square">
                  <a:spAutoFit/>
                </a:bodyPr>
                <a:lstStyle/>
                <a:p>
                  <a:r>
                    <a:rPr lang="sv-SE" sz="2400" u="sng" dirty="0"/>
                    <a:t>pseudo-</a:t>
                  </a:r>
                  <a:r>
                    <a:rPr lang="sv-SE" sz="2400" u="sng" dirty="0" err="1"/>
                    <a:t>Voigt</a:t>
                  </a:r>
                  <a:r>
                    <a:rPr lang="en-US" sz="2400" u="sng" dirty="0"/>
                    <a:t>:</a:t>
                  </a:r>
                  <a:r>
                    <a:rPr lang="en-US" sz="2400" dirty="0"/>
                    <a:t> </a:t>
                  </a:r>
                  <a14:m>
                    <m:oMath xmlns:m="http://schemas.openxmlformats.org/officeDocument/2006/math">
                      <m:r>
                        <a:rPr lang="en-US" sz="2400" i="1">
                          <a:latin typeface="Cambria Math" panose="02040503050406030204" pitchFamily="18" charset="0"/>
                          <a:ea typeface="Cambria Math" panose="02040503050406030204" pitchFamily="18" charset="0"/>
                        </a:rPr>
                        <m:t>𝜙</m:t>
                      </m:r>
                      <m:d>
                        <m:dPr>
                          <m:ctrlPr>
                            <a:rPr lang="en-US" sz="2400" i="1">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2</m:t>
                              </m:r>
                              <m:r>
                                <a:rPr lang="en-US" sz="2400" i="1">
                                  <a:latin typeface="Cambria Math" panose="02040503050406030204" pitchFamily="18" charset="0"/>
                                  <a:ea typeface="Cambria Math" panose="02040503050406030204" pitchFamily="18" charset="0"/>
                                </a:rPr>
                                <m:t>𝜃</m:t>
                              </m:r>
                            </m:e>
                            <m:sub>
                              <m:r>
                                <a:rPr lang="en-US" sz="2400" i="1">
                                  <a:latin typeface="Cambria Math" panose="02040503050406030204" pitchFamily="18" charset="0"/>
                                  <a:ea typeface="Cambria Math" panose="02040503050406030204" pitchFamily="18" charset="0"/>
                                </a:rPr>
                                <m:t>𝑖</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2</m:t>
                              </m:r>
                              <m:r>
                                <a:rPr lang="en-US" sz="2400" i="1">
                                  <a:latin typeface="Cambria Math" panose="02040503050406030204" pitchFamily="18" charset="0"/>
                                  <a:ea typeface="Cambria Math" panose="02040503050406030204" pitchFamily="18" charset="0"/>
                                </a:rPr>
                                <m:t>𝜃</m:t>
                              </m:r>
                            </m:e>
                            <m:sub>
                              <m:r>
                                <a:rPr lang="en-US" sz="2400" i="1">
                                  <a:latin typeface="Cambria Math" panose="02040503050406030204" pitchFamily="18" charset="0"/>
                                  <a:ea typeface="Cambria Math" panose="02040503050406030204" pitchFamily="18" charset="0"/>
                                </a:rPr>
                                <m:t>𝐾</m:t>
                              </m:r>
                            </m:sub>
                          </m:sSub>
                        </m:e>
                      </m:d>
                      <m:r>
                        <a:rPr lang="en-US" sz="2400" b="0" i="1" baseline="-25000" smtClean="0">
                          <a:latin typeface="Cambria Math" panose="02040503050406030204" pitchFamily="18" charset="0"/>
                          <a:ea typeface="Cambria Math" panose="02040503050406030204" pitchFamily="18" charset="0"/>
                        </a:rPr>
                        <m:t>𝑝𝑠𝑒𝑢𝑑𝑜𝑉𝑜𝑖𝑔𝑡</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𝜂</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𝜙</m:t>
                      </m:r>
                      <m:r>
                        <a:rPr lang="en-US" sz="2400" i="1" baseline="-25000">
                          <a:latin typeface="Cambria Math" panose="02040503050406030204" pitchFamily="18" charset="0"/>
                          <a:ea typeface="Cambria Math" panose="02040503050406030204" pitchFamily="18" charset="0"/>
                        </a:rPr>
                        <m:t>𝑙𝑜𝑟𝑡𝑒𝑛𝑧</m:t>
                      </m:r>
                      <m:r>
                        <a:rPr lang="en-US" sz="2400" b="0" i="1" smtClean="0">
                          <a:latin typeface="Cambria Math" panose="02040503050406030204" pitchFamily="18" charset="0"/>
                          <a:ea typeface="Cambria Math" panose="02040503050406030204" pitchFamily="18" charset="0"/>
                        </a:rPr>
                        <m:t>+(1−</m:t>
                      </m:r>
                      <m:r>
                        <a:rPr lang="en-US" sz="2400" i="1">
                          <a:latin typeface="Cambria Math" panose="02040503050406030204" pitchFamily="18" charset="0"/>
                          <a:ea typeface="Cambria Math" panose="02040503050406030204" pitchFamily="18" charset="0"/>
                        </a:rPr>
                        <m:t>𝜂</m:t>
                      </m:r>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𝜙</m:t>
                      </m:r>
                      <m:r>
                        <a:rPr lang="en-US" sz="2400" b="0" i="1" baseline="-25000" smtClean="0">
                          <a:latin typeface="Cambria Math" panose="02040503050406030204" pitchFamily="18" charset="0"/>
                          <a:ea typeface="Cambria Math" panose="02040503050406030204" pitchFamily="18" charset="0"/>
                        </a:rPr>
                        <m:t>𝑔𝑎𝑢𝑠𝑠</m:t>
                      </m:r>
                    </m:oMath>
                  </a14:m>
                  <a:endParaRPr lang="en-US" sz="2400" u="sng" dirty="0"/>
                </a:p>
              </p:txBody>
            </p:sp>
          </mc:Choice>
          <mc:Fallback xmlns="">
            <p:sp>
              <p:nvSpPr>
                <p:cNvPr id="23" name="Rectangle 22">
                  <a:extLst>
                    <a:ext uri="{FF2B5EF4-FFF2-40B4-BE49-F238E27FC236}">
                      <a16:creationId xmlns:a16="http://schemas.microsoft.com/office/drawing/2014/main" id="{AB266138-E5FE-9A40-9804-FEF220892274}"/>
                    </a:ext>
                  </a:extLst>
                </p:cNvPr>
                <p:cNvSpPr>
                  <a:spLocks noRot="1" noChangeAspect="1" noMove="1" noResize="1" noEditPoints="1" noAdjustHandles="1" noChangeArrowheads="1" noChangeShapeType="1" noTextEdit="1"/>
                </p:cNvSpPr>
                <p:nvPr/>
              </p:nvSpPr>
              <p:spPr>
                <a:xfrm>
                  <a:off x="340772" y="2777579"/>
                  <a:ext cx="9262680" cy="461665"/>
                </a:xfrm>
                <a:prstGeom prst="rect">
                  <a:avLst/>
                </a:prstGeom>
                <a:blipFill>
                  <a:blip r:embed="rId3"/>
                  <a:stretch>
                    <a:fillRect l="-959" t="-8108" b="-24324"/>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10BDB6D-565A-3543-A3E1-42DBC5E494CE}"/>
                </a:ext>
              </a:extLst>
            </p:cNvPr>
            <p:cNvSpPr txBox="1"/>
            <p:nvPr/>
          </p:nvSpPr>
          <p:spPr>
            <a:xfrm>
              <a:off x="9705990" y="2845333"/>
              <a:ext cx="2571848" cy="461665"/>
            </a:xfrm>
            <a:prstGeom prst="rect">
              <a:avLst/>
            </a:prstGeom>
            <a:noFill/>
          </p:spPr>
          <p:txBody>
            <a:bodyPr wrap="square" rtlCol="0">
              <a:spAutoFit/>
            </a:bodyPr>
            <a:lstStyle/>
            <a:p>
              <a:r>
                <a:rPr lang="en-US" sz="2400" dirty="0" err="1"/>
                <a:t>Fullprof</a:t>
              </a:r>
              <a:r>
                <a:rPr lang="en-US" sz="2400" dirty="0"/>
                <a:t>: </a:t>
              </a:r>
              <a:r>
                <a:rPr lang="en-US" sz="2400" dirty="0" err="1"/>
                <a:t>Npr</a:t>
              </a:r>
              <a:r>
                <a:rPr lang="en-US" sz="2400" dirty="0"/>
                <a:t> = 5</a:t>
              </a:r>
            </a:p>
          </p:txBody>
        </p:sp>
      </p:grpSp>
      <p:grpSp>
        <p:nvGrpSpPr>
          <p:cNvPr id="8" name="Group 7">
            <a:extLst>
              <a:ext uri="{FF2B5EF4-FFF2-40B4-BE49-F238E27FC236}">
                <a16:creationId xmlns:a16="http://schemas.microsoft.com/office/drawing/2014/main" id="{8E73B507-ACDB-204E-8E93-432AE9115C81}"/>
              </a:ext>
            </a:extLst>
          </p:cNvPr>
          <p:cNvGrpSpPr/>
          <p:nvPr/>
        </p:nvGrpSpPr>
        <p:grpSpPr>
          <a:xfrm>
            <a:off x="340772" y="3531346"/>
            <a:ext cx="11937066" cy="2890799"/>
            <a:chOff x="340772" y="3531346"/>
            <a:chExt cx="11937066" cy="2890799"/>
          </a:xfrm>
        </p:grpSpPr>
        <p:sp>
          <p:nvSpPr>
            <p:cNvPr id="24" name="Oval 23">
              <a:extLst>
                <a:ext uri="{FF2B5EF4-FFF2-40B4-BE49-F238E27FC236}">
                  <a16:creationId xmlns:a16="http://schemas.microsoft.com/office/drawing/2014/main" id="{C27FEC86-DF6D-5947-BB11-B00FDA131CB3}"/>
                </a:ext>
              </a:extLst>
            </p:cNvPr>
            <p:cNvSpPr/>
            <p:nvPr/>
          </p:nvSpPr>
          <p:spPr>
            <a:xfrm>
              <a:off x="8264810" y="4320844"/>
              <a:ext cx="420667" cy="420667"/>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AE0D01D-53DD-4645-8899-AE1EFC724E1B}"/>
                </a:ext>
              </a:extLst>
            </p:cNvPr>
            <p:cNvSpPr/>
            <p:nvPr/>
          </p:nvSpPr>
          <p:spPr>
            <a:xfrm>
              <a:off x="7221830" y="4449428"/>
              <a:ext cx="420667" cy="420667"/>
            </a:xfrm>
            <a:prstGeom prst="ellips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2A4D4F8-9A58-5C48-BF21-061C347196C5}"/>
                </a:ext>
              </a:extLst>
            </p:cNvPr>
            <p:cNvSpPr/>
            <p:nvPr/>
          </p:nvSpPr>
          <p:spPr>
            <a:xfrm>
              <a:off x="5854981" y="4997122"/>
              <a:ext cx="420667" cy="420667"/>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E3412CD-4359-B446-8525-7665D7C87211}"/>
                </a:ext>
              </a:extLst>
            </p:cNvPr>
            <p:cNvSpPr/>
            <p:nvPr/>
          </p:nvSpPr>
          <p:spPr>
            <a:xfrm>
              <a:off x="5702581" y="4458951"/>
              <a:ext cx="420667" cy="420667"/>
            </a:xfrm>
            <a:prstGeom prst="ellips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F48D20F-222E-244F-B731-9AEAE3DC7724}"/>
                </a:ext>
              </a:extLst>
            </p:cNvPr>
            <p:cNvSpPr/>
            <p:nvPr/>
          </p:nvSpPr>
          <p:spPr>
            <a:xfrm>
              <a:off x="4092854" y="5182843"/>
              <a:ext cx="420667" cy="420667"/>
            </a:xfrm>
            <a:prstGeom prst="ellipse">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E3B4D31-A04A-A045-890A-486475B70202}"/>
                </a:ext>
              </a:extLst>
            </p:cNvPr>
            <p:cNvSpPr/>
            <p:nvPr/>
          </p:nvSpPr>
          <p:spPr>
            <a:xfrm>
              <a:off x="4064278" y="4463716"/>
              <a:ext cx="420667" cy="420667"/>
            </a:xfrm>
            <a:prstGeom prst="ellipse">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1D812F8-0BED-144D-BC15-EE425C567D70}"/>
                    </a:ext>
                  </a:extLst>
                </p:cNvPr>
                <p:cNvSpPr txBox="1"/>
                <p:nvPr/>
              </p:nvSpPr>
              <p:spPr>
                <a:xfrm>
                  <a:off x="2529234" y="4368133"/>
                  <a:ext cx="6977063" cy="611834"/>
                </a:xfrm>
                <a:prstGeom prst="rect">
                  <a:avLst/>
                </a:prstGeom>
                <a:noFill/>
              </p:spPr>
              <p:txBody>
                <a:bodyPr wrap="square" lIns="0" tIns="0" rIns="0" bIns="0" rtlCol="0">
                  <a:spAutoFit/>
                </a:bodyPr>
                <a:lstStyle/>
                <a:p>
                  <a:r>
                    <a:rPr lang="en-US" sz="2800" b="0" dirty="0"/>
                    <a:t> </a:t>
                  </a:r>
                  <a14:m>
                    <m:oMath xmlns:m="http://schemas.openxmlformats.org/officeDocument/2006/math">
                      <m:r>
                        <a:rPr lang="en-US" sz="2800" b="0" i="0"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𝐻</m:t>
                          </m:r>
                        </m:e>
                        <m:sub>
                          <m:r>
                            <a:rPr lang="en-US" sz="2800" b="0" i="1" smtClean="0">
                              <a:latin typeface="Cambria Math" panose="02040503050406030204" pitchFamily="18" charset="0"/>
                            </a:rPr>
                            <m:t>𝑔𝑎𝑢𝑠𝑠</m:t>
                          </m:r>
                        </m:sub>
                      </m:sSub>
                      <m:r>
                        <a:rPr lang="en-US" sz="2800" b="0" i="1" smtClean="0">
                          <a:latin typeface="Cambria Math" panose="02040503050406030204" pitchFamily="18" charset="0"/>
                        </a:rPr>
                        <m:t>=</m:t>
                      </m:r>
                      <m:r>
                        <a:rPr lang="en-US" sz="2800" b="0" i="1" smtClean="0">
                          <a:latin typeface="Cambria Math" panose="02040503050406030204" pitchFamily="18" charset="0"/>
                        </a:rPr>
                        <m:t>𝑈</m:t>
                      </m:r>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tan</m:t>
                          </m:r>
                          <m:r>
                            <a:rPr lang="en-US" sz="2800" b="0" i="1" baseline="30000" smtClean="0">
                              <a:latin typeface="Cambria Math" panose="02040503050406030204" pitchFamily="18" charset="0"/>
                            </a:rPr>
                            <m:t>2</m:t>
                          </m:r>
                        </m:fName>
                        <m:e>
                          <m:r>
                            <a:rPr lang="en-US" sz="2800" b="0" i="1" smtClean="0">
                              <a:latin typeface="Cambria Math" panose="02040503050406030204" pitchFamily="18" charset="0"/>
                              <a:ea typeface="Cambria Math" panose="02040503050406030204" pitchFamily="18" charset="0"/>
                            </a:rPr>
                            <m:t>𝜃</m:t>
                          </m:r>
                        </m:e>
                      </m:func>
                      <m:r>
                        <a:rPr lang="en-US" sz="2800" i="1">
                          <a:latin typeface="Cambria Math" panose="02040503050406030204" pitchFamily="18" charset="0"/>
                        </a:rPr>
                        <m:t>+</m:t>
                      </m:r>
                      <m:r>
                        <a:rPr lang="en-US" sz="2800" b="0" i="1" smtClean="0">
                          <a:latin typeface="Cambria Math" panose="02040503050406030204" pitchFamily="18" charset="0"/>
                        </a:rPr>
                        <m:t>𝑉</m:t>
                      </m:r>
                      <m:func>
                        <m:funcPr>
                          <m:ctrlPr>
                            <a:rPr lang="en-US" sz="2800" i="1">
                              <a:latin typeface="Cambria Math" panose="02040503050406030204" pitchFamily="18" charset="0"/>
                            </a:rPr>
                          </m:ctrlPr>
                        </m:funcPr>
                        <m:fName>
                          <m:r>
                            <m:rPr>
                              <m:sty m:val="p"/>
                            </m:rPr>
                            <a:rPr lang="en-US" sz="2800" smtClean="0">
                              <a:latin typeface="Cambria Math" panose="02040503050406030204" pitchFamily="18" charset="0"/>
                            </a:rPr>
                            <m:t>t</m:t>
                          </m:r>
                          <m:r>
                            <m:rPr>
                              <m:sty m:val="p"/>
                            </m:rPr>
                            <a:rPr lang="en-US" sz="2800">
                              <a:latin typeface="Cambria Math" panose="02040503050406030204" pitchFamily="18" charset="0"/>
                            </a:rPr>
                            <m:t>an</m:t>
                          </m:r>
                        </m:fName>
                        <m:e>
                          <m:r>
                            <a:rPr lang="en-US" sz="2800" i="1">
                              <a:latin typeface="Cambria Math" panose="02040503050406030204" pitchFamily="18" charset="0"/>
                              <a:ea typeface="Cambria Math" panose="02040503050406030204" pitchFamily="18" charset="0"/>
                            </a:rPr>
                            <m:t>𝜃</m:t>
                          </m:r>
                        </m:e>
                      </m:func>
                      <m:r>
                        <a:rPr lang="en-US" sz="2800" i="1">
                          <a:latin typeface="Cambria Math" panose="02040503050406030204" pitchFamily="18" charset="0"/>
                        </a:rPr>
                        <m:t>+</m:t>
                      </m:r>
                      <m:r>
                        <a:rPr lang="en-US" sz="2800" b="0" i="1" smtClean="0">
                          <a:latin typeface="Cambria Math" panose="02040503050406030204" pitchFamily="18" charset="0"/>
                        </a:rPr>
                        <m:t>𝑊</m:t>
                      </m:r>
                      <m:r>
                        <a:rPr lang="en-US" sz="2800" b="0" i="1" smtClean="0">
                          <a:latin typeface="Cambria Math" panose="02040503050406030204" pitchFamily="18" charset="0"/>
                        </a:rPr>
                        <m:t>+ </m:t>
                      </m:r>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𝐼</m:t>
                              </m:r>
                            </m:e>
                            <m:sub>
                              <m:r>
                                <a:rPr lang="en-US" sz="2800" b="0" i="1" smtClean="0">
                                  <a:latin typeface="Cambria Math" panose="02040503050406030204" pitchFamily="18" charset="0"/>
                                </a:rPr>
                                <m:t>𝐺</m:t>
                              </m:r>
                            </m:sub>
                          </m:sSub>
                        </m:num>
                        <m:den>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cos</m:t>
                              </m:r>
                            </m:fName>
                            <m:e>
                              <m:r>
                                <a:rPr lang="en-US" sz="2800" b="0" i="1" baseline="30000" smtClean="0">
                                  <a:latin typeface="Cambria Math" panose="02040503050406030204" pitchFamily="18" charset="0"/>
                                </a:rPr>
                                <m:t>2</m:t>
                              </m:r>
                              <m:r>
                                <a:rPr lang="en-US" sz="2800" b="0" i="1" smtClean="0">
                                  <a:latin typeface="Cambria Math" panose="02040503050406030204" pitchFamily="18" charset="0"/>
                                  <a:ea typeface="Cambria Math" panose="02040503050406030204" pitchFamily="18" charset="0"/>
                                </a:rPr>
                                <m:t>𝜃</m:t>
                              </m:r>
                            </m:e>
                          </m:func>
                        </m:den>
                      </m:f>
                      <m:r>
                        <a:rPr lang="en-US" sz="2800" b="0" i="1" smtClean="0">
                          <a:latin typeface="Cambria Math" panose="02040503050406030204" pitchFamily="18" charset="0"/>
                        </a:rPr>
                        <m:t> </m:t>
                      </m:r>
                    </m:oMath>
                  </a14:m>
                  <a:endParaRPr lang="en-US" sz="2800" dirty="0"/>
                </a:p>
              </p:txBody>
            </p:sp>
          </mc:Choice>
          <mc:Fallback xmlns="">
            <p:sp>
              <p:nvSpPr>
                <p:cNvPr id="40" name="TextBox 39">
                  <a:extLst>
                    <a:ext uri="{FF2B5EF4-FFF2-40B4-BE49-F238E27FC236}">
                      <a16:creationId xmlns:a16="http://schemas.microsoft.com/office/drawing/2014/main" id="{A1D812F8-0BED-144D-BC15-EE425C567D70}"/>
                    </a:ext>
                  </a:extLst>
                </p:cNvPr>
                <p:cNvSpPr txBox="1">
                  <a:spLocks noRot="1" noChangeAspect="1" noMove="1" noResize="1" noEditPoints="1" noAdjustHandles="1" noChangeArrowheads="1" noChangeShapeType="1" noTextEdit="1"/>
                </p:cNvSpPr>
                <p:nvPr/>
              </p:nvSpPr>
              <p:spPr>
                <a:xfrm>
                  <a:off x="2529234" y="4368133"/>
                  <a:ext cx="6977063" cy="611834"/>
                </a:xfrm>
                <a:prstGeom prst="rect">
                  <a:avLst/>
                </a:prstGeom>
                <a:blipFill>
                  <a:blip r:embed="rId4"/>
                  <a:stretch>
                    <a:fillRect l="-1089" b="-122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1C8EBC3B-CE3D-DC46-9CE6-8F3EBBFD2812}"/>
                    </a:ext>
                  </a:extLst>
                </p:cNvPr>
                <p:cNvSpPr txBox="1"/>
                <p:nvPr/>
              </p:nvSpPr>
              <p:spPr>
                <a:xfrm>
                  <a:off x="2343494" y="5080273"/>
                  <a:ext cx="6977063" cy="611834"/>
                </a:xfrm>
                <a:prstGeom prst="rect">
                  <a:avLst/>
                </a:prstGeom>
                <a:noFill/>
              </p:spPr>
              <p:txBody>
                <a:bodyPr wrap="square" lIns="0" tIns="0" rIns="0" bIns="0" rtlCol="0">
                  <a:spAutoFit/>
                </a:bodyPr>
                <a:lstStyle/>
                <a:p>
                  <a:r>
                    <a:rPr lang="en-US" sz="2800" b="0" dirty="0"/>
                    <a:t> </a:t>
                  </a:r>
                  <a14:m>
                    <m:oMath xmlns:m="http://schemas.openxmlformats.org/officeDocument/2006/math">
                      <m:r>
                        <a:rPr lang="en-US" sz="2800" b="0" i="0"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𝐻</m:t>
                          </m:r>
                        </m:e>
                        <m:sub>
                          <m:r>
                            <a:rPr lang="en-US" sz="2800" b="0" i="1" smtClean="0">
                              <a:latin typeface="Cambria Math" panose="02040503050406030204" pitchFamily="18" charset="0"/>
                            </a:rPr>
                            <m:t>𝑙𝑜𝑟𝑒𝑛𝑡𝑧</m:t>
                          </m:r>
                        </m:sub>
                      </m:sSub>
                      <m:r>
                        <a:rPr lang="en-US" sz="2800" b="0" i="1" smtClean="0">
                          <a:latin typeface="Cambria Math" panose="02040503050406030204" pitchFamily="18" charset="0"/>
                        </a:rPr>
                        <m:t>=</m:t>
                      </m:r>
                      <m:r>
                        <a:rPr lang="en-US" sz="2800" b="0" i="1" smtClean="0">
                          <a:latin typeface="Cambria Math" panose="02040503050406030204" pitchFamily="18" charset="0"/>
                        </a:rPr>
                        <m:t>𝑋</m:t>
                      </m:r>
                      <m:func>
                        <m:funcPr>
                          <m:ctrlPr>
                            <a:rPr lang="en-US" sz="2800" i="1">
                              <a:latin typeface="Cambria Math" panose="02040503050406030204" pitchFamily="18" charset="0"/>
                            </a:rPr>
                          </m:ctrlPr>
                        </m:funcPr>
                        <m:fName>
                          <m:r>
                            <m:rPr>
                              <m:sty m:val="p"/>
                            </m:rPr>
                            <a:rPr lang="en-US" sz="2800" smtClean="0">
                              <a:latin typeface="Cambria Math" panose="02040503050406030204" pitchFamily="18" charset="0"/>
                            </a:rPr>
                            <m:t>t</m:t>
                          </m:r>
                          <m:r>
                            <m:rPr>
                              <m:sty m:val="p"/>
                            </m:rPr>
                            <a:rPr lang="en-US" sz="2800">
                              <a:latin typeface="Cambria Math" panose="02040503050406030204" pitchFamily="18" charset="0"/>
                            </a:rPr>
                            <m:t>an</m:t>
                          </m:r>
                        </m:fName>
                        <m:e>
                          <m:r>
                            <a:rPr lang="en-US" sz="2800" i="1">
                              <a:latin typeface="Cambria Math" panose="02040503050406030204" pitchFamily="18" charset="0"/>
                              <a:ea typeface="Cambria Math" panose="02040503050406030204" pitchFamily="18" charset="0"/>
                            </a:rPr>
                            <m:t>𝜃</m:t>
                          </m:r>
                        </m:e>
                      </m:func>
                      <m:r>
                        <a:rPr lang="en-US" sz="2800" i="1">
                          <a:latin typeface="Cambria Math" panose="02040503050406030204" pitchFamily="18" charset="0"/>
                        </a:rPr>
                        <m:t>+</m:t>
                      </m:r>
                      <m:r>
                        <a:rPr lang="en-US" sz="2800" b="0" i="1" smtClean="0">
                          <a:latin typeface="Cambria Math" panose="02040503050406030204" pitchFamily="18" charset="0"/>
                        </a:rPr>
                        <m:t> </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𝑌</m:t>
                          </m:r>
                        </m:num>
                        <m:den>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cos</m:t>
                              </m:r>
                            </m:fName>
                            <m:e>
                              <m:r>
                                <a:rPr lang="en-US" sz="2800" b="0" i="1" smtClean="0">
                                  <a:latin typeface="Cambria Math" panose="02040503050406030204" pitchFamily="18" charset="0"/>
                                  <a:ea typeface="Cambria Math" panose="02040503050406030204" pitchFamily="18" charset="0"/>
                                </a:rPr>
                                <m:t>𝜃</m:t>
                              </m:r>
                            </m:e>
                          </m:func>
                        </m:den>
                      </m:f>
                      <m:r>
                        <a:rPr lang="en-US" sz="2800" b="0" i="1" smtClean="0">
                          <a:latin typeface="Cambria Math" panose="02040503050406030204" pitchFamily="18" charset="0"/>
                        </a:rPr>
                        <m:t> </m:t>
                      </m:r>
                    </m:oMath>
                  </a14:m>
                  <a:endParaRPr lang="en-US" sz="2800" dirty="0"/>
                </a:p>
              </p:txBody>
            </p:sp>
          </mc:Choice>
          <mc:Fallback xmlns="">
            <p:sp>
              <p:nvSpPr>
                <p:cNvPr id="41" name="TextBox 40">
                  <a:extLst>
                    <a:ext uri="{FF2B5EF4-FFF2-40B4-BE49-F238E27FC236}">
                      <a16:creationId xmlns:a16="http://schemas.microsoft.com/office/drawing/2014/main" id="{1C8EBC3B-CE3D-DC46-9CE6-8F3EBBFD2812}"/>
                    </a:ext>
                  </a:extLst>
                </p:cNvPr>
                <p:cNvSpPr txBox="1">
                  <a:spLocks noRot="1" noChangeAspect="1" noMove="1" noResize="1" noEditPoints="1" noAdjustHandles="1" noChangeArrowheads="1" noChangeShapeType="1" noTextEdit="1"/>
                </p:cNvSpPr>
                <p:nvPr/>
              </p:nvSpPr>
              <p:spPr>
                <a:xfrm>
                  <a:off x="2343494" y="5080273"/>
                  <a:ext cx="6977063" cy="611834"/>
                </a:xfrm>
                <a:prstGeom prst="rect">
                  <a:avLst/>
                </a:prstGeom>
                <a:blipFill>
                  <a:blip r:embed="rId5"/>
                  <a:stretch>
                    <a:fillRect l="-1091" b="-14286"/>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B7CEFE6C-6EA2-C84D-BF44-5ACEC6DAC193}"/>
                </a:ext>
              </a:extLst>
            </p:cNvPr>
            <p:cNvSpPr txBox="1"/>
            <p:nvPr/>
          </p:nvSpPr>
          <p:spPr>
            <a:xfrm>
              <a:off x="3726768" y="5714259"/>
              <a:ext cx="1814512" cy="707886"/>
            </a:xfrm>
            <a:prstGeom prst="rect">
              <a:avLst/>
            </a:prstGeom>
            <a:noFill/>
          </p:spPr>
          <p:txBody>
            <a:bodyPr wrap="square" rtlCol="0">
              <a:spAutoFit/>
            </a:bodyPr>
            <a:lstStyle/>
            <a:p>
              <a:r>
                <a:rPr lang="en-US" sz="2000" dirty="0">
                  <a:solidFill>
                    <a:schemeClr val="accent2"/>
                  </a:solidFill>
                </a:rPr>
                <a:t>Strain-dependent</a:t>
              </a:r>
            </a:p>
          </p:txBody>
        </p:sp>
        <p:sp>
          <p:nvSpPr>
            <p:cNvPr id="43" name="TextBox 42">
              <a:extLst>
                <a:ext uri="{FF2B5EF4-FFF2-40B4-BE49-F238E27FC236}">
                  <a16:creationId xmlns:a16="http://schemas.microsoft.com/office/drawing/2014/main" id="{5C600A39-C4AF-8E4F-84D8-AE5B16CEFB16}"/>
                </a:ext>
              </a:extLst>
            </p:cNvPr>
            <p:cNvSpPr txBox="1"/>
            <p:nvPr/>
          </p:nvSpPr>
          <p:spPr>
            <a:xfrm>
              <a:off x="6705106" y="3620782"/>
              <a:ext cx="3000884" cy="707886"/>
            </a:xfrm>
            <a:prstGeom prst="rect">
              <a:avLst/>
            </a:prstGeom>
            <a:noFill/>
          </p:spPr>
          <p:txBody>
            <a:bodyPr wrap="square" rtlCol="0">
              <a:spAutoFit/>
            </a:bodyPr>
            <a:lstStyle/>
            <a:p>
              <a:r>
                <a:rPr lang="en-US" sz="2000" dirty="0">
                  <a:solidFill>
                    <a:schemeClr val="accent1"/>
                  </a:solidFill>
                </a:rPr>
                <a:t>Instrumental parameters (Sample independent)</a:t>
              </a:r>
            </a:p>
          </p:txBody>
        </p:sp>
        <p:sp>
          <p:nvSpPr>
            <p:cNvPr id="44" name="TextBox 43">
              <a:extLst>
                <a:ext uri="{FF2B5EF4-FFF2-40B4-BE49-F238E27FC236}">
                  <a16:creationId xmlns:a16="http://schemas.microsoft.com/office/drawing/2014/main" id="{50B1450E-B815-5D40-917C-DA1A5B612CC9}"/>
                </a:ext>
              </a:extLst>
            </p:cNvPr>
            <p:cNvSpPr txBox="1"/>
            <p:nvPr/>
          </p:nvSpPr>
          <p:spPr>
            <a:xfrm>
              <a:off x="7403959" y="5087689"/>
              <a:ext cx="1755497" cy="707886"/>
            </a:xfrm>
            <a:prstGeom prst="rect">
              <a:avLst/>
            </a:prstGeom>
            <a:noFill/>
          </p:spPr>
          <p:txBody>
            <a:bodyPr wrap="square" rtlCol="0">
              <a:spAutoFit/>
            </a:bodyPr>
            <a:lstStyle/>
            <a:p>
              <a:r>
                <a:rPr lang="en-US" sz="2000" dirty="0">
                  <a:ln w="3175">
                    <a:solidFill>
                      <a:schemeClr val="bg1">
                        <a:lumMod val="85000"/>
                      </a:schemeClr>
                    </a:solidFill>
                  </a:ln>
                  <a:solidFill>
                    <a:schemeClr val="accent4"/>
                  </a:solidFill>
                </a:rPr>
                <a:t>Size-dependent</a:t>
              </a:r>
            </a:p>
          </p:txBody>
        </p:sp>
        <p:sp>
          <p:nvSpPr>
            <p:cNvPr id="3" name="Rectangle 2">
              <a:extLst>
                <a:ext uri="{FF2B5EF4-FFF2-40B4-BE49-F238E27FC236}">
                  <a16:creationId xmlns:a16="http://schemas.microsoft.com/office/drawing/2014/main" id="{C101570B-008C-0F40-8FE6-FA2652FE70A6}"/>
                </a:ext>
              </a:extLst>
            </p:cNvPr>
            <p:cNvSpPr/>
            <p:nvPr/>
          </p:nvSpPr>
          <p:spPr>
            <a:xfrm>
              <a:off x="340772" y="3531346"/>
              <a:ext cx="6171754" cy="461665"/>
            </a:xfrm>
            <a:prstGeom prst="rect">
              <a:avLst/>
            </a:prstGeom>
          </p:spPr>
          <p:txBody>
            <a:bodyPr wrap="none">
              <a:spAutoFit/>
            </a:bodyPr>
            <a:lstStyle/>
            <a:p>
              <a:r>
                <a:rPr lang="sv-SE" sz="2400" u="sng" dirty="0"/>
                <a:t>The Thompson-Cox-Hastings pseudo-</a:t>
              </a:r>
              <a:r>
                <a:rPr lang="sv-SE" sz="2400" u="sng" dirty="0" err="1"/>
                <a:t>Voigt</a:t>
              </a:r>
              <a:r>
                <a:rPr lang="sv-SE" sz="2400" u="sng" dirty="0"/>
                <a:t> </a:t>
              </a:r>
            </a:p>
          </p:txBody>
        </p:sp>
        <p:sp>
          <p:nvSpPr>
            <p:cNvPr id="45" name="TextBox 44">
              <a:extLst>
                <a:ext uri="{FF2B5EF4-FFF2-40B4-BE49-F238E27FC236}">
                  <a16:creationId xmlns:a16="http://schemas.microsoft.com/office/drawing/2014/main" id="{FDCA6CB2-EDC9-F64E-ACB8-B897692A2C86}"/>
                </a:ext>
              </a:extLst>
            </p:cNvPr>
            <p:cNvSpPr txBox="1"/>
            <p:nvPr/>
          </p:nvSpPr>
          <p:spPr>
            <a:xfrm>
              <a:off x="9705990" y="4402116"/>
              <a:ext cx="2571848" cy="461665"/>
            </a:xfrm>
            <a:prstGeom prst="rect">
              <a:avLst/>
            </a:prstGeom>
            <a:noFill/>
          </p:spPr>
          <p:txBody>
            <a:bodyPr wrap="square" rtlCol="0">
              <a:spAutoFit/>
            </a:bodyPr>
            <a:lstStyle/>
            <a:p>
              <a:r>
                <a:rPr lang="en-US" sz="2400" dirty="0" err="1"/>
                <a:t>Fullprof</a:t>
              </a:r>
              <a:r>
                <a:rPr lang="en-US" sz="2400" dirty="0"/>
                <a:t>: </a:t>
              </a:r>
              <a:r>
                <a:rPr lang="en-US" sz="2400" dirty="0" err="1"/>
                <a:t>Npr</a:t>
              </a:r>
              <a:r>
                <a:rPr lang="en-US" sz="2400" dirty="0"/>
                <a:t> = 7</a:t>
              </a:r>
            </a:p>
          </p:txBody>
        </p:sp>
      </p:grpSp>
    </p:spTree>
    <p:extLst>
      <p:ext uri="{BB962C8B-B14F-4D97-AF65-F5344CB8AC3E}">
        <p14:creationId xmlns:p14="http://schemas.microsoft.com/office/powerpoint/2010/main" val="29971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FC716-0FD6-0945-B033-A6224F86D9AA}"/>
              </a:ext>
            </a:extLst>
          </p:cNvPr>
          <p:cNvSpPr>
            <a:spLocks noGrp="1"/>
          </p:cNvSpPr>
          <p:nvPr>
            <p:ph type="title"/>
          </p:nvPr>
        </p:nvSpPr>
        <p:spPr/>
        <p:txBody>
          <a:bodyPr/>
          <a:lstStyle/>
          <a:p>
            <a:r>
              <a:rPr lang="en-US" dirty="0" err="1"/>
              <a:t>FullProf</a:t>
            </a:r>
            <a:r>
              <a:rPr lang="en-US" dirty="0"/>
              <a:t>: Powder diffraction analysis</a:t>
            </a:r>
          </a:p>
        </p:txBody>
      </p:sp>
      <p:sp>
        <p:nvSpPr>
          <p:cNvPr id="3" name="Content Placeholder 2">
            <a:extLst>
              <a:ext uri="{FF2B5EF4-FFF2-40B4-BE49-F238E27FC236}">
                <a16:creationId xmlns:a16="http://schemas.microsoft.com/office/drawing/2014/main" id="{59083A34-E225-CE41-94D8-E025778DE097}"/>
              </a:ext>
            </a:extLst>
          </p:cNvPr>
          <p:cNvSpPr>
            <a:spLocks noGrp="1"/>
          </p:cNvSpPr>
          <p:nvPr>
            <p:ph idx="1"/>
          </p:nvPr>
        </p:nvSpPr>
        <p:spPr/>
        <p:txBody>
          <a:bodyPr/>
          <a:lstStyle/>
          <a:p>
            <a:r>
              <a:rPr lang="en-US" dirty="0"/>
              <a:t>Data file </a:t>
            </a:r>
          </a:p>
          <a:p>
            <a:r>
              <a:rPr lang="en-US" dirty="0"/>
              <a:t>.PCR file: Input file (</a:t>
            </a:r>
            <a:r>
              <a:rPr lang="en-US" dirty="0" err="1"/>
              <a:t>Fullprof</a:t>
            </a:r>
            <a:r>
              <a:rPr lang="en-US" dirty="0"/>
              <a:t> reads lines)</a:t>
            </a:r>
          </a:p>
          <a:p>
            <a:pPr marL="0" indent="0">
              <a:buNone/>
            </a:pPr>
            <a:endParaRPr lang="en-US" dirty="0"/>
          </a:p>
        </p:txBody>
      </p:sp>
      <p:sp>
        <p:nvSpPr>
          <p:cNvPr id="4" name="Date Placeholder 3">
            <a:extLst>
              <a:ext uri="{FF2B5EF4-FFF2-40B4-BE49-F238E27FC236}">
                <a16:creationId xmlns:a16="http://schemas.microsoft.com/office/drawing/2014/main" id="{E04D9FD4-01D5-4F4E-83AE-44E63508F9D4}"/>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B3256705-E1AB-AA49-AA6F-AF02FBB7964D}"/>
              </a:ext>
            </a:extLst>
          </p:cNvPr>
          <p:cNvSpPr>
            <a:spLocks noGrp="1"/>
          </p:cNvSpPr>
          <p:nvPr>
            <p:ph type="sldNum" sz="quarter" idx="12"/>
          </p:nvPr>
        </p:nvSpPr>
        <p:spPr/>
        <p:txBody>
          <a:bodyPr/>
          <a:lstStyle/>
          <a:p>
            <a:fld id="{ED1A6700-4B8E-C940-9C38-BD3ABD7F9838}" type="slidenum">
              <a:rPr lang="en-US" smtClean="0"/>
              <a:t>73</a:t>
            </a:fld>
            <a:endParaRPr lang="en-US"/>
          </a:p>
        </p:txBody>
      </p:sp>
      <p:pic>
        <p:nvPicPr>
          <p:cNvPr id="7" name="Picture 6">
            <a:extLst>
              <a:ext uri="{FF2B5EF4-FFF2-40B4-BE49-F238E27FC236}">
                <a16:creationId xmlns:a16="http://schemas.microsoft.com/office/drawing/2014/main" id="{5AF9C335-40FA-D343-B42D-F6EDF49D1156}"/>
              </a:ext>
            </a:extLst>
          </p:cNvPr>
          <p:cNvPicPr>
            <a:picLocks noChangeAspect="1"/>
          </p:cNvPicPr>
          <p:nvPr/>
        </p:nvPicPr>
        <p:blipFill>
          <a:blip r:embed="rId2"/>
          <a:stretch>
            <a:fillRect/>
          </a:stretch>
        </p:blipFill>
        <p:spPr>
          <a:xfrm>
            <a:off x="5146875" y="2545569"/>
            <a:ext cx="4262606" cy="4073880"/>
          </a:xfrm>
          <a:prstGeom prst="rect">
            <a:avLst/>
          </a:prstGeom>
        </p:spPr>
      </p:pic>
      <p:pic>
        <p:nvPicPr>
          <p:cNvPr id="8" name="Picture 7">
            <a:extLst>
              <a:ext uri="{FF2B5EF4-FFF2-40B4-BE49-F238E27FC236}">
                <a16:creationId xmlns:a16="http://schemas.microsoft.com/office/drawing/2014/main" id="{FB5482A3-893A-0C41-BD95-AE377E370219}"/>
              </a:ext>
            </a:extLst>
          </p:cNvPr>
          <p:cNvPicPr>
            <a:picLocks noChangeAspect="1"/>
          </p:cNvPicPr>
          <p:nvPr/>
        </p:nvPicPr>
        <p:blipFill>
          <a:blip r:embed="rId3"/>
          <a:stretch>
            <a:fillRect/>
          </a:stretch>
        </p:blipFill>
        <p:spPr>
          <a:xfrm>
            <a:off x="711982" y="2545569"/>
            <a:ext cx="4287790" cy="2703599"/>
          </a:xfrm>
          <a:prstGeom prst="rect">
            <a:avLst/>
          </a:prstGeom>
        </p:spPr>
      </p:pic>
      <p:sp>
        <p:nvSpPr>
          <p:cNvPr id="9" name="TextBox 8">
            <a:extLst>
              <a:ext uri="{FF2B5EF4-FFF2-40B4-BE49-F238E27FC236}">
                <a16:creationId xmlns:a16="http://schemas.microsoft.com/office/drawing/2014/main" id="{01E808F9-A496-E243-9557-5B0CF037EB30}"/>
              </a:ext>
            </a:extLst>
          </p:cNvPr>
          <p:cNvSpPr txBox="1"/>
          <p:nvPr/>
        </p:nvSpPr>
        <p:spPr>
          <a:xfrm>
            <a:off x="10783960" y="5231412"/>
            <a:ext cx="1296276" cy="830997"/>
          </a:xfrm>
          <a:prstGeom prst="rect">
            <a:avLst/>
          </a:prstGeom>
          <a:noFill/>
        </p:spPr>
        <p:txBody>
          <a:bodyPr wrap="square" rtlCol="0">
            <a:spAutoFit/>
          </a:bodyPr>
          <a:lstStyle/>
          <a:p>
            <a:r>
              <a:rPr lang="en-US" sz="2400" dirty="0"/>
              <a:t>Fix   : 0</a:t>
            </a:r>
          </a:p>
          <a:p>
            <a:r>
              <a:rPr lang="en-US" sz="2400" dirty="0"/>
              <a:t>Vary :1 </a:t>
            </a:r>
          </a:p>
        </p:txBody>
      </p:sp>
      <p:sp>
        <p:nvSpPr>
          <p:cNvPr id="10" name="Rectangle 9">
            <a:extLst>
              <a:ext uri="{FF2B5EF4-FFF2-40B4-BE49-F238E27FC236}">
                <a16:creationId xmlns:a16="http://schemas.microsoft.com/office/drawing/2014/main" id="{4927E232-57CC-A24B-AEA1-52285B3881DB}"/>
              </a:ext>
            </a:extLst>
          </p:cNvPr>
          <p:cNvSpPr/>
          <p:nvPr/>
        </p:nvSpPr>
        <p:spPr>
          <a:xfrm>
            <a:off x="737042" y="2858569"/>
            <a:ext cx="4262729" cy="220736"/>
          </a:xfrm>
          <a:prstGeom prst="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6F05036-D9AE-4145-833B-AC290F782328}"/>
              </a:ext>
            </a:extLst>
          </p:cNvPr>
          <p:cNvPicPr>
            <a:picLocks noChangeAspect="1"/>
          </p:cNvPicPr>
          <p:nvPr/>
        </p:nvPicPr>
        <p:blipFill>
          <a:blip r:embed="rId4"/>
          <a:stretch>
            <a:fillRect/>
          </a:stretch>
        </p:blipFill>
        <p:spPr>
          <a:xfrm>
            <a:off x="1608950" y="5310860"/>
            <a:ext cx="2451535" cy="1412536"/>
          </a:xfrm>
          <a:prstGeom prst="rect">
            <a:avLst/>
          </a:prstGeom>
        </p:spPr>
      </p:pic>
      <p:pic>
        <p:nvPicPr>
          <p:cNvPr id="12" name="Picture 11">
            <a:extLst>
              <a:ext uri="{FF2B5EF4-FFF2-40B4-BE49-F238E27FC236}">
                <a16:creationId xmlns:a16="http://schemas.microsoft.com/office/drawing/2014/main" id="{78424E66-CA49-0E40-80D4-FA2315F59F26}"/>
              </a:ext>
            </a:extLst>
          </p:cNvPr>
          <p:cNvPicPr>
            <a:picLocks noChangeAspect="1"/>
          </p:cNvPicPr>
          <p:nvPr/>
        </p:nvPicPr>
        <p:blipFill rotWithShape="1">
          <a:blip r:embed="rId5"/>
          <a:srcRect l="1" r="729"/>
          <a:stretch/>
        </p:blipFill>
        <p:spPr>
          <a:xfrm>
            <a:off x="4917057" y="1243784"/>
            <a:ext cx="6540379" cy="709427"/>
          </a:xfrm>
          <a:prstGeom prst="rect">
            <a:avLst/>
          </a:prstGeom>
        </p:spPr>
      </p:pic>
      <p:sp>
        <p:nvSpPr>
          <p:cNvPr id="13" name="Frame 12">
            <a:extLst>
              <a:ext uri="{FF2B5EF4-FFF2-40B4-BE49-F238E27FC236}">
                <a16:creationId xmlns:a16="http://schemas.microsoft.com/office/drawing/2014/main" id="{015F6C83-BF69-2B4B-9A23-00F85FED2C88}"/>
              </a:ext>
            </a:extLst>
          </p:cNvPr>
          <p:cNvSpPr/>
          <p:nvPr/>
        </p:nvSpPr>
        <p:spPr>
          <a:xfrm>
            <a:off x="6676894" y="1495993"/>
            <a:ext cx="294483" cy="448339"/>
          </a:xfrm>
          <a:prstGeom prst="fram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FBBD0870-FA87-9F4F-980A-ABDE0DCFB55A}"/>
              </a:ext>
            </a:extLst>
          </p:cNvPr>
          <p:cNvSpPr txBox="1"/>
          <p:nvPr/>
        </p:nvSpPr>
        <p:spPr>
          <a:xfrm>
            <a:off x="0" y="2784271"/>
            <a:ext cx="795775" cy="338554"/>
          </a:xfrm>
          <a:prstGeom prst="rect">
            <a:avLst/>
          </a:prstGeom>
          <a:noFill/>
        </p:spPr>
        <p:txBody>
          <a:bodyPr wrap="square" rtlCol="0">
            <a:spAutoFit/>
          </a:bodyPr>
          <a:lstStyle/>
          <a:p>
            <a:r>
              <a:rPr lang="en-US" sz="1600" dirty="0">
                <a:solidFill>
                  <a:srgbClr val="0432FF"/>
                </a:solidFill>
              </a:rPr>
              <a:t>Input</a:t>
            </a:r>
          </a:p>
        </p:txBody>
      </p:sp>
      <p:sp>
        <p:nvSpPr>
          <p:cNvPr id="15" name="Rectangle 14">
            <a:extLst>
              <a:ext uri="{FF2B5EF4-FFF2-40B4-BE49-F238E27FC236}">
                <a16:creationId xmlns:a16="http://schemas.microsoft.com/office/drawing/2014/main" id="{CA615180-CAAF-E54A-AFBE-9D426B35AFD4}"/>
              </a:ext>
            </a:extLst>
          </p:cNvPr>
          <p:cNvSpPr/>
          <p:nvPr/>
        </p:nvSpPr>
        <p:spPr>
          <a:xfrm>
            <a:off x="737041" y="3148932"/>
            <a:ext cx="4262729" cy="22073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1838D76-2179-DD42-8ACD-232107CE25AB}"/>
              </a:ext>
            </a:extLst>
          </p:cNvPr>
          <p:cNvSpPr txBox="1"/>
          <p:nvPr/>
        </p:nvSpPr>
        <p:spPr>
          <a:xfrm>
            <a:off x="-2" y="3079305"/>
            <a:ext cx="795775" cy="338554"/>
          </a:xfrm>
          <a:prstGeom prst="rect">
            <a:avLst/>
          </a:prstGeom>
          <a:noFill/>
        </p:spPr>
        <p:txBody>
          <a:bodyPr wrap="square" rtlCol="0">
            <a:spAutoFit/>
          </a:bodyPr>
          <a:lstStyle/>
          <a:p>
            <a:r>
              <a:rPr lang="en-US" sz="1600" dirty="0">
                <a:solidFill>
                  <a:schemeClr val="accent2"/>
                </a:solidFill>
              </a:rPr>
              <a:t>Output</a:t>
            </a:r>
          </a:p>
        </p:txBody>
      </p:sp>
      <p:sp>
        <p:nvSpPr>
          <p:cNvPr id="17" name="Rectangle 16">
            <a:extLst>
              <a:ext uri="{FF2B5EF4-FFF2-40B4-BE49-F238E27FC236}">
                <a16:creationId xmlns:a16="http://schemas.microsoft.com/office/drawing/2014/main" id="{028C2506-3A39-B14D-901E-B3FAE8ED704A}"/>
              </a:ext>
            </a:extLst>
          </p:cNvPr>
          <p:cNvSpPr/>
          <p:nvPr/>
        </p:nvSpPr>
        <p:spPr>
          <a:xfrm>
            <a:off x="737041" y="3450927"/>
            <a:ext cx="4262729" cy="22073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BE2916F-7463-304A-B1A4-6E097FF2C7DA}"/>
              </a:ext>
            </a:extLst>
          </p:cNvPr>
          <p:cNvSpPr txBox="1"/>
          <p:nvPr/>
        </p:nvSpPr>
        <p:spPr>
          <a:xfrm>
            <a:off x="-4248" y="3354567"/>
            <a:ext cx="795775" cy="400110"/>
          </a:xfrm>
          <a:prstGeom prst="rect">
            <a:avLst/>
          </a:prstGeom>
          <a:noFill/>
        </p:spPr>
        <p:txBody>
          <a:bodyPr wrap="square" rtlCol="0">
            <a:spAutoFit/>
          </a:bodyPr>
          <a:lstStyle/>
          <a:p>
            <a:r>
              <a:rPr lang="en-US" sz="1000" dirty="0">
                <a:solidFill>
                  <a:srgbClr val="00B050"/>
                </a:solidFill>
              </a:rPr>
              <a:t>Experimental set-up</a:t>
            </a:r>
          </a:p>
        </p:txBody>
      </p:sp>
      <p:sp>
        <p:nvSpPr>
          <p:cNvPr id="19" name="Rectangle 18">
            <a:extLst>
              <a:ext uri="{FF2B5EF4-FFF2-40B4-BE49-F238E27FC236}">
                <a16:creationId xmlns:a16="http://schemas.microsoft.com/office/drawing/2014/main" id="{C47CAF23-96B4-5042-AD8D-9E44837887E8}"/>
              </a:ext>
            </a:extLst>
          </p:cNvPr>
          <p:cNvSpPr/>
          <p:nvPr/>
        </p:nvSpPr>
        <p:spPr>
          <a:xfrm>
            <a:off x="737041" y="3747364"/>
            <a:ext cx="4262729" cy="220736"/>
          </a:xfrm>
          <a:prstGeom prst="rect">
            <a:avLst/>
          </a:prstGeom>
          <a:noFill/>
          <a:ln>
            <a:solidFill>
              <a:srgbClr val="CE5B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116D374-832C-C748-81F9-A5F7B595E7DB}"/>
              </a:ext>
            </a:extLst>
          </p:cNvPr>
          <p:cNvSpPr txBox="1"/>
          <p:nvPr/>
        </p:nvSpPr>
        <p:spPr>
          <a:xfrm>
            <a:off x="3515" y="3674799"/>
            <a:ext cx="795775" cy="369332"/>
          </a:xfrm>
          <a:prstGeom prst="rect">
            <a:avLst/>
          </a:prstGeom>
          <a:noFill/>
        </p:spPr>
        <p:txBody>
          <a:bodyPr wrap="square" rtlCol="0">
            <a:spAutoFit/>
          </a:bodyPr>
          <a:lstStyle/>
          <a:p>
            <a:r>
              <a:rPr lang="en-US" sz="900" dirty="0">
                <a:solidFill>
                  <a:srgbClr val="CE5B78"/>
                </a:solidFill>
              </a:rPr>
              <a:t>Refinement parameters</a:t>
            </a:r>
          </a:p>
        </p:txBody>
      </p:sp>
      <p:sp>
        <p:nvSpPr>
          <p:cNvPr id="21" name="Rectangle 20">
            <a:extLst>
              <a:ext uri="{FF2B5EF4-FFF2-40B4-BE49-F238E27FC236}">
                <a16:creationId xmlns:a16="http://schemas.microsoft.com/office/drawing/2014/main" id="{A65CCC51-F41C-534B-B5C6-5A7FBF1C8899}"/>
              </a:ext>
            </a:extLst>
          </p:cNvPr>
          <p:cNvSpPr/>
          <p:nvPr/>
        </p:nvSpPr>
        <p:spPr>
          <a:xfrm>
            <a:off x="724512" y="4030561"/>
            <a:ext cx="4262729" cy="324421"/>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812F39A-A682-EA4B-807E-7446C96B9DCF}"/>
              </a:ext>
            </a:extLst>
          </p:cNvPr>
          <p:cNvSpPr/>
          <p:nvPr/>
        </p:nvSpPr>
        <p:spPr>
          <a:xfrm>
            <a:off x="724512" y="4468482"/>
            <a:ext cx="4262729" cy="2286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16EA172-273A-DF45-823E-D44ED5524DBA}"/>
              </a:ext>
            </a:extLst>
          </p:cNvPr>
          <p:cNvSpPr/>
          <p:nvPr/>
        </p:nvSpPr>
        <p:spPr>
          <a:xfrm>
            <a:off x="724511" y="4698669"/>
            <a:ext cx="4262729" cy="22860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1038C42-110F-CE48-9FBE-C7393DB14C60}"/>
              </a:ext>
            </a:extLst>
          </p:cNvPr>
          <p:cNvSpPr txBox="1"/>
          <p:nvPr/>
        </p:nvSpPr>
        <p:spPr>
          <a:xfrm>
            <a:off x="-58734" y="4593018"/>
            <a:ext cx="850261" cy="400110"/>
          </a:xfrm>
          <a:prstGeom prst="rect">
            <a:avLst/>
          </a:prstGeom>
          <a:noFill/>
        </p:spPr>
        <p:txBody>
          <a:bodyPr wrap="square" rtlCol="0">
            <a:spAutoFit/>
          </a:bodyPr>
          <a:lstStyle/>
          <a:p>
            <a:r>
              <a:rPr lang="en-US" sz="1000" dirty="0">
                <a:solidFill>
                  <a:srgbClr val="CA6217"/>
                </a:solidFill>
              </a:rPr>
              <a:t>Experimental set-up 2</a:t>
            </a:r>
          </a:p>
        </p:txBody>
      </p:sp>
      <p:sp>
        <p:nvSpPr>
          <p:cNvPr id="26" name="Rectangle 25">
            <a:extLst>
              <a:ext uri="{FF2B5EF4-FFF2-40B4-BE49-F238E27FC236}">
                <a16:creationId xmlns:a16="http://schemas.microsoft.com/office/drawing/2014/main" id="{1B7CC8D0-FB12-1945-95C5-635A5F84040F}"/>
              </a:ext>
            </a:extLst>
          </p:cNvPr>
          <p:cNvSpPr/>
          <p:nvPr/>
        </p:nvSpPr>
        <p:spPr>
          <a:xfrm>
            <a:off x="724511" y="4928856"/>
            <a:ext cx="4262729" cy="31711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41E588B-5AB5-6548-B5D9-34917CE0D766}"/>
              </a:ext>
            </a:extLst>
          </p:cNvPr>
          <p:cNvSpPr/>
          <p:nvPr/>
        </p:nvSpPr>
        <p:spPr>
          <a:xfrm>
            <a:off x="5146875" y="2965270"/>
            <a:ext cx="4262729" cy="593747"/>
          </a:xfrm>
          <a:prstGeom prst="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619D42-C038-324A-A745-6CFC93FBDB8D}"/>
              </a:ext>
            </a:extLst>
          </p:cNvPr>
          <p:cNvSpPr/>
          <p:nvPr/>
        </p:nvSpPr>
        <p:spPr>
          <a:xfrm>
            <a:off x="5146873" y="4254136"/>
            <a:ext cx="4262729" cy="14497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8707419-DFBB-944B-8676-C6935F2A7C2F}"/>
              </a:ext>
            </a:extLst>
          </p:cNvPr>
          <p:cNvSpPr/>
          <p:nvPr/>
        </p:nvSpPr>
        <p:spPr>
          <a:xfrm>
            <a:off x="5146871" y="4395994"/>
            <a:ext cx="4262729" cy="870199"/>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D54E5C5-18A4-4E4A-BD18-A05948687521}"/>
              </a:ext>
            </a:extLst>
          </p:cNvPr>
          <p:cNvSpPr/>
          <p:nvPr/>
        </p:nvSpPr>
        <p:spPr>
          <a:xfrm>
            <a:off x="5151107" y="5344528"/>
            <a:ext cx="644448" cy="31604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466A54C-7909-AF4D-8129-2CBAA5D4C042}"/>
              </a:ext>
            </a:extLst>
          </p:cNvPr>
          <p:cNvSpPr/>
          <p:nvPr/>
        </p:nvSpPr>
        <p:spPr>
          <a:xfrm>
            <a:off x="5151107" y="5646911"/>
            <a:ext cx="4223670" cy="316044"/>
          </a:xfrm>
          <a:prstGeom prst="rect">
            <a:avLst/>
          </a:prstGeom>
          <a:noFill/>
          <a:ln>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D9A716F-0737-BB4B-BC84-3EC5501CFC5F}"/>
              </a:ext>
            </a:extLst>
          </p:cNvPr>
          <p:cNvSpPr/>
          <p:nvPr/>
        </p:nvSpPr>
        <p:spPr>
          <a:xfrm>
            <a:off x="5151107" y="5961312"/>
            <a:ext cx="3405064" cy="28822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831C554-B3FA-144A-8C5E-86AF53A1F446}"/>
              </a:ext>
            </a:extLst>
          </p:cNvPr>
          <p:cNvSpPr txBox="1"/>
          <p:nvPr/>
        </p:nvSpPr>
        <p:spPr>
          <a:xfrm>
            <a:off x="0" y="4004207"/>
            <a:ext cx="795775" cy="369332"/>
          </a:xfrm>
          <a:prstGeom prst="rect">
            <a:avLst/>
          </a:prstGeom>
          <a:noFill/>
        </p:spPr>
        <p:txBody>
          <a:bodyPr wrap="square" rtlCol="0">
            <a:spAutoFit/>
          </a:bodyPr>
          <a:lstStyle/>
          <a:p>
            <a:r>
              <a:rPr lang="en-US" sz="900" dirty="0">
                <a:solidFill>
                  <a:srgbClr val="4B85BC"/>
                </a:solidFill>
              </a:rPr>
              <a:t>Excluded regions</a:t>
            </a:r>
          </a:p>
        </p:txBody>
      </p:sp>
      <p:sp>
        <p:nvSpPr>
          <p:cNvPr id="37" name="TextBox 36">
            <a:extLst>
              <a:ext uri="{FF2B5EF4-FFF2-40B4-BE49-F238E27FC236}">
                <a16:creationId xmlns:a16="http://schemas.microsoft.com/office/drawing/2014/main" id="{25682562-A0B7-AA45-B563-4AD7151D8FA8}"/>
              </a:ext>
            </a:extLst>
          </p:cNvPr>
          <p:cNvSpPr txBox="1"/>
          <p:nvPr/>
        </p:nvSpPr>
        <p:spPr>
          <a:xfrm>
            <a:off x="2687577" y="4465284"/>
            <a:ext cx="1947923" cy="230832"/>
          </a:xfrm>
          <a:prstGeom prst="rect">
            <a:avLst/>
          </a:prstGeom>
          <a:noFill/>
        </p:spPr>
        <p:txBody>
          <a:bodyPr wrap="square" rtlCol="0">
            <a:spAutoFit/>
          </a:bodyPr>
          <a:lstStyle/>
          <a:p>
            <a:r>
              <a:rPr lang="en-US" sz="900" dirty="0"/>
              <a:t>Number of refined parameter</a:t>
            </a:r>
          </a:p>
        </p:txBody>
      </p:sp>
      <p:sp>
        <p:nvSpPr>
          <p:cNvPr id="38" name="TextBox 37">
            <a:extLst>
              <a:ext uri="{FF2B5EF4-FFF2-40B4-BE49-F238E27FC236}">
                <a16:creationId xmlns:a16="http://schemas.microsoft.com/office/drawing/2014/main" id="{EDE2C426-42B6-B64D-AC1A-7DAC75DC1301}"/>
              </a:ext>
            </a:extLst>
          </p:cNvPr>
          <p:cNvSpPr txBox="1"/>
          <p:nvPr/>
        </p:nvSpPr>
        <p:spPr>
          <a:xfrm>
            <a:off x="682684" y="5246801"/>
            <a:ext cx="930216" cy="246221"/>
          </a:xfrm>
          <a:prstGeom prst="rect">
            <a:avLst/>
          </a:prstGeom>
          <a:noFill/>
        </p:spPr>
        <p:txBody>
          <a:bodyPr wrap="square" rtlCol="0">
            <a:spAutoFit/>
          </a:bodyPr>
          <a:lstStyle/>
          <a:p>
            <a:r>
              <a:rPr lang="en-US" sz="1000" dirty="0">
                <a:solidFill>
                  <a:srgbClr val="7030A0"/>
                </a:solidFill>
              </a:rPr>
              <a:t>Background</a:t>
            </a:r>
          </a:p>
        </p:txBody>
      </p:sp>
      <p:sp>
        <p:nvSpPr>
          <p:cNvPr id="39" name="TextBox 38">
            <a:extLst>
              <a:ext uri="{FF2B5EF4-FFF2-40B4-BE49-F238E27FC236}">
                <a16:creationId xmlns:a16="http://schemas.microsoft.com/office/drawing/2014/main" id="{7520C6A4-5F2A-7048-81F2-F6E24C1F506B}"/>
              </a:ext>
            </a:extLst>
          </p:cNvPr>
          <p:cNvSpPr txBox="1"/>
          <p:nvPr/>
        </p:nvSpPr>
        <p:spPr>
          <a:xfrm>
            <a:off x="9409481" y="2987887"/>
            <a:ext cx="1551646" cy="461665"/>
          </a:xfrm>
          <a:prstGeom prst="rect">
            <a:avLst/>
          </a:prstGeom>
          <a:noFill/>
        </p:spPr>
        <p:txBody>
          <a:bodyPr wrap="square" rtlCol="0">
            <a:spAutoFit/>
          </a:bodyPr>
          <a:lstStyle/>
          <a:p>
            <a:r>
              <a:rPr lang="sv-SE" sz="1200" dirty="0">
                <a:solidFill>
                  <a:srgbClr val="0432FF"/>
                </a:solidFill>
              </a:rPr>
              <a:t>Main </a:t>
            </a:r>
            <a:r>
              <a:rPr lang="sv-SE" sz="1200" dirty="0" err="1">
                <a:solidFill>
                  <a:srgbClr val="0432FF"/>
                </a:solidFill>
              </a:rPr>
              <a:t>control</a:t>
            </a:r>
            <a:r>
              <a:rPr lang="sv-SE" sz="1200" dirty="0">
                <a:solidFill>
                  <a:srgbClr val="0432FF"/>
                </a:solidFill>
              </a:rPr>
              <a:t> </a:t>
            </a:r>
            <a:r>
              <a:rPr lang="sv-SE" sz="1200" dirty="0" err="1">
                <a:solidFill>
                  <a:srgbClr val="0432FF"/>
                </a:solidFill>
              </a:rPr>
              <a:t>codes</a:t>
            </a:r>
            <a:r>
              <a:rPr lang="sv-SE" sz="1200" dirty="0">
                <a:solidFill>
                  <a:srgbClr val="0432FF"/>
                </a:solidFill>
              </a:rPr>
              <a:t> </a:t>
            </a:r>
            <a:r>
              <a:rPr lang="sv-SE" sz="1200" dirty="0" err="1">
                <a:solidFill>
                  <a:srgbClr val="0432FF"/>
                </a:solidFill>
              </a:rPr>
              <a:t>line</a:t>
            </a:r>
            <a:r>
              <a:rPr lang="sv-SE" sz="1200" dirty="0">
                <a:solidFill>
                  <a:srgbClr val="0432FF"/>
                </a:solidFill>
              </a:rPr>
              <a:t> for the </a:t>
            </a:r>
            <a:r>
              <a:rPr lang="sv-SE" sz="1200" dirty="0" err="1">
                <a:solidFill>
                  <a:srgbClr val="0432FF"/>
                </a:solidFill>
              </a:rPr>
              <a:t>phase</a:t>
            </a:r>
            <a:r>
              <a:rPr lang="sv-SE" sz="1200" dirty="0">
                <a:solidFill>
                  <a:srgbClr val="0432FF"/>
                </a:solidFill>
              </a:rPr>
              <a:t> </a:t>
            </a:r>
          </a:p>
        </p:txBody>
      </p:sp>
      <p:sp>
        <p:nvSpPr>
          <p:cNvPr id="40" name="TextBox 39">
            <a:extLst>
              <a:ext uri="{FF2B5EF4-FFF2-40B4-BE49-F238E27FC236}">
                <a16:creationId xmlns:a16="http://schemas.microsoft.com/office/drawing/2014/main" id="{E7BFE7E0-D126-8244-8864-414D8DEB5A02}"/>
              </a:ext>
            </a:extLst>
          </p:cNvPr>
          <p:cNvSpPr txBox="1"/>
          <p:nvPr/>
        </p:nvSpPr>
        <p:spPr>
          <a:xfrm>
            <a:off x="9443501" y="4169249"/>
            <a:ext cx="1551646" cy="276999"/>
          </a:xfrm>
          <a:prstGeom prst="rect">
            <a:avLst/>
          </a:prstGeom>
          <a:noFill/>
        </p:spPr>
        <p:txBody>
          <a:bodyPr wrap="square" rtlCol="0">
            <a:spAutoFit/>
          </a:bodyPr>
          <a:lstStyle/>
          <a:p>
            <a:r>
              <a:rPr lang="sv-SE" sz="1200" dirty="0">
                <a:solidFill>
                  <a:srgbClr val="FF0000"/>
                </a:solidFill>
              </a:rPr>
              <a:t>Space </a:t>
            </a:r>
            <a:r>
              <a:rPr lang="sv-SE" sz="1200" dirty="0" err="1">
                <a:solidFill>
                  <a:srgbClr val="FF0000"/>
                </a:solidFill>
              </a:rPr>
              <a:t>group</a:t>
            </a:r>
            <a:endParaRPr lang="sv-SE" sz="1200" dirty="0">
              <a:solidFill>
                <a:srgbClr val="FF0000"/>
              </a:solidFill>
            </a:endParaRPr>
          </a:p>
        </p:txBody>
      </p:sp>
      <p:sp>
        <p:nvSpPr>
          <p:cNvPr id="41" name="TextBox 40">
            <a:extLst>
              <a:ext uri="{FF2B5EF4-FFF2-40B4-BE49-F238E27FC236}">
                <a16:creationId xmlns:a16="http://schemas.microsoft.com/office/drawing/2014/main" id="{96238076-20E6-5F4F-9055-E0B2522CFB71}"/>
              </a:ext>
            </a:extLst>
          </p:cNvPr>
          <p:cNvSpPr txBox="1"/>
          <p:nvPr/>
        </p:nvSpPr>
        <p:spPr>
          <a:xfrm>
            <a:off x="9443501" y="4462058"/>
            <a:ext cx="1551646" cy="461665"/>
          </a:xfrm>
          <a:prstGeom prst="rect">
            <a:avLst/>
          </a:prstGeom>
          <a:noFill/>
        </p:spPr>
        <p:txBody>
          <a:bodyPr wrap="square" rtlCol="0">
            <a:spAutoFit/>
          </a:bodyPr>
          <a:lstStyle/>
          <a:p>
            <a:r>
              <a:rPr lang="sv-SE" sz="1200" dirty="0">
                <a:solidFill>
                  <a:schemeClr val="accent3"/>
                </a:solidFill>
              </a:rPr>
              <a:t>Atomic</a:t>
            </a:r>
          </a:p>
          <a:p>
            <a:r>
              <a:rPr lang="sv-SE" sz="1200" dirty="0">
                <a:solidFill>
                  <a:schemeClr val="accent3"/>
                </a:solidFill>
              </a:rPr>
              <a:t>parameter</a:t>
            </a:r>
          </a:p>
        </p:txBody>
      </p:sp>
      <p:sp>
        <p:nvSpPr>
          <p:cNvPr id="42" name="Rectangle 41">
            <a:extLst>
              <a:ext uri="{FF2B5EF4-FFF2-40B4-BE49-F238E27FC236}">
                <a16:creationId xmlns:a16="http://schemas.microsoft.com/office/drawing/2014/main" id="{D091BB1F-53ED-9445-8645-5E68BA9EB9A5}"/>
              </a:ext>
            </a:extLst>
          </p:cNvPr>
          <p:cNvSpPr/>
          <p:nvPr/>
        </p:nvSpPr>
        <p:spPr>
          <a:xfrm>
            <a:off x="5146871" y="3599024"/>
            <a:ext cx="4262729" cy="593747"/>
          </a:xfrm>
          <a:prstGeom prst="rect">
            <a:avLst/>
          </a:prstGeom>
          <a:noFill/>
          <a:ln>
            <a:solidFill>
              <a:srgbClr val="FA9A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6BB9A292-E909-734F-9C31-71027B0D91D0}"/>
              </a:ext>
            </a:extLst>
          </p:cNvPr>
          <p:cNvSpPr txBox="1"/>
          <p:nvPr/>
        </p:nvSpPr>
        <p:spPr>
          <a:xfrm>
            <a:off x="9448848" y="3598200"/>
            <a:ext cx="2670224" cy="738664"/>
          </a:xfrm>
          <a:prstGeom prst="rect">
            <a:avLst/>
          </a:prstGeom>
          <a:noFill/>
        </p:spPr>
        <p:txBody>
          <a:bodyPr wrap="square" rtlCol="0">
            <a:spAutoFit/>
          </a:bodyPr>
          <a:lstStyle/>
          <a:p>
            <a:r>
              <a:rPr lang="sv-SE" sz="1200" dirty="0">
                <a:solidFill>
                  <a:srgbClr val="FA9A85"/>
                </a:solidFill>
              </a:rPr>
              <a:t>(option)</a:t>
            </a:r>
            <a:r>
              <a:rPr lang="sv-SE" dirty="0">
                <a:solidFill>
                  <a:srgbClr val="FA9A85"/>
                </a:solidFill>
              </a:rPr>
              <a:t> </a:t>
            </a:r>
            <a:r>
              <a:rPr lang="sv-SE" sz="1200" dirty="0">
                <a:solidFill>
                  <a:srgbClr val="FA9A85"/>
                </a:solidFill>
              </a:rPr>
              <a:t>Bond-Valence or </a:t>
            </a:r>
            <a:r>
              <a:rPr lang="sv-SE" sz="1200" dirty="0" err="1">
                <a:solidFill>
                  <a:srgbClr val="FA9A85"/>
                </a:solidFill>
              </a:rPr>
              <a:t>distance</a:t>
            </a:r>
            <a:r>
              <a:rPr lang="sv-SE" sz="1200" dirty="0">
                <a:solidFill>
                  <a:srgbClr val="FA9A85"/>
                </a:solidFill>
              </a:rPr>
              <a:t> and </a:t>
            </a:r>
            <a:r>
              <a:rPr lang="sv-SE" sz="1200" dirty="0" err="1">
                <a:solidFill>
                  <a:srgbClr val="FA9A85"/>
                </a:solidFill>
              </a:rPr>
              <a:t>angles</a:t>
            </a:r>
            <a:r>
              <a:rPr lang="sv-SE" sz="1200" dirty="0">
                <a:solidFill>
                  <a:srgbClr val="FA9A85"/>
                </a:solidFill>
              </a:rPr>
              <a:t> </a:t>
            </a:r>
            <a:r>
              <a:rPr lang="sv-SE" sz="1200" dirty="0" err="1">
                <a:solidFill>
                  <a:srgbClr val="FA9A85"/>
                </a:solidFill>
              </a:rPr>
              <a:t>calculations</a:t>
            </a:r>
            <a:r>
              <a:rPr lang="sv-SE" sz="1200" dirty="0">
                <a:solidFill>
                  <a:srgbClr val="FA9A85"/>
                </a:solidFill>
              </a:rPr>
              <a:t> </a:t>
            </a:r>
          </a:p>
          <a:p>
            <a:endParaRPr lang="sv-SE" sz="1200" dirty="0">
              <a:solidFill>
                <a:srgbClr val="FA9A85"/>
              </a:solidFill>
            </a:endParaRPr>
          </a:p>
        </p:txBody>
      </p:sp>
      <p:sp>
        <p:nvSpPr>
          <p:cNvPr id="44" name="TextBox 43">
            <a:extLst>
              <a:ext uri="{FF2B5EF4-FFF2-40B4-BE49-F238E27FC236}">
                <a16:creationId xmlns:a16="http://schemas.microsoft.com/office/drawing/2014/main" id="{56B16CB8-188D-DA45-83F0-867CFA910213}"/>
              </a:ext>
            </a:extLst>
          </p:cNvPr>
          <p:cNvSpPr txBox="1"/>
          <p:nvPr/>
        </p:nvSpPr>
        <p:spPr>
          <a:xfrm>
            <a:off x="4207588" y="5339392"/>
            <a:ext cx="1551646" cy="276999"/>
          </a:xfrm>
          <a:prstGeom prst="rect">
            <a:avLst/>
          </a:prstGeom>
          <a:noFill/>
        </p:spPr>
        <p:txBody>
          <a:bodyPr wrap="square" rtlCol="0">
            <a:spAutoFit/>
          </a:bodyPr>
          <a:lstStyle/>
          <a:p>
            <a:r>
              <a:rPr lang="sv-SE" sz="1200" dirty="0" err="1">
                <a:solidFill>
                  <a:srgbClr val="0070C0"/>
                </a:solidFill>
              </a:rPr>
              <a:t>Scale</a:t>
            </a:r>
            <a:r>
              <a:rPr lang="sv-SE" sz="1200" dirty="0">
                <a:solidFill>
                  <a:srgbClr val="0070C0"/>
                </a:solidFill>
              </a:rPr>
              <a:t> </a:t>
            </a:r>
            <a:r>
              <a:rPr lang="sv-SE" sz="1200" dirty="0" err="1">
                <a:solidFill>
                  <a:srgbClr val="0070C0"/>
                </a:solidFill>
              </a:rPr>
              <a:t>factor</a:t>
            </a:r>
            <a:endParaRPr lang="sv-SE" sz="1200" dirty="0">
              <a:solidFill>
                <a:srgbClr val="0070C0"/>
              </a:solidFill>
            </a:endParaRPr>
          </a:p>
        </p:txBody>
      </p:sp>
      <p:sp>
        <p:nvSpPr>
          <p:cNvPr id="45" name="TextBox 44">
            <a:extLst>
              <a:ext uri="{FF2B5EF4-FFF2-40B4-BE49-F238E27FC236}">
                <a16:creationId xmlns:a16="http://schemas.microsoft.com/office/drawing/2014/main" id="{BE437719-EBB1-AB47-8780-BC15FC54FF6D}"/>
              </a:ext>
            </a:extLst>
          </p:cNvPr>
          <p:cNvSpPr txBox="1"/>
          <p:nvPr/>
        </p:nvSpPr>
        <p:spPr>
          <a:xfrm>
            <a:off x="9384177" y="5656481"/>
            <a:ext cx="1551646" cy="276999"/>
          </a:xfrm>
          <a:prstGeom prst="rect">
            <a:avLst/>
          </a:prstGeom>
          <a:noFill/>
          <a:ln>
            <a:noFill/>
          </a:ln>
        </p:spPr>
        <p:txBody>
          <a:bodyPr wrap="square" rtlCol="0">
            <a:spAutoFit/>
          </a:bodyPr>
          <a:lstStyle/>
          <a:p>
            <a:r>
              <a:rPr lang="sv-SE" sz="1200" dirty="0" err="1">
                <a:solidFill>
                  <a:srgbClr val="FF40FF"/>
                </a:solidFill>
              </a:rPr>
              <a:t>Profile</a:t>
            </a:r>
            <a:r>
              <a:rPr lang="sv-SE" sz="1200" dirty="0">
                <a:solidFill>
                  <a:srgbClr val="FF40FF"/>
                </a:solidFill>
              </a:rPr>
              <a:t> parameter</a:t>
            </a:r>
          </a:p>
        </p:txBody>
      </p:sp>
      <p:sp>
        <p:nvSpPr>
          <p:cNvPr id="46" name="TextBox 45">
            <a:extLst>
              <a:ext uri="{FF2B5EF4-FFF2-40B4-BE49-F238E27FC236}">
                <a16:creationId xmlns:a16="http://schemas.microsoft.com/office/drawing/2014/main" id="{A46ADFCF-2BEB-604D-B969-2BFF6EF731D1}"/>
              </a:ext>
            </a:extLst>
          </p:cNvPr>
          <p:cNvSpPr txBox="1"/>
          <p:nvPr/>
        </p:nvSpPr>
        <p:spPr>
          <a:xfrm>
            <a:off x="8556171" y="6003009"/>
            <a:ext cx="1551646" cy="276999"/>
          </a:xfrm>
          <a:prstGeom prst="rect">
            <a:avLst/>
          </a:prstGeom>
          <a:noFill/>
          <a:ln>
            <a:noFill/>
          </a:ln>
        </p:spPr>
        <p:txBody>
          <a:bodyPr wrap="square" rtlCol="0">
            <a:spAutoFit/>
          </a:bodyPr>
          <a:lstStyle/>
          <a:p>
            <a:r>
              <a:rPr lang="sv-SE" sz="1200" dirty="0">
                <a:solidFill>
                  <a:schemeClr val="bg1">
                    <a:lumMod val="50000"/>
                  </a:schemeClr>
                </a:solidFill>
              </a:rPr>
              <a:t>Cell parameter</a:t>
            </a:r>
          </a:p>
        </p:txBody>
      </p:sp>
    </p:spTree>
    <p:extLst>
      <p:ext uri="{BB962C8B-B14F-4D97-AF65-F5344CB8AC3E}">
        <p14:creationId xmlns:p14="http://schemas.microsoft.com/office/powerpoint/2010/main" val="414814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p:bldP spid="15" grpId="0" animBg="1"/>
      <p:bldP spid="16" grpId="0"/>
      <p:bldP spid="17" grpId="0" animBg="1"/>
      <p:bldP spid="18" grpId="0"/>
      <p:bldP spid="19" grpId="0" animBg="1"/>
      <p:bldP spid="20" grpId="0"/>
      <p:bldP spid="21" grpId="0" animBg="1"/>
      <p:bldP spid="23" grpId="0" animBg="1"/>
      <p:bldP spid="24" grpId="0" animBg="1"/>
      <p:bldP spid="25" grpId="0"/>
      <p:bldP spid="26" grpId="0" animBg="1"/>
      <p:bldP spid="28" grpId="0" animBg="1"/>
      <p:bldP spid="29" grpId="0" animBg="1"/>
      <p:bldP spid="30" grpId="0" animBg="1"/>
      <p:bldP spid="31" grpId="0" animBg="1"/>
      <p:bldP spid="32" grpId="0" animBg="1"/>
      <p:bldP spid="33" grpId="0" animBg="1"/>
      <p:bldP spid="36" grpId="0"/>
      <p:bldP spid="37" grpId="0"/>
      <p:bldP spid="38" grpId="0"/>
      <p:bldP spid="39" grpId="0"/>
      <p:bldP spid="40" grpId="0"/>
      <p:bldP spid="41" grpId="0"/>
      <p:bldP spid="42" grpId="0" animBg="1"/>
      <p:bldP spid="43" grpId="0"/>
      <p:bldP spid="44" grpId="0"/>
      <p:bldP spid="45" grpId="0" animBg="1"/>
      <p:bldP spid="4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2DDC4-23E9-E243-B811-5DAE456C7D31}"/>
              </a:ext>
            </a:extLst>
          </p:cNvPr>
          <p:cNvSpPr>
            <a:spLocks noGrp="1"/>
          </p:cNvSpPr>
          <p:nvPr>
            <p:ph type="title"/>
          </p:nvPr>
        </p:nvSpPr>
        <p:spPr/>
        <p:txBody>
          <a:bodyPr/>
          <a:lstStyle/>
          <a:p>
            <a:r>
              <a:rPr lang="en-US" dirty="0"/>
              <a:t>Let’s try together</a:t>
            </a:r>
          </a:p>
        </p:txBody>
      </p:sp>
      <p:sp>
        <p:nvSpPr>
          <p:cNvPr id="6" name="Content Placeholder 5">
            <a:extLst>
              <a:ext uri="{FF2B5EF4-FFF2-40B4-BE49-F238E27FC236}">
                <a16:creationId xmlns:a16="http://schemas.microsoft.com/office/drawing/2014/main" id="{31CD91DC-6E17-A941-A44E-2252769A1704}"/>
              </a:ext>
            </a:extLst>
          </p:cNvPr>
          <p:cNvSpPr>
            <a:spLocks noGrp="1"/>
          </p:cNvSpPr>
          <p:nvPr>
            <p:ph idx="1"/>
          </p:nvPr>
        </p:nvSpPr>
        <p:spPr>
          <a:xfrm>
            <a:off x="609600" y="1313411"/>
            <a:ext cx="10972800" cy="647911"/>
          </a:xfrm>
        </p:spPr>
        <p:txBody>
          <a:bodyPr>
            <a:normAutofit/>
          </a:bodyPr>
          <a:lstStyle/>
          <a:p>
            <a:pPr lvl="1"/>
            <a:r>
              <a:rPr lang="en-US" sz="3200" dirty="0"/>
              <a:t>MgAl</a:t>
            </a:r>
            <a:r>
              <a:rPr lang="en-US" sz="3200" baseline="-25000" dirty="0"/>
              <a:t>2</a:t>
            </a:r>
            <a:r>
              <a:rPr lang="en-US" sz="3200" dirty="0"/>
              <a:t>O</a:t>
            </a:r>
            <a:r>
              <a:rPr lang="en-US" sz="3200" baseline="-25000" dirty="0"/>
              <a:t>4</a:t>
            </a:r>
            <a:r>
              <a:rPr lang="en-US" sz="3200" dirty="0"/>
              <a:t> </a:t>
            </a:r>
          </a:p>
        </p:txBody>
      </p:sp>
      <p:sp>
        <p:nvSpPr>
          <p:cNvPr id="3" name="Date Placeholder 2">
            <a:extLst>
              <a:ext uri="{FF2B5EF4-FFF2-40B4-BE49-F238E27FC236}">
                <a16:creationId xmlns:a16="http://schemas.microsoft.com/office/drawing/2014/main" id="{CB88B106-21D8-E349-9167-CDD6D961389F}"/>
              </a:ext>
            </a:extLst>
          </p:cNvPr>
          <p:cNvSpPr>
            <a:spLocks noGrp="1"/>
          </p:cNvSpPr>
          <p:nvPr>
            <p:ph type="dt" sz="half" idx="10"/>
          </p:nvPr>
        </p:nvSpPr>
        <p:spPr/>
        <p:txBody>
          <a:bodyPr/>
          <a:lstStyle/>
          <a:p>
            <a:fld id="{72E6678F-F5D4-FB43-9E04-04EF90AD7AAA}" type="datetime1">
              <a:rPr lang="sv-SE" smtClean="0"/>
              <a:t>2019-09-11</a:t>
            </a:fld>
            <a:endParaRPr lang="en-US"/>
          </a:p>
        </p:txBody>
      </p:sp>
      <p:sp>
        <p:nvSpPr>
          <p:cNvPr id="5" name="Slide Number Placeholder 4">
            <a:extLst>
              <a:ext uri="{FF2B5EF4-FFF2-40B4-BE49-F238E27FC236}">
                <a16:creationId xmlns:a16="http://schemas.microsoft.com/office/drawing/2014/main" id="{CDF15D57-733D-6545-A6DD-D45040B672D9}"/>
              </a:ext>
            </a:extLst>
          </p:cNvPr>
          <p:cNvSpPr>
            <a:spLocks noGrp="1"/>
          </p:cNvSpPr>
          <p:nvPr>
            <p:ph type="sldNum" sz="quarter" idx="12"/>
          </p:nvPr>
        </p:nvSpPr>
        <p:spPr/>
        <p:txBody>
          <a:bodyPr/>
          <a:lstStyle/>
          <a:p>
            <a:fld id="{ED1A6700-4B8E-C940-9C38-BD3ABD7F9838}" type="slidenum">
              <a:rPr lang="en-US" smtClean="0"/>
              <a:t>74</a:t>
            </a:fld>
            <a:endParaRPr lang="en-US"/>
          </a:p>
        </p:txBody>
      </p:sp>
      <p:pic>
        <p:nvPicPr>
          <p:cNvPr id="8" name="Picture 7">
            <a:extLst>
              <a:ext uri="{FF2B5EF4-FFF2-40B4-BE49-F238E27FC236}">
                <a16:creationId xmlns:a16="http://schemas.microsoft.com/office/drawing/2014/main" id="{18971EC6-30A1-9D48-B82D-385A9513DB57}"/>
              </a:ext>
            </a:extLst>
          </p:cNvPr>
          <p:cNvPicPr>
            <a:picLocks noChangeAspect="1"/>
          </p:cNvPicPr>
          <p:nvPr/>
        </p:nvPicPr>
        <p:blipFill rotWithShape="1">
          <a:blip r:embed="rId2"/>
          <a:srcRect t="6260" r="26250" b="5107"/>
          <a:stretch/>
        </p:blipFill>
        <p:spPr>
          <a:xfrm>
            <a:off x="-1346200" y="1961322"/>
            <a:ext cx="5249771" cy="2973387"/>
          </a:xfrm>
          <a:prstGeom prst="rect">
            <a:avLst/>
          </a:prstGeom>
        </p:spPr>
      </p:pic>
      <p:sp>
        <p:nvSpPr>
          <p:cNvPr id="9" name="Content Placeholder 5">
            <a:extLst>
              <a:ext uri="{FF2B5EF4-FFF2-40B4-BE49-F238E27FC236}">
                <a16:creationId xmlns:a16="http://schemas.microsoft.com/office/drawing/2014/main" id="{582FEA6D-BFA6-E746-A7F6-D6F511615987}"/>
              </a:ext>
            </a:extLst>
          </p:cNvPr>
          <p:cNvSpPr txBox="1">
            <a:spLocks/>
          </p:cNvSpPr>
          <p:nvPr/>
        </p:nvSpPr>
        <p:spPr>
          <a:xfrm>
            <a:off x="8470900" y="6032395"/>
            <a:ext cx="3721100" cy="64791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2000" dirty="0">
                <a:solidFill>
                  <a:schemeClr val="bg1">
                    <a:lumMod val="50000"/>
                  </a:schemeClr>
                </a:solidFill>
              </a:rPr>
              <a:t>Data from </a:t>
            </a:r>
            <a:r>
              <a:rPr lang="en-US" sz="2000" dirty="0" err="1">
                <a:solidFill>
                  <a:schemeClr val="bg1">
                    <a:lumMod val="50000"/>
                  </a:schemeClr>
                </a:solidFill>
              </a:rPr>
              <a:t>Fullprof</a:t>
            </a:r>
            <a:r>
              <a:rPr lang="en-US" sz="2000" dirty="0">
                <a:solidFill>
                  <a:schemeClr val="bg1">
                    <a:lumMod val="50000"/>
                  </a:schemeClr>
                </a:solidFill>
              </a:rPr>
              <a:t> website</a:t>
            </a:r>
          </a:p>
        </p:txBody>
      </p:sp>
      <p:sp>
        <p:nvSpPr>
          <p:cNvPr id="10" name="Rectangle 9">
            <a:extLst>
              <a:ext uri="{FF2B5EF4-FFF2-40B4-BE49-F238E27FC236}">
                <a16:creationId xmlns:a16="http://schemas.microsoft.com/office/drawing/2014/main" id="{F2DE3F15-010A-6946-8948-A1C18C2D069E}"/>
              </a:ext>
            </a:extLst>
          </p:cNvPr>
          <p:cNvSpPr/>
          <p:nvPr/>
        </p:nvSpPr>
        <p:spPr>
          <a:xfrm>
            <a:off x="4576670" y="2937400"/>
            <a:ext cx="7170829" cy="1938992"/>
          </a:xfrm>
          <a:prstGeom prst="rect">
            <a:avLst/>
          </a:prstGeom>
          <a:solidFill>
            <a:schemeClr val="accent4">
              <a:lumMod val="40000"/>
              <a:lumOff val="60000"/>
            </a:schemeClr>
          </a:solidFill>
        </p:spPr>
        <p:txBody>
          <a:bodyPr wrap="square">
            <a:spAutoFit/>
          </a:bodyPr>
          <a:lstStyle/>
          <a:p>
            <a:r>
              <a:rPr lang="en-US" sz="2000" dirty="0"/>
              <a:t>Space Group: </a:t>
            </a:r>
            <a:r>
              <a:rPr lang="en-US" sz="2000" i="1" dirty="0"/>
              <a:t>F d</a:t>
            </a:r>
            <a:r>
              <a:rPr lang="en-US" sz="2000" dirty="0"/>
              <a:t> -3 </a:t>
            </a:r>
            <a:r>
              <a:rPr lang="en-US" sz="2000" i="1" dirty="0"/>
              <a:t>m</a:t>
            </a:r>
          </a:p>
          <a:p>
            <a:r>
              <a:rPr lang="en-US" sz="2000" dirty="0"/>
              <a:t>Atomic position</a:t>
            </a:r>
          </a:p>
          <a:p>
            <a:r>
              <a:rPr lang="en-US" sz="2000" dirty="0"/>
              <a:t>Tetrahedral A-positions  (</a:t>
            </a:r>
            <a:r>
              <a:rPr lang="en-US" sz="2000" dirty="0" err="1"/>
              <a:t>Mg,Al</a:t>
            </a:r>
            <a:r>
              <a:rPr lang="en-US" sz="2000" dirty="0"/>
              <a:t>)  8</a:t>
            </a:r>
            <a:r>
              <a:rPr lang="en-US" sz="2000" i="1" dirty="0"/>
              <a:t>a</a:t>
            </a:r>
            <a:r>
              <a:rPr lang="en-US" sz="2000" dirty="0"/>
              <a:t>  (1/8,1/8,1/8)</a:t>
            </a:r>
          </a:p>
          <a:p>
            <a:r>
              <a:rPr lang="en-US" sz="2000" dirty="0"/>
              <a:t>Octahedral  B-positions (</a:t>
            </a:r>
            <a:r>
              <a:rPr lang="en-US" sz="2000" dirty="0" err="1"/>
              <a:t>Mg,Al</a:t>
            </a:r>
            <a:r>
              <a:rPr lang="en-US" sz="2000" dirty="0"/>
              <a:t>)  16</a:t>
            </a:r>
            <a:r>
              <a:rPr lang="en-US" sz="2000" i="1" dirty="0"/>
              <a:t>d</a:t>
            </a:r>
            <a:r>
              <a:rPr lang="en-US" sz="2000" dirty="0"/>
              <a:t> (1/2,1/2,1/2)</a:t>
            </a:r>
          </a:p>
          <a:p>
            <a:r>
              <a:rPr lang="en-US" sz="2000" dirty="0"/>
              <a:t>Oxygen positions           (O)    32</a:t>
            </a:r>
            <a:r>
              <a:rPr lang="en-US" sz="2000" i="1" dirty="0"/>
              <a:t>e</a:t>
            </a:r>
            <a:r>
              <a:rPr lang="en-US" sz="2000" dirty="0"/>
              <a:t> (</a:t>
            </a:r>
            <a:r>
              <a:rPr lang="en-US" sz="2000" i="1" dirty="0" err="1"/>
              <a:t>x,x,x</a:t>
            </a:r>
            <a:r>
              <a:rPr lang="en-US" sz="2000" dirty="0"/>
              <a:t>) </a:t>
            </a:r>
            <a:r>
              <a:rPr lang="en-US" sz="2000" i="1" dirty="0"/>
              <a:t>x </a:t>
            </a:r>
            <a:r>
              <a:rPr lang="en-US" sz="2000" dirty="0"/>
              <a:t>= 0.26</a:t>
            </a:r>
          </a:p>
          <a:p>
            <a:r>
              <a:rPr lang="en-US" sz="2000" dirty="0"/>
              <a:t>Unit cell  : </a:t>
            </a:r>
            <a:r>
              <a:rPr lang="en-US" sz="2000" i="1" dirty="0"/>
              <a:t>a</a:t>
            </a:r>
            <a:r>
              <a:rPr lang="en-US" sz="2000" dirty="0"/>
              <a:t> = 8 </a:t>
            </a:r>
            <a:r>
              <a:rPr lang="en-US" sz="2000" dirty="0" err="1"/>
              <a:t>Å</a:t>
            </a:r>
            <a:endParaRPr lang="en-US" sz="2000" dirty="0"/>
          </a:p>
        </p:txBody>
      </p:sp>
      <p:sp>
        <p:nvSpPr>
          <p:cNvPr id="11" name="Rectangle 10">
            <a:extLst>
              <a:ext uri="{FF2B5EF4-FFF2-40B4-BE49-F238E27FC236}">
                <a16:creationId xmlns:a16="http://schemas.microsoft.com/office/drawing/2014/main" id="{9B2B2AAF-BADD-CC42-86D8-8A29508D5B3D}"/>
              </a:ext>
            </a:extLst>
          </p:cNvPr>
          <p:cNvSpPr/>
          <p:nvPr/>
        </p:nvSpPr>
        <p:spPr>
          <a:xfrm>
            <a:off x="406400" y="-1876861"/>
            <a:ext cx="12255500" cy="923330"/>
          </a:xfrm>
          <a:prstGeom prst="rect">
            <a:avLst/>
          </a:prstGeom>
        </p:spPr>
        <p:txBody>
          <a:bodyPr wrap="square">
            <a:spAutoFit/>
          </a:bodyPr>
          <a:lstStyle/>
          <a:p>
            <a:r>
              <a:rPr lang="sv-SE" dirty="0">
                <a:latin typeface="Courier" pitchFamily="2" charset="0"/>
              </a:rPr>
              <a:t>   1 Mg  Mg1         0.00000    0.00000    0.00000    1.000    1.000    8a      -43m</a:t>
            </a:r>
          </a:p>
          <a:p>
            <a:r>
              <a:rPr lang="sv-SE" dirty="0">
                <a:latin typeface="Courier" pitchFamily="2" charset="0"/>
              </a:rPr>
              <a:t>   2 Al  Al1         0.62500    0.62500    0.62500    1.000    1.000   16d      .-3m</a:t>
            </a:r>
          </a:p>
          <a:p>
            <a:r>
              <a:rPr lang="sv-SE" dirty="0">
                <a:latin typeface="Courier" pitchFamily="2" charset="0"/>
              </a:rPr>
              <a:t>   3 O   O1          0.38730    0.38730    0.38730    1.000    1.000   32e       .3m</a:t>
            </a:r>
            <a:endParaRPr lang="sv-SE" dirty="0">
              <a:effectLst/>
              <a:latin typeface="Courier" pitchFamily="2" charset="0"/>
            </a:endParaRPr>
          </a:p>
        </p:txBody>
      </p:sp>
      <p:sp>
        <p:nvSpPr>
          <p:cNvPr id="12" name="Rectangle 11">
            <a:extLst>
              <a:ext uri="{FF2B5EF4-FFF2-40B4-BE49-F238E27FC236}">
                <a16:creationId xmlns:a16="http://schemas.microsoft.com/office/drawing/2014/main" id="{EF79969A-878C-CA4A-B32C-9D1586E14CD5}"/>
              </a:ext>
            </a:extLst>
          </p:cNvPr>
          <p:cNvSpPr/>
          <p:nvPr/>
        </p:nvSpPr>
        <p:spPr>
          <a:xfrm>
            <a:off x="4576671" y="1241609"/>
            <a:ext cx="7170829" cy="1631216"/>
          </a:xfrm>
          <a:prstGeom prst="rect">
            <a:avLst/>
          </a:prstGeom>
          <a:solidFill>
            <a:schemeClr val="accent4">
              <a:lumMod val="20000"/>
              <a:lumOff val="80000"/>
            </a:schemeClr>
          </a:solidFill>
        </p:spPr>
        <p:txBody>
          <a:bodyPr wrap="square">
            <a:spAutoFit/>
          </a:bodyPr>
          <a:lstStyle/>
          <a:p>
            <a:r>
              <a:rPr lang="en-US" sz="2000" dirty="0"/>
              <a:t>Neutron powder diffraction</a:t>
            </a:r>
          </a:p>
          <a:p>
            <a:r>
              <a:rPr lang="en-US" sz="2000" dirty="0"/>
              <a:t>T = 300K</a:t>
            </a:r>
          </a:p>
          <a:p>
            <a:r>
              <a:rPr lang="en-US" sz="2000" dirty="0"/>
              <a:t>3T2 (LLB) (Data format: INS=1)</a:t>
            </a:r>
          </a:p>
          <a:p>
            <a:r>
              <a:rPr lang="en-US" sz="2000" i="1" dirty="0">
                <a:latin typeface="Symbol" pitchFamily="2" charset="2"/>
              </a:rPr>
              <a:t>l</a:t>
            </a:r>
            <a:r>
              <a:rPr lang="en-US" sz="2000" dirty="0"/>
              <a:t> = 1.227 </a:t>
            </a:r>
            <a:r>
              <a:rPr lang="en-US" sz="2000" dirty="0" err="1"/>
              <a:t>Å</a:t>
            </a:r>
            <a:endParaRPr lang="en-US" sz="2000" dirty="0"/>
          </a:p>
          <a:p>
            <a:r>
              <a:rPr lang="en-US" sz="2000" dirty="0"/>
              <a:t>Profile parameters function NPR=7</a:t>
            </a:r>
          </a:p>
        </p:txBody>
      </p:sp>
      <p:sp>
        <p:nvSpPr>
          <p:cNvPr id="13" name="Rectangle 12">
            <a:extLst>
              <a:ext uri="{FF2B5EF4-FFF2-40B4-BE49-F238E27FC236}">
                <a16:creationId xmlns:a16="http://schemas.microsoft.com/office/drawing/2014/main" id="{369F8F28-08E0-8E4E-9A96-C2BC6BFE90B5}"/>
              </a:ext>
            </a:extLst>
          </p:cNvPr>
          <p:cNvSpPr/>
          <p:nvPr/>
        </p:nvSpPr>
        <p:spPr>
          <a:xfrm>
            <a:off x="3230143" y="4909309"/>
            <a:ext cx="4652215" cy="1938992"/>
          </a:xfrm>
          <a:prstGeom prst="rect">
            <a:avLst/>
          </a:prstGeom>
          <a:solidFill>
            <a:schemeClr val="bg2">
              <a:lumMod val="90000"/>
            </a:schemeClr>
          </a:solidFill>
        </p:spPr>
        <p:txBody>
          <a:bodyPr wrap="square">
            <a:spAutoFit/>
          </a:bodyPr>
          <a:lstStyle/>
          <a:p>
            <a:r>
              <a:rPr lang="en-US" sz="2000" dirty="0" err="1"/>
              <a:t>MgO</a:t>
            </a:r>
            <a:r>
              <a:rPr lang="en-US" sz="2000" dirty="0"/>
              <a:t> impurity</a:t>
            </a:r>
          </a:p>
          <a:p>
            <a:r>
              <a:rPr lang="en-US" sz="2000" dirty="0"/>
              <a:t>Space Group: </a:t>
            </a:r>
            <a:r>
              <a:rPr lang="en-US" sz="2000" i="1" dirty="0"/>
              <a:t>F m -3 m</a:t>
            </a:r>
          </a:p>
          <a:p>
            <a:r>
              <a:rPr lang="en-US" sz="2000" dirty="0"/>
              <a:t>Atomic position</a:t>
            </a:r>
          </a:p>
          <a:p>
            <a:r>
              <a:rPr lang="en-US" sz="2000" dirty="0"/>
              <a:t>Mg positions (Mg)  4</a:t>
            </a:r>
            <a:r>
              <a:rPr lang="en-US" sz="2000" i="1" dirty="0"/>
              <a:t>a</a:t>
            </a:r>
            <a:r>
              <a:rPr lang="en-US" sz="2000" dirty="0"/>
              <a:t>  (0,0,0)</a:t>
            </a:r>
          </a:p>
          <a:p>
            <a:r>
              <a:rPr lang="en-US" sz="2000" dirty="0"/>
              <a:t>Oxygen positions  (O) 4b (1/2</a:t>
            </a:r>
            <a:r>
              <a:rPr lang="en-US" sz="2000" i="1" dirty="0"/>
              <a:t>,</a:t>
            </a:r>
            <a:r>
              <a:rPr lang="en-US" sz="2000" dirty="0"/>
              <a:t> 1/2</a:t>
            </a:r>
            <a:r>
              <a:rPr lang="en-US" sz="2000" i="1" dirty="0"/>
              <a:t>,</a:t>
            </a:r>
            <a:r>
              <a:rPr lang="en-US" sz="2000" dirty="0"/>
              <a:t> 1/2) </a:t>
            </a:r>
          </a:p>
          <a:p>
            <a:r>
              <a:rPr lang="en-US" sz="2000" dirty="0"/>
              <a:t>Unit cell  : </a:t>
            </a:r>
            <a:r>
              <a:rPr lang="en-US" sz="2000" i="1" dirty="0"/>
              <a:t>a</a:t>
            </a:r>
            <a:r>
              <a:rPr lang="en-US" sz="2000" dirty="0"/>
              <a:t> = 4.22 </a:t>
            </a:r>
            <a:r>
              <a:rPr lang="en-US" sz="2000" dirty="0" err="1"/>
              <a:t>Å</a:t>
            </a:r>
            <a:endParaRPr lang="en-US" sz="2000" dirty="0"/>
          </a:p>
        </p:txBody>
      </p:sp>
    </p:spTree>
    <p:extLst>
      <p:ext uri="{BB962C8B-B14F-4D97-AF65-F5344CB8AC3E}">
        <p14:creationId xmlns:p14="http://schemas.microsoft.com/office/powerpoint/2010/main" val="37822598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2DDC4-23E9-E243-B811-5DAE456C7D31}"/>
              </a:ext>
            </a:extLst>
          </p:cNvPr>
          <p:cNvSpPr>
            <a:spLocks noGrp="1"/>
          </p:cNvSpPr>
          <p:nvPr>
            <p:ph type="title"/>
          </p:nvPr>
        </p:nvSpPr>
        <p:spPr/>
        <p:txBody>
          <a:bodyPr/>
          <a:lstStyle/>
          <a:p>
            <a:r>
              <a:rPr lang="en-US" dirty="0"/>
              <a:t>Steps of the refinement </a:t>
            </a:r>
          </a:p>
        </p:txBody>
      </p:sp>
      <p:sp>
        <p:nvSpPr>
          <p:cNvPr id="6" name="Content Placeholder 5">
            <a:extLst>
              <a:ext uri="{FF2B5EF4-FFF2-40B4-BE49-F238E27FC236}">
                <a16:creationId xmlns:a16="http://schemas.microsoft.com/office/drawing/2014/main" id="{31CD91DC-6E17-A941-A44E-2252769A1704}"/>
              </a:ext>
            </a:extLst>
          </p:cNvPr>
          <p:cNvSpPr>
            <a:spLocks noGrp="1"/>
          </p:cNvSpPr>
          <p:nvPr>
            <p:ph idx="1"/>
          </p:nvPr>
        </p:nvSpPr>
        <p:spPr/>
        <p:txBody>
          <a:bodyPr/>
          <a:lstStyle/>
          <a:p>
            <a:r>
              <a:rPr lang="en-US" dirty="0"/>
              <a:t>Refinement in several steps</a:t>
            </a:r>
          </a:p>
          <a:p>
            <a:pPr lvl="1"/>
            <a:r>
              <a:rPr lang="en-US" dirty="0"/>
              <a:t>Scale factor </a:t>
            </a:r>
          </a:p>
          <a:p>
            <a:pPr lvl="1"/>
            <a:r>
              <a:rPr lang="en-US" dirty="0"/>
              <a:t>Background</a:t>
            </a:r>
          </a:p>
          <a:p>
            <a:pPr lvl="1"/>
            <a:r>
              <a:rPr lang="en-US" dirty="0"/>
              <a:t>Lattice parameters and zero shift</a:t>
            </a:r>
          </a:p>
          <a:p>
            <a:pPr lvl="1"/>
            <a:r>
              <a:rPr lang="en-US" dirty="0"/>
              <a:t>Atomic positions </a:t>
            </a:r>
          </a:p>
          <a:p>
            <a:pPr lvl="1"/>
            <a:r>
              <a:rPr lang="en-US" dirty="0"/>
              <a:t>Thermal parameter</a:t>
            </a:r>
          </a:p>
          <a:p>
            <a:pPr lvl="1"/>
            <a:r>
              <a:rPr lang="en-US" dirty="0"/>
              <a:t>Occupational parameters (if necessary ) </a:t>
            </a:r>
          </a:p>
          <a:p>
            <a:pPr lvl="1"/>
            <a:r>
              <a:rPr lang="en-US" dirty="0"/>
              <a:t>Profile parameters</a:t>
            </a:r>
          </a:p>
          <a:p>
            <a:pPr lvl="1"/>
            <a:endParaRPr lang="en-US" dirty="0"/>
          </a:p>
        </p:txBody>
      </p:sp>
      <p:sp>
        <p:nvSpPr>
          <p:cNvPr id="3" name="Date Placeholder 2">
            <a:extLst>
              <a:ext uri="{FF2B5EF4-FFF2-40B4-BE49-F238E27FC236}">
                <a16:creationId xmlns:a16="http://schemas.microsoft.com/office/drawing/2014/main" id="{CB88B106-21D8-E349-9167-CDD6D961389F}"/>
              </a:ext>
            </a:extLst>
          </p:cNvPr>
          <p:cNvSpPr>
            <a:spLocks noGrp="1"/>
          </p:cNvSpPr>
          <p:nvPr>
            <p:ph type="dt" sz="half" idx="10"/>
          </p:nvPr>
        </p:nvSpPr>
        <p:spPr/>
        <p:txBody>
          <a:bodyPr/>
          <a:lstStyle/>
          <a:p>
            <a:fld id="{72E6678F-F5D4-FB43-9E04-04EF90AD7AAA}" type="datetime1">
              <a:rPr lang="sv-SE" smtClean="0"/>
              <a:t>2019-09-11</a:t>
            </a:fld>
            <a:endParaRPr lang="en-US"/>
          </a:p>
        </p:txBody>
      </p:sp>
      <p:sp>
        <p:nvSpPr>
          <p:cNvPr id="5" name="Slide Number Placeholder 4">
            <a:extLst>
              <a:ext uri="{FF2B5EF4-FFF2-40B4-BE49-F238E27FC236}">
                <a16:creationId xmlns:a16="http://schemas.microsoft.com/office/drawing/2014/main" id="{CDF15D57-733D-6545-A6DD-D45040B672D9}"/>
              </a:ext>
            </a:extLst>
          </p:cNvPr>
          <p:cNvSpPr>
            <a:spLocks noGrp="1"/>
          </p:cNvSpPr>
          <p:nvPr>
            <p:ph type="sldNum" sz="quarter" idx="12"/>
          </p:nvPr>
        </p:nvSpPr>
        <p:spPr/>
        <p:txBody>
          <a:bodyPr/>
          <a:lstStyle/>
          <a:p>
            <a:fld id="{ED1A6700-4B8E-C940-9C38-BD3ABD7F9838}" type="slidenum">
              <a:rPr lang="en-US" smtClean="0"/>
              <a:t>75</a:t>
            </a:fld>
            <a:endParaRPr lang="en-US"/>
          </a:p>
        </p:txBody>
      </p:sp>
      <p:pic>
        <p:nvPicPr>
          <p:cNvPr id="4" name="Picture 3">
            <a:extLst>
              <a:ext uri="{FF2B5EF4-FFF2-40B4-BE49-F238E27FC236}">
                <a16:creationId xmlns:a16="http://schemas.microsoft.com/office/drawing/2014/main" id="{2F815CE9-6098-3F4E-820F-224F565BB60B}"/>
              </a:ext>
            </a:extLst>
          </p:cNvPr>
          <p:cNvPicPr>
            <a:picLocks noChangeAspect="1"/>
          </p:cNvPicPr>
          <p:nvPr/>
        </p:nvPicPr>
        <p:blipFill>
          <a:blip r:embed="rId2"/>
          <a:stretch>
            <a:fillRect/>
          </a:stretch>
        </p:blipFill>
        <p:spPr>
          <a:xfrm>
            <a:off x="12256456" y="8634"/>
            <a:ext cx="9218287" cy="6858000"/>
          </a:xfrm>
          <a:prstGeom prst="rect">
            <a:avLst/>
          </a:prstGeom>
        </p:spPr>
      </p:pic>
      <p:sp>
        <p:nvSpPr>
          <p:cNvPr id="7" name="TextBox 6">
            <a:extLst>
              <a:ext uri="{FF2B5EF4-FFF2-40B4-BE49-F238E27FC236}">
                <a16:creationId xmlns:a16="http://schemas.microsoft.com/office/drawing/2014/main" id="{06DD9767-BE48-BB42-AF0D-CD1A3CB5F873}"/>
              </a:ext>
            </a:extLst>
          </p:cNvPr>
          <p:cNvSpPr txBox="1"/>
          <p:nvPr/>
        </p:nvSpPr>
        <p:spPr>
          <a:xfrm>
            <a:off x="718312" y="5718038"/>
            <a:ext cx="10755376" cy="523220"/>
          </a:xfrm>
          <a:prstGeom prst="rect">
            <a:avLst/>
          </a:prstGeom>
          <a:solidFill>
            <a:srgbClr val="FFFF00"/>
          </a:solidFill>
        </p:spPr>
        <p:txBody>
          <a:bodyPr wrap="square" rtlCol="0">
            <a:spAutoFit/>
          </a:bodyPr>
          <a:lstStyle/>
          <a:p>
            <a:r>
              <a:rPr lang="en-US" sz="2800" dirty="0"/>
              <a:t>You can refine structure (these parameters) using diffraction data!</a:t>
            </a:r>
          </a:p>
        </p:txBody>
      </p:sp>
    </p:spTree>
    <p:extLst>
      <p:ext uri="{BB962C8B-B14F-4D97-AF65-F5344CB8AC3E}">
        <p14:creationId xmlns:p14="http://schemas.microsoft.com/office/powerpoint/2010/main" val="40070835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672A-52A3-534F-A7F2-E7C5E186FF80}"/>
              </a:ext>
            </a:extLst>
          </p:cNvPr>
          <p:cNvSpPr>
            <a:spLocks noGrp="1"/>
          </p:cNvSpPr>
          <p:nvPr>
            <p:ph type="title"/>
          </p:nvPr>
        </p:nvSpPr>
        <p:spPr/>
        <p:txBody>
          <a:bodyPr/>
          <a:lstStyle/>
          <a:p>
            <a:r>
              <a:rPr lang="en-US" dirty="0" err="1"/>
              <a:t>FullProf</a:t>
            </a:r>
            <a:r>
              <a:rPr lang="en-US" dirty="0"/>
              <a:t> files</a:t>
            </a:r>
          </a:p>
        </p:txBody>
      </p:sp>
      <p:sp>
        <p:nvSpPr>
          <p:cNvPr id="3" name="Content Placeholder 2">
            <a:extLst>
              <a:ext uri="{FF2B5EF4-FFF2-40B4-BE49-F238E27FC236}">
                <a16:creationId xmlns:a16="http://schemas.microsoft.com/office/drawing/2014/main" id="{E01D13DB-4935-E24A-903C-9B86578A06BE}"/>
              </a:ext>
            </a:extLst>
          </p:cNvPr>
          <p:cNvSpPr>
            <a:spLocks noGrp="1"/>
          </p:cNvSpPr>
          <p:nvPr>
            <p:ph idx="1"/>
          </p:nvPr>
        </p:nvSpPr>
        <p:spPr/>
        <p:txBody>
          <a:bodyPr/>
          <a:lstStyle/>
          <a:p>
            <a:r>
              <a:rPr lang="en-US" dirty="0"/>
              <a:t>Data file </a:t>
            </a:r>
          </a:p>
          <a:p>
            <a:r>
              <a:rPr lang="en-US" dirty="0"/>
              <a:t>.PCR file: Input file</a:t>
            </a:r>
          </a:p>
          <a:p>
            <a:r>
              <a:rPr lang="en-US" dirty="0"/>
              <a:t>.OUT file</a:t>
            </a:r>
          </a:p>
          <a:p>
            <a:r>
              <a:rPr lang="en-US" dirty="0"/>
              <a:t>.SUM file</a:t>
            </a:r>
          </a:p>
          <a:p>
            <a:r>
              <a:rPr lang="en-US" dirty="0"/>
              <a:t>.CIF file - VESTA</a:t>
            </a:r>
          </a:p>
          <a:p>
            <a:r>
              <a:rPr lang="en-US" dirty="0"/>
              <a:t>.HKL file</a:t>
            </a:r>
          </a:p>
        </p:txBody>
      </p:sp>
      <p:sp>
        <p:nvSpPr>
          <p:cNvPr id="4" name="Date Placeholder 3">
            <a:extLst>
              <a:ext uri="{FF2B5EF4-FFF2-40B4-BE49-F238E27FC236}">
                <a16:creationId xmlns:a16="http://schemas.microsoft.com/office/drawing/2014/main" id="{C566634C-909A-0741-9151-FF76288CA184}"/>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834AFBB4-C7FF-D842-B44E-68262B1AC24D}"/>
              </a:ext>
            </a:extLst>
          </p:cNvPr>
          <p:cNvSpPr>
            <a:spLocks noGrp="1"/>
          </p:cNvSpPr>
          <p:nvPr>
            <p:ph type="sldNum" sz="quarter" idx="12"/>
          </p:nvPr>
        </p:nvSpPr>
        <p:spPr/>
        <p:txBody>
          <a:bodyPr/>
          <a:lstStyle/>
          <a:p>
            <a:fld id="{ED1A6700-4B8E-C940-9C38-BD3ABD7F9838}" type="slidenum">
              <a:rPr lang="en-US" smtClean="0"/>
              <a:t>76</a:t>
            </a:fld>
            <a:endParaRPr lang="en-US"/>
          </a:p>
        </p:txBody>
      </p:sp>
    </p:spTree>
    <p:extLst>
      <p:ext uri="{BB962C8B-B14F-4D97-AF65-F5344CB8AC3E}">
        <p14:creationId xmlns:p14="http://schemas.microsoft.com/office/powerpoint/2010/main" val="3497473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D9099-CD89-FC40-B6F5-FEB9527ED281}"/>
              </a:ext>
            </a:extLst>
          </p:cNvPr>
          <p:cNvSpPr>
            <a:spLocks noGrp="1"/>
          </p:cNvSpPr>
          <p:nvPr>
            <p:ph type="title"/>
          </p:nvPr>
        </p:nvSpPr>
        <p:spPr/>
        <p:txBody>
          <a:bodyPr/>
          <a:lstStyle/>
          <a:p>
            <a:r>
              <a:rPr lang="en-US" dirty="0"/>
              <a:t>Difficulties </a:t>
            </a:r>
          </a:p>
        </p:txBody>
      </p:sp>
      <p:sp>
        <p:nvSpPr>
          <p:cNvPr id="3" name="Date Placeholder 2">
            <a:extLst>
              <a:ext uri="{FF2B5EF4-FFF2-40B4-BE49-F238E27FC236}">
                <a16:creationId xmlns:a16="http://schemas.microsoft.com/office/drawing/2014/main" id="{069CB557-4A4E-3141-B094-4137F07C3526}"/>
              </a:ext>
            </a:extLst>
          </p:cNvPr>
          <p:cNvSpPr>
            <a:spLocks noGrp="1"/>
          </p:cNvSpPr>
          <p:nvPr>
            <p:ph type="dt" sz="half" idx="10"/>
          </p:nvPr>
        </p:nvSpPr>
        <p:spPr/>
        <p:txBody>
          <a:bodyPr/>
          <a:lstStyle/>
          <a:p>
            <a:fld id="{409C7318-FF0C-7143-9E84-2D8904BC39CE}" type="datetime1">
              <a:rPr lang="sv-SE" smtClean="0"/>
              <a:t>2019-09-11</a:t>
            </a:fld>
            <a:endParaRPr lang="en-US"/>
          </a:p>
        </p:txBody>
      </p:sp>
      <p:sp>
        <p:nvSpPr>
          <p:cNvPr id="4" name="Slide Number Placeholder 3">
            <a:extLst>
              <a:ext uri="{FF2B5EF4-FFF2-40B4-BE49-F238E27FC236}">
                <a16:creationId xmlns:a16="http://schemas.microsoft.com/office/drawing/2014/main" id="{378EA515-10A7-DB44-8A9C-DCB4D92E6A79}"/>
              </a:ext>
            </a:extLst>
          </p:cNvPr>
          <p:cNvSpPr>
            <a:spLocks noGrp="1"/>
          </p:cNvSpPr>
          <p:nvPr>
            <p:ph type="sldNum" sz="quarter" idx="12"/>
          </p:nvPr>
        </p:nvSpPr>
        <p:spPr/>
        <p:txBody>
          <a:bodyPr/>
          <a:lstStyle/>
          <a:p>
            <a:fld id="{ED1A6700-4B8E-C940-9C38-BD3ABD7F9838}" type="slidenum">
              <a:rPr lang="en-US" smtClean="0"/>
              <a:t>77</a:t>
            </a:fld>
            <a:endParaRPr lang="en-US"/>
          </a:p>
        </p:txBody>
      </p:sp>
      <p:sp>
        <p:nvSpPr>
          <p:cNvPr id="6" name="Content Placeholder 5">
            <a:extLst>
              <a:ext uri="{FF2B5EF4-FFF2-40B4-BE49-F238E27FC236}">
                <a16:creationId xmlns:a16="http://schemas.microsoft.com/office/drawing/2014/main" id="{85775BA8-13E4-5743-86CF-FE848773F287}"/>
              </a:ext>
            </a:extLst>
          </p:cNvPr>
          <p:cNvSpPr>
            <a:spLocks noGrp="1"/>
          </p:cNvSpPr>
          <p:nvPr>
            <p:ph idx="1"/>
          </p:nvPr>
        </p:nvSpPr>
        <p:spPr/>
        <p:txBody>
          <a:bodyPr>
            <a:normAutofit lnSpcReduction="10000"/>
          </a:bodyPr>
          <a:lstStyle/>
          <a:p>
            <a:pPr marL="0" indent="0">
              <a:buNone/>
            </a:pPr>
            <a:r>
              <a:rPr lang="en-US" b="1" u="sng" dirty="0"/>
              <a:t>More parameters More difficult! </a:t>
            </a:r>
          </a:p>
          <a:p>
            <a:r>
              <a:rPr lang="en-US" dirty="0"/>
              <a:t>High background</a:t>
            </a:r>
          </a:p>
          <a:p>
            <a:r>
              <a:rPr lang="en-US" dirty="0"/>
              <a:t> Peak broadening </a:t>
            </a:r>
          </a:p>
          <a:p>
            <a:pPr lvl="1"/>
            <a:r>
              <a:rPr lang="en-US" dirty="0"/>
              <a:t>Anisotropic </a:t>
            </a:r>
          </a:p>
          <a:p>
            <a:pPr lvl="1"/>
            <a:r>
              <a:rPr lang="en-US" dirty="0"/>
              <a:t>Asymmetric shape </a:t>
            </a:r>
          </a:p>
          <a:p>
            <a:r>
              <a:rPr lang="en-US" dirty="0"/>
              <a:t>Too large or too small crystallites </a:t>
            </a:r>
          </a:p>
          <a:p>
            <a:r>
              <a:rPr lang="en-US" dirty="0"/>
              <a:t>Absorption </a:t>
            </a:r>
          </a:p>
          <a:p>
            <a:r>
              <a:rPr lang="en-US" dirty="0"/>
              <a:t>More than single phase (impurity)</a:t>
            </a:r>
          </a:p>
          <a:p>
            <a:r>
              <a:rPr lang="en-US" dirty="0"/>
              <a:t>Low symmetry..! </a:t>
            </a:r>
          </a:p>
        </p:txBody>
      </p:sp>
      <p:pic>
        <p:nvPicPr>
          <p:cNvPr id="8" name="Picture 7">
            <a:extLst>
              <a:ext uri="{FF2B5EF4-FFF2-40B4-BE49-F238E27FC236}">
                <a16:creationId xmlns:a16="http://schemas.microsoft.com/office/drawing/2014/main" id="{BD37A1AA-2C7B-DB46-BC57-32AC2E4E56EA}"/>
              </a:ext>
            </a:extLst>
          </p:cNvPr>
          <p:cNvPicPr>
            <a:picLocks noChangeAspect="1"/>
          </p:cNvPicPr>
          <p:nvPr/>
        </p:nvPicPr>
        <p:blipFill>
          <a:blip r:embed="rId2"/>
          <a:stretch>
            <a:fillRect/>
          </a:stretch>
        </p:blipFill>
        <p:spPr>
          <a:xfrm>
            <a:off x="7801981" y="1313411"/>
            <a:ext cx="4264124" cy="3822662"/>
          </a:xfrm>
          <a:prstGeom prst="rect">
            <a:avLst/>
          </a:prstGeom>
        </p:spPr>
      </p:pic>
    </p:spTree>
    <p:extLst>
      <p:ext uri="{BB962C8B-B14F-4D97-AF65-F5344CB8AC3E}">
        <p14:creationId xmlns:p14="http://schemas.microsoft.com/office/powerpoint/2010/main" val="3858893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B6826-603A-C642-B22C-244601C85CD4}"/>
              </a:ext>
            </a:extLst>
          </p:cNvPr>
          <p:cNvSpPr>
            <a:spLocks noGrp="1"/>
          </p:cNvSpPr>
          <p:nvPr>
            <p:ph type="title"/>
          </p:nvPr>
        </p:nvSpPr>
        <p:spPr/>
        <p:txBody>
          <a:bodyPr/>
          <a:lstStyle/>
          <a:p>
            <a:r>
              <a:rPr lang="en-US" dirty="0"/>
              <a:t>Now you try!: LaMnO</a:t>
            </a:r>
            <a:r>
              <a:rPr lang="en-US" baseline="-25000" dirty="0"/>
              <a:t>3</a:t>
            </a:r>
          </a:p>
        </p:txBody>
      </p:sp>
      <p:sp>
        <p:nvSpPr>
          <p:cNvPr id="4" name="Date Placeholder 3">
            <a:extLst>
              <a:ext uri="{FF2B5EF4-FFF2-40B4-BE49-F238E27FC236}">
                <a16:creationId xmlns:a16="http://schemas.microsoft.com/office/drawing/2014/main" id="{C8E360B9-0D7D-074B-9C7F-2887DD006A3D}"/>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00C3E11B-8F2A-BC41-9388-53EF01DBD05F}"/>
              </a:ext>
            </a:extLst>
          </p:cNvPr>
          <p:cNvSpPr>
            <a:spLocks noGrp="1"/>
          </p:cNvSpPr>
          <p:nvPr>
            <p:ph type="sldNum" sz="quarter" idx="12"/>
          </p:nvPr>
        </p:nvSpPr>
        <p:spPr/>
        <p:txBody>
          <a:bodyPr/>
          <a:lstStyle/>
          <a:p>
            <a:fld id="{ED1A6700-4B8E-C940-9C38-BD3ABD7F9838}" type="slidenum">
              <a:rPr lang="en-US" smtClean="0"/>
              <a:t>78</a:t>
            </a:fld>
            <a:endParaRPr lang="en-US"/>
          </a:p>
        </p:txBody>
      </p:sp>
      <p:sp>
        <p:nvSpPr>
          <p:cNvPr id="6" name="TextBox 5">
            <a:extLst>
              <a:ext uri="{FF2B5EF4-FFF2-40B4-BE49-F238E27FC236}">
                <a16:creationId xmlns:a16="http://schemas.microsoft.com/office/drawing/2014/main" id="{AF11E56E-0503-F84C-AC2E-0384F33BA9E2}"/>
              </a:ext>
            </a:extLst>
          </p:cNvPr>
          <p:cNvSpPr txBox="1"/>
          <p:nvPr/>
        </p:nvSpPr>
        <p:spPr>
          <a:xfrm>
            <a:off x="60361" y="1335949"/>
            <a:ext cx="7898524" cy="400110"/>
          </a:xfrm>
          <a:prstGeom prst="rect">
            <a:avLst/>
          </a:prstGeom>
          <a:noFill/>
        </p:spPr>
        <p:txBody>
          <a:bodyPr wrap="square" rtlCol="0">
            <a:spAutoFit/>
          </a:bodyPr>
          <a:lstStyle/>
          <a:p>
            <a:r>
              <a:rPr lang="en-US" sz="2000" dirty="0"/>
              <a:t>Crystal structure determination of LaMnO</a:t>
            </a:r>
            <a:r>
              <a:rPr lang="en-US" sz="2000" baseline="-25000" dirty="0"/>
              <a:t>3</a:t>
            </a:r>
            <a:r>
              <a:rPr lang="en-US" sz="2000" dirty="0"/>
              <a:t>: 300K, 573K, 798K</a:t>
            </a:r>
          </a:p>
        </p:txBody>
      </p:sp>
      <p:sp>
        <p:nvSpPr>
          <p:cNvPr id="10" name="Content Placeholder 5">
            <a:extLst>
              <a:ext uri="{FF2B5EF4-FFF2-40B4-BE49-F238E27FC236}">
                <a16:creationId xmlns:a16="http://schemas.microsoft.com/office/drawing/2014/main" id="{4CEEE86A-4FF9-8245-A8C5-B0DC3201ADF4}"/>
              </a:ext>
            </a:extLst>
          </p:cNvPr>
          <p:cNvSpPr txBox="1">
            <a:spLocks/>
          </p:cNvSpPr>
          <p:nvPr/>
        </p:nvSpPr>
        <p:spPr>
          <a:xfrm>
            <a:off x="-225826" y="4544491"/>
            <a:ext cx="3721100" cy="64791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1800" dirty="0">
                <a:solidFill>
                  <a:schemeClr val="bg1">
                    <a:lumMod val="50000"/>
                  </a:schemeClr>
                </a:solidFill>
              </a:rPr>
              <a:t>Data from </a:t>
            </a:r>
            <a:r>
              <a:rPr lang="en-US" sz="1800" dirty="0" err="1">
                <a:solidFill>
                  <a:schemeClr val="bg1">
                    <a:lumMod val="50000"/>
                  </a:schemeClr>
                </a:solidFill>
              </a:rPr>
              <a:t>Fullprof</a:t>
            </a:r>
            <a:r>
              <a:rPr lang="en-US" sz="1800" dirty="0">
                <a:solidFill>
                  <a:schemeClr val="bg1">
                    <a:lumMod val="50000"/>
                  </a:schemeClr>
                </a:solidFill>
              </a:rPr>
              <a:t> website</a:t>
            </a:r>
          </a:p>
        </p:txBody>
      </p:sp>
      <p:pic>
        <p:nvPicPr>
          <p:cNvPr id="17" name="Picture 16">
            <a:extLst>
              <a:ext uri="{FF2B5EF4-FFF2-40B4-BE49-F238E27FC236}">
                <a16:creationId xmlns:a16="http://schemas.microsoft.com/office/drawing/2014/main" id="{4149C7DB-7421-D24A-B181-E4D9D44981C6}"/>
              </a:ext>
            </a:extLst>
          </p:cNvPr>
          <p:cNvPicPr>
            <a:picLocks noChangeAspect="1"/>
          </p:cNvPicPr>
          <p:nvPr/>
        </p:nvPicPr>
        <p:blipFill rotWithShape="1">
          <a:blip r:embed="rId2"/>
          <a:srcRect l="29844" r="30534"/>
          <a:stretch/>
        </p:blipFill>
        <p:spPr>
          <a:xfrm>
            <a:off x="396474" y="1719617"/>
            <a:ext cx="2476500" cy="2737597"/>
          </a:xfrm>
          <a:prstGeom prst="rect">
            <a:avLst/>
          </a:prstGeom>
        </p:spPr>
      </p:pic>
      <p:sp>
        <p:nvSpPr>
          <p:cNvPr id="11" name="Rectangle 10">
            <a:extLst>
              <a:ext uri="{FF2B5EF4-FFF2-40B4-BE49-F238E27FC236}">
                <a16:creationId xmlns:a16="http://schemas.microsoft.com/office/drawing/2014/main" id="{5D3FD681-2795-A24F-82EC-0004E9013E1A}"/>
              </a:ext>
            </a:extLst>
          </p:cNvPr>
          <p:cNvSpPr/>
          <p:nvPr/>
        </p:nvSpPr>
        <p:spPr>
          <a:xfrm>
            <a:off x="3065371" y="1813188"/>
            <a:ext cx="4808629" cy="2246769"/>
          </a:xfrm>
          <a:prstGeom prst="rect">
            <a:avLst/>
          </a:prstGeom>
          <a:solidFill>
            <a:schemeClr val="accent4">
              <a:lumMod val="40000"/>
              <a:lumOff val="60000"/>
            </a:schemeClr>
          </a:solidFill>
        </p:spPr>
        <p:txBody>
          <a:bodyPr wrap="square">
            <a:spAutoFit/>
          </a:bodyPr>
          <a:lstStyle/>
          <a:p>
            <a:r>
              <a:rPr lang="en-US" sz="2000" dirty="0"/>
              <a:t>Space Group: </a:t>
            </a:r>
            <a:r>
              <a:rPr lang="en-US" sz="2000" i="1" dirty="0"/>
              <a:t>P b n m</a:t>
            </a:r>
          </a:p>
          <a:p>
            <a:r>
              <a:rPr lang="en-US" sz="2000" dirty="0"/>
              <a:t>Atomic position</a:t>
            </a:r>
          </a:p>
          <a:p>
            <a:r>
              <a:rPr lang="en-US" sz="2000" dirty="0"/>
              <a:t>La  4</a:t>
            </a:r>
            <a:r>
              <a:rPr lang="en-US" sz="2000" i="1" dirty="0"/>
              <a:t>c</a:t>
            </a:r>
            <a:r>
              <a:rPr lang="en-US" sz="2000" dirty="0"/>
              <a:t> (0, 0.05, 0.25)</a:t>
            </a:r>
          </a:p>
          <a:p>
            <a:r>
              <a:rPr lang="en-US" sz="2000" dirty="0"/>
              <a:t>Mn 4a (1/2 0 0)</a:t>
            </a:r>
          </a:p>
          <a:p>
            <a:r>
              <a:rPr lang="en-US" sz="2000" dirty="0"/>
              <a:t>O1 4c (0,</a:t>
            </a:r>
            <a:r>
              <a:rPr lang="en-US" sz="2000" i="1" dirty="0"/>
              <a:t> </a:t>
            </a:r>
            <a:r>
              <a:rPr lang="en-US" sz="2000" dirty="0"/>
              <a:t>0.49</a:t>
            </a:r>
            <a:r>
              <a:rPr lang="en-US" sz="2000" i="1" dirty="0"/>
              <a:t>,</a:t>
            </a:r>
            <a:r>
              <a:rPr lang="en-US" sz="2000" dirty="0"/>
              <a:t> 0.25) </a:t>
            </a:r>
          </a:p>
          <a:p>
            <a:r>
              <a:rPr lang="en-US" sz="2000" dirty="0"/>
              <a:t>O2 8d (0.7,</a:t>
            </a:r>
            <a:r>
              <a:rPr lang="en-US" sz="2000" i="1" dirty="0"/>
              <a:t> </a:t>
            </a:r>
            <a:r>
              <a:rPr lang="en-US" sz="2000" dirty="0"/>
              <a:t>0.3</a:t>
            </a:r>
            <a:r>
              <a:rPr lang="en-US" sz="2000" i="1" dirty="0"/>
              <a:t>,</a:t>
            </a:r>
            <a:r>
              <a:rPr lang="en-US" sz="2000" dirty="0"/>
              <a:t> 0.04) </a:t>
            </a:r>
          </a:p>
          <a:p>
            <a:r>
              <a:rPr lang="en-US" sz="2000" dirty="0"/>
              <a:t>Unit cell  : </a:t>
            </a:r>
            <a:r>
              <a:rPr lang="en-US" sz="2000" i="1" dirty="0"/>
              <a:t>a</a:t>
            </a:r>
            <a:r>
              <a:rPr lang="en-US" sz="2000" dirty="0"/>
              <a:t> = 5.5 </a:t>
            </a:r>
            <a:r>
              <a:rPr lang="en-US" sz="2000" dirty="0" err="1"/>
              <a:t>Å</a:t>
            </a:r>
            <a:r>
              <a:rPr lang="en-US" sz="2000" dirty="0"/>
              <a:t>, </a:t>
            </a:r>
            <a:r>
              <a:rPr lang="en-US" sz="2000" i="1" dirty="0"/>
              <a:t>b</a:t>
            </a:r>
            <a:r>
              <a:rPr lang="en-US" sz="2000" dirty="0"/>
              <a:t> = 5.7 </a:t>
            </a:r>
            <a:r>
              <a:rPr lang="en-US" sz="2000" dirty="0" err="1"/>
              <a:t>Å</a:t>
            </a:r>
            <a:r>
              <a:rPr lang="en-US" sz="2000" dirty="0"/>
              <a:t>, </a:t>
            </a:r>
            <a:r>
              <a:rPr lang="en-US" sz="2000" i="1" dirty="0"/>
              <a:t>c</a:t>
            </a:r>
            <a:r>
              <a:rPr lang="en-US" sz="2000" dirty="0"/>
              <a:t> = 7.7 </a:t>
            </a:r>
            <a:r>
              <a:rPr lang="en-US" sz="2000" dirty="0" err="1"/>
              <a:t>Å</a:t>
            </a:r>
            <a:endParaRPr lang="en-US" sz="2000" dirty="0"/>
          </a:p>
        </p:txBody>
      </p:sp>
      <p:sp>
        <p:nvSpPr>
          <p:cNvPr id="12" name="Rectangle 11">
            <a:extLst>
              <a:ext uri="{FF2B5EF4-FFF2-40B4-BE49-F238E27FC236}">
                <a16:creationId xmlns:a16="http://schemas.microsoft.com/office/drawing/2014/main" id="{53CD7E8C-0833-394F-A79E-67DA52EBEF7D}"/>
              </a:ext>
            </a:extLst>
          </p:cNvPr>
          <p:cNvSpPr/>
          <p:nvPr/>
        </p:nvSpPr>
        <p:spPr>
          <a:xfrm>
            <a:off x="7988300" y="1251236"/>
            <a:ext cx="4148229" cy="1631216"/>
          </a:xfrm>
          <a:prstGeom prst="rect">
            <a:avLst/>
          </a:prstGeom>
          <a:solidFill>
            <a:schemeClr val="accent4">
              <a:lumMod val="20000"/>
              <a:lumOff val="80000"/>
            </a:schemeClr>
          </a:solidFill>
        </p:spPr>
        <p:txBody>
          <a:bodyPr wrap="square">
            <a:spAutoFit/>
          </a:bodyPr>
          <a:lstStyle/>
          <a:p>
            <a:r>
              <a:rPr lang="en-US" sz="2000" dirty="0"/>
              <a:t>Neutron powder diffraction</a:t>
            </a:r>
          </a:p>
          <a:p>
            <a:r>
              <a:rPr lang="en-US" sz="2000" dirty="0"/>
              <a:t>T = 300K, 573K and 798K</a:t>
            </a:r>
          </a:p>
          <a:p>
            <a:r>
              <a:rPr lang="en-US" sz="2000" dirty="0"/>
              <a:t>3T2 (LLB) (Data format: INS=6)</a:t>
            </a:r>
          </a:p>
          <a:p>
            <a:r>
              <a:rPr lang="en-US" sz="2000" i="1" dirty="0">
                <a:latin typeface="Symbol" pitchFamily="2" charset="2"/>
              </a:rPr>
              <a:t>l</a:t>
            </a:r>
            <a:r>
              <a:rPr lang="en-US" sz="2000" dirty="0"/>
              <a:t> = 1.227 </a:t>
            </a:r>
            <a:r>
              <a:rPr lang="en-US" sz="2000" dirty="0" err="1"/>
              <a:t>Å</a:t>
            </a:r>
            <a:endParaRPr lang="en-US" sz="2000" dirty="0"/>
          </a:p>
          <a:p>
            <a:r>
              <a:rPr lang="en-US" sz="2000" dirty="0"/>
              <a:t>Profile parameters function NPR=7</a:t>
            </a:r>
          </a:p>
        </p:txBody>
      </p:sp>
      <p:sp>
        <p:nvSpPr>
          <p:cNvPr id="13" name="Rectangle 12">
            <a:extLst>
              <a:ext uri="{FF2B5EF4-FFF2-40B4-BE49-F238E27FC236}">
                <a16:creationId xmlns:a16="http://schemas.microsoft.com/office/drawing/2014/main" id="{95C2D7A2-E5DE-4E48-8D7B-2EF7EA64DA02}"/>
              </a:ext>
            </a:extLst>
          </p:cNvPr>
          <p:cNvSpPr/>
          <p:nvPr/>
        </p:nvSpPr>
        <p:spPr>
          <a:xfrm>
            <a:off x="3340100" y="4317840"/>
            <a:ext cx="8521700" cy="707886"/>
          </a:xfrm>
          <a:prstGeom prst="rect">
            <a:avLst/>
          </a:prstGeom>
          <a:solidFill>
            <a:schemeClr val="bg2">
              <a:lumMod val="90000"/>
            </a:schemeClr>
          </a:solidFill>
        </p:spPr>
        <p:txBody>
          <a:bodyPr wrap="square">
            <a:spAutoFit/>
          </a:bodyPr>
          <a:lstStyle/>
          <a:p>
            <a:r>
              <a:rPr lang="en-US" sz="2000" dirty="0"/>
              <a:t>A signature of phase transition above 798K, but this time we will fit whole temperature pattern using same structure (</a:t>
            </a:r>
            <a:r>
              <a:rPr lang="en-US" sz="2000" i="1" dirty="0" err="1"/>
              <a:t>Pbnm</a:t>
            </a:r>
            <a:r>
              <a:rPr lang="en-US" sz="2000" dirty="0"/>
              <a:t>). </a:t>
            </a:r>
          </a:p>
        </p:txBody>
      </p:sp>
      <p:sp>
        <p:nvSpPr>
          <p:cNvPr id="18" name="Rectangle 17">
            <a:extLst>
              <a:ext uri="{FF2B5EF4-FFF2-40B4-BE49-F238E27FC236}">
                <a16:creationId xmlns:a16="http://schemas.microsoft.com/office/drawing/2014/main" id="{F0C4CA59-14BD-1840-87E0-C87E7518EB34}"/>
              </a:ext>
            </a:extLst>
          </p:cNvPr>
          <p:cNvSpPr/>
          <p:nvPr/>
        </p:nvSpPr>
        <p:spPr>
          <a:xfrm>
            <a:off x="8216899" y="2937193"/>
            <a:ext cx="3810001" cy="1323439"/>
          </a:xfrm>
          <a:prstGeom prst="rect">
            <a:avLst/>
          </a:prstGeom>
          <a:solidFill>
            <a:schemeClr val="accent3">
              <a:lumMod val="20000"/>
              <a:lumOff val="80000"/>
            </a:schemeClr>
          </a:solidFill>
        </p:spPr>
        <p:txBody>
          <a:bodyPr wrap="square">
            <a:spAutoFit/>
          </a:bodyPr>
          <a:lstStyle/>
          <a:p>
            <a:r>
              <a:rPr lang="en-US" sz="2000" dirty="0" err="1"/>
              <a:t>B</a:t>
            </a:r>
            <a:r>
              <a:rPr lang="en-US" sz="2000" baseline="-25000" dirty="0" err="1"/>
              <a:t>iso</a:t>
            </a:r>
            <a:r>
              <a:rPr lang="en-US" sz="2000" dirty="0"/>
              <a:t>: start from 1.00</a:t>
            </a:r>
          </a:p>
          <a:p>
            <a:r>
              <a:rPr lang="en-US" sz="2000" dirty="0"/>
              <a:t>Zero: 0.00</a:t>
            </a:r>
          </a:p>
          <a:p>
            <a:r>
              <a:rPr lang="en-US" sz="2000" dirty="0"/>
              <a:t>Refine profile parameter: Y only start from 0.00</a:t>
            </a:r>
          </a:p>
        </p:txBody>
      </p:sp>
      <p:sp>
        <p:nvSpPr>
          <p:cNvPr id="19" name="Rectangle 18">
            <a:extLst>
              <a:ext uri="{FF2B5EF4-FFF2-40B4-BE49-F238E27FC236}">
                <a16:creationId xmlns:a16="http://schemas.microsoft.com/office/drawing/2014/main" id="{04749A2F-BCD0-7348-A3E1-AB2E84A7DFC7}"/>
              </a:ext>
            </a:extLst>
          </p:cNvPr>
          <p:cNvSpPr/>
          <p:nvPr/>
        </p:nvSpPr>
        <p:spPr>
          <a:xfrm>
            <a:off x="534238" y="5090260"/>
            <a:ext cx="11410112" cy="1631216"/>
          </a:xfrm>
          <a:prstGeom prst="rect">
            <a:avLst/>
          </a:prstGeom>
          <a:solidFill>
            <a:srgbClr val="F5D6C6"/>
          </a:solidFill>
        </p:spPr>
        <p:txBody>
          <a:bodyPr wrap="square">
            <a:spAutoFit/>
          </a:bodyPr>
          <a:lstStyle/>
          <a:p>
            <a:r>
              <a:rPr lang="en-US" sz="2000" dirty="0"/>
              <a:t>Mission 	 (1) Find unit cell (using </a:t>
            </a:r>
            <a:r>
              <a:rPr lang="en-US" sz="2000" b="1" dirty="0"/>
              <a:t>DICVOL</a:t>
            </a:r>
            <a:r>
              <a:rPr lang="en-US" sz="2000" dirty="0"/>
              <a:t>)</a:t>
            </a:r>
          </a:p>
          <a:p>
            <a:r>
              <a:rPr lang="en-US" sz="2000" dirty="0"/>
              <a:t>		 (2) Le Bail Fit </a:t>
            </a:r>
          </a:p>
          <a:p>
            <a:r>
              <a:rPr lang="en-US" sz="2000" dirty="0"/>
              <a:t>		 (3) Rietveld refinement starting from structure above</a:t>
            </a:r>
          </a:p>
          <a:p>
            <a:r>
              <a:rPr lang="en-US" sz="2000" dirty="0"/>
              <a:t>		 (4) Plot unit cell parameters, bond distances and thermal displacement parameters</a:t>
            </a:r>
          </a:p>
          <a:p>
            <a:r>
              <a:rPr lang="en-US" sz="2000" dirty="0"/>
              <a:t>		 (5) Visualize the refined structure using </a:t>
            </a:r>
            <a:r>
              <a:rPr lang="en-US" sz="2000" b="1" dirty="0"/>
              <a:t>VESTA</a:t>
            </a:r>
            <a:r>
              <a:rPr lang="en-US" sz="2000" dirty="0"/>
              <a:t> </a:t>
            </a:r>
          </a:p>
        </p:txBody>
      </p:sp>
    </p:spTree>
    <p:extLst>
      <p:ext uri="{BB962C8B-B14F-4D97-AF65-F5344CB8AC3E}">
        <p14:creationId xmlns:p14="http://schemas.microsoft.com/office/powerpoint/2010/main" val="1161882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02197-61CD-C544-8975-786CB422B3DB}"/>
              </a:ext>
            </a:extLst>
          </p:cNvPr>
          <p:cNvSpPr>
            <a:spLocks noGrp="1"/>
          </p:cNvSpPr>
          <p:nvPr>
            <p:ph type="title"/>
          </p:nvPr>
        </p:nvSpPr>
        <p:spPr/>
        <p:txBody>
          <a:bodyPr/>
          <a:lstStyle/>
          <a:p>
            <a:r>
              <a:rPr lang="en-US" dirty="0"/>
              <a:t>High penetration</a:t>
            </a:r>
          </a:p>
        </p:txBody>
      </p:sp>
      <p:sp>
        <p:nvSpPr>
          <p:cNvPr id="4" name="Date Placeholder 3">
            <a:extLst>
              <a:ext uri="{FF2B5EF4-FFF2-40B4-BE49-F238E27FC236}">
                <a16:creationId xmlns:a16="http://schemas.microsoft.com/office/drawing/2014/main" id="{EB75B6DE-945F-6646-A0F1-8232415AFF22}"/>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FC0B3336-2771-E743-8986-9C3A8E8FA0A3}"/>
              </a:ext>
            </a:extLst>
          </p:cNvPr>
          <p:cNvSpPr>
            <a:spLocks noGrp="1"/>
          </p:cNvSpPr>
          <p:nvPr>
            <p:ph type="sldNum" sz="quarter" idx="12"/>
          </p:nvPr>
        </p:nvSpPr>
        <p:spPr/>
        <p:txBody>
          <a:bodyPr/>
          <a:lstStyle/>
          <a:p>
            <a:fld id="{ED1A6700-4B8E-C940-9C38-BD3ABD7F9838}" type="slidenum">
              <a:rPr lang="en-US" smtClean="0"/>
              <a:t>8</a:t>
            </a:fld>
            <a:endParaRPr lang="en-US"/>
          </a:p>
        </p:txBody>
      </p:sp>
      <p:pic>
        <p:nvPicPr>
          <p:cNvPr id="1025" name="Picture 1" descr="page7image2219917792">
            <a:extLst>
              <a:ext uri="{FF2B5EF4-FFF2-40B4-BE49-F238E27FC236}">
                <a16:creationId xmlns:a16="http://schemas.microsoft.com/office/drawing/2014/main" id="{036C656F-9852-EE43-81B2-314240928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25" y="2158739"/>
            <a:ext cx="2209800" cy="27559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10image2135580352">
            <a:extLst>
              <a:ext uri="{FF2B5EF4-FFF2-40B4-BE49-F238E27FC236}">
                <a16:creationId xmlns:a16="http://schemas.microsoft.com/office/drawing/2014/main" id="{EC928E8B-4BB4-354D-AC56-CCBC6B2A6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7661" y="2158739"/>
            <a:ext cx="1981200" cy="35179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13image2136942112">
            <a:extLst>
              <a:ext uri="{FF2B5EF4-FFF2-40B4-BE49-F238E27FC236}">
                <a16:creationId xmlns:a16="http://schemas.microsoft.com/office/drawing/2014/main" id="{D2AC5049-D01E-184B-ABBC-9A1701D3D2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6151" y="2101589"/>
            <a:ext cx="2108200" cy="3289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16image2222098048">
            <a:extLst>
              <a:ext uri="{FF2B5EF4-FFF2-40B4-BE49-F238E27FC236}">
                <a16:creationId xmlns:a16="http://schemas.microsoft.com/office/drawing/2014/main" id="{8195788B-66E9-FD4A-BCDA-90FEF36FFB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6064" y="2101589"/>
            <a:ext cx="2298700" cy="2870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F54726-4546-7942-88C4-8ED1B6A759B9}"/>
              </a:ext>
            </a:extLst>
          </p:cNvPr>
          <p:cNvSpPr txBox="1"/>
          <p:nvPr/>
        </p:nvSpPr>
        <p:spPr>
          <a:xfrm>
            <a:off x="1740816" y="1368189"/>
            <a:ext cx="8710368" cy="584775"/>
          </a:xfrm>
          <a:prstGeom prst="rect">
            <a:avLst/>
          </a:prstGeom>
          <a:noFill/>
        </p:spPr>
        <p:txBody>
          <a:bodyPr wrap="square" rtlCol="0">
            <a:spAutoFit/>
          </a:bodyPr>
          <a:lstStyle/>
          <a:p>
            <a:pPr algn="ctr"/>
            <a:r>
              <a:rPr lang="en-US" sz="3200" dirty="0"/>
              <a:t>Many different sample environments!</a:t>
            </a:r>
          </a:p>
        </p:txBody>
      </p:sp>
      <p:sp>
        <p:nvSpPr>
          <p:cNvPr id="11" name="TextBox 10">
            <a:extLst>
              <a:ext uri="{FF2B5EF4-FFF2-40B4-BE49-F238E27FC236}">
                <a16:creationId xmlns:a16="http://schemas.microsoft.com/office/drawing/2014/main" id="{550EF252-CEEB-2045-8275-6119721D728D}"/>
              </a:ext>
            </a:extLst>
          </p:cNvPr>
          <p:cNvSpPr txBox="1"/>
          <p:nvPr/>
        </p:nvSpPr>
        <p:spPr>
          <a:xfrm>
            <a:off x="264669" y="4965125"/>
            <a:ext cx="3081846" cy="461665"/>
          </a:xfrm>
          <a:prstGeom prst="rect">
            <a:avLst/>
          </a:prstGeom>
          <a:noFill/>
        </p:spPr>
        <p:txBody>
          <a:bodyPr wrap="square" rtlCol="0">
            <a:spAutoFit/>
          </a:bodyPr>
          <a:lstStyle/>
          <a:p>
            <a:r>
              <a:rPr lang="en-US" sz="2400" dirty="0"/>
              <a:t> Low temperature </a:t>
            </a:r>
          </a:p>
        </p:txBody>
      </p:sp>
      <p:sp>
        <p:nvSpPr>
          <p:cNvPr id="12" name="TextBox 11">
            <a:extLst>
              <a:ext uri="{FF2B5EF4-FFF2-40B4-BE49-F238E27FC236}">
                <a16:creationId xmlns:a16="http://schemas.microsoft.com/office/drawing/2014/main" id="{6AFCDE2A-C4B7-6149-8E75-8F21F9E8732D}"/>
              </a:ext>
            </a:extLst>
          </p:cNvPr>
          <p:cNvSpPr txBox="1"/>
          <p:nvPr/>
        </p:nvSpPr>
        <p:spPr>
          <a:xfrm>
            <a:off x="3327661" y="5727125"/>
            <a:ext cx="2123454" cy="461665"/>
          </a:xfrm>
          <a:prstGeom prst="rect">
            <a:avLst/>
          </a:prstGeom>
          <a:noFill/>
        </p:spPr>
        <p:txBody>
          <a:bodyPr wrap="square" rtlCol="0">
            <a:spAutoFit/>
          </a:bodyPr>
          <a:lstStyle/>
          <a:p>
            <a:r>
              <a:rPr lang="en-US" sz="2400" dirty="0"/>
              <a:t>Magnetic field </a:t>
            </a:r>
          </a:p>
        </p:txBody>
      </p:sp>
      <p:sp>
        <p:nvSpPr>
          <p:cNvPr id="13" name="TextBox 12">
            <a:extLst>
              <a:ext uri="{FF2B5EF4-FFF2-40B4-BE49-F238E27FC236}">
                <a16:creationId xmlns:a16="http://schemas.microsoft.com/office/drawing/2014/main" id="{0C20537B-C9FB-6344-86C4-947D2D68401E}"/>
              </a:ext>
            </a:extLst>
          </p:cNvPr>
          <p:cNvSpPr txBox="1"/>
          <p:nvPr/>
        </p:nvSpPr>
        <p:spPr>
          <a:xfrm>
            <a:off x="6513366" y="5445806"/>
            <a:ext cx="2123454" cy="461665"/>
          </a:xfrm>
          <a:prstGeom prst="rect">
            <a:avLst/>
          </a:prstGeom>
          <a:noFill/>
        </p:spPr>
        <p:txBody>
          <a:bodyPr wrap="square" rtlCol="0">
            <a:spAutoFit/>
          </a:bodyPr>
          <a:lstStyle/>
          <a:p>
            <a:r>
              <a:rPr lang="en-US" sz="2400" dirty="0"/>
              <a:t>High pressure</a:t>
            </a:r>
          </a:p>
        </p:txBody>
      </p:sp>
      <p:sp>
        <p:nvSpPr>
          <p:cNvPr id="14" name="TextBox 13">
            <a:extLst>
              <a:ext uri="{FF2B5EF4-FFF2-40B4-BE49-F238E27FC236}">
                <a16:creationId xmlns:a16="http://schemas.microsoft.com/office/drawing/2014/main" id="{B3339B8A-01AB-6346-83E2-9FC5C7C1B86A}"/>
              </a:ext>
            </a:extLst>
          </p:cNvPr>
          <p:cNvSpPr txBox="1"/>
          <p:nvPr/>
        </p:nvSpPr>
        <p:spPr>
          <a:xfrm>
            <a:off x="9041877" y="5160056"/>
            <a:ext cx="2540523" cy="461665"/>
          </a:xfrm>
          <a:prstGeom prst="rect">
            <a:avLst/>
          </a:prstGeom>
          <a:noFill/>
        </p:spPr>
        <p:txBody>
          <a:bodyPr wrap="square" rtlCol="0">
            <a:spAutoFit/>
          </a:bodyPr>
          <a:lstStyle/>
          <a:p>
            <a:r>
              <a:rPr lang="en-US" sz="2400" dirty="0"/>
              <a:t>High temperature</a:t>
            </a:r>
          </a:p>
        </p:txBody>
      </p:sp>
    </p:spTree>
    <p:extLst>
      <p:ext uri="{BB962C8B-B14F-4D97-AF65-F5344CB8AC3E}">
        <p14:creationId xmlns:p14="http://schemas.microsoft.com/office/powerpoint/2010/main" val="3853679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6293B-749B-BB4D-A204-D91B04225106}"/>
              </a:ext>
            </a:extLst>
          </p:cNvPr>
          <p:cNvSpPr>
            <a:spLocks noGrp="1"/>
          </p:cNvSpPr>
          <p:nvPr>
            <p:ph type="title"/>
          </p:nvPr>
        </p:nvSpPr>
        <p:spPr/>
        <p:txBody>
          <a:bodyPr/>
          <a:lstStyle/>
          <a:p>
            <a:r>
              <a:rPr lang="en-US" dirty="0"/>
              <a:t>Different eyes: X-ray vs Neutron</a:t>
            </a:r>
          </a:p>
        </p:txBody>
      </p:sp>
      <p:sp>
        <p:nvSpPr>
          <p:cNvPr id="4" name="Date Placeholder 3">
            <a:extLst>
              <a:ext uri="{FF2B5EF4-FFF2-40B4-BE49-F238E27FC236}">
                <a16:creationId xmlns:a16="http://schemas.microsoft.com/office/drawing/2014/main" id="{DE26FB4A-6BDE-0B48-BE54-43ACFC4331CD}"/>
              </a:ext>
            </a:extLst>
          </p:cNvPr>
          <p:cNvSpPr>
            <a:spLocks noGrp="1"/>
          </p:cNvSpPr>
          <p:nvPr>
            <p:ph type="dt" sz="half" idx="10"/>
          </p:nvPr>
        </p:nvSpPr>
        <p:spPr/>
        <p:txBody>
          <a:bodyPr/>
          <a:lstStyle/>
          <a:p>
            <a:fld id="{AFB3532A-E515-AF45-B9D1-CCE35D7754FB}" type="datetime1">
              <a:rPr lang="sv-SE" smtClean="0"/>
              <a:t>2019-09-11</a:t>
            </a:fld>
            <a:endParaRPr lang="en-US"/>
          </a:p>
        </p:txBody>
      </p:sp>
      <p:sp>
        <p:nvSpPr>
          <p:cNvPr id="5" name="Slide Number Placeholder 4">
            <a:extLst>
              <a:ext uri="{FF2B5EF4-FFF2-40B4-BE49-F238E27FC236}">
                <a16:creationId xmlns:a16="http://schemas.microsoft.com/office/drawing/2014/main" id="{24A4BB07-6239-DB4D-B7C6-FD286F5D3381}"/>
              </a:ext>
            </a:extLst>
          </p:cNvPr>
          <p:cNvSpPr>
            <a:spLocks noGrp="1"/>
          </p:cNvSpPr>
          <p:nvPr>
            <p:ph type="sldNum" sz="quarter" idx="12"/>
          </p:nvPr>
        </p:nvSpPr>
        <p:spPr/>
        <p:txBody>
          <a:bodyPr/>
          <a:lstStyle/>
          <a:p>
            <a:fld id="{ED1A6700-4B8E-C940-9C38-BD3ABD7F9838}" type="slidenum">
              <a:rPr lang="en-US" smtClean="0"/>
              <a:t>9</a:t>
            </a:fld>
            <a:endParaRPr lang="en-US"/>
          </a:p>
        </p:txBody>
      </p:sp>
      <p:pic>
        <p:nvPicPr>
          <p:cNvPr id="6" name="Picture 5">
            <a:extLst>
              <a:ext uri="{FF2B5EF4-FFF2-40B4-BE49-F238E27FC236}">
                <a16:creationId xmlns:a16="http://schemas.microsoft.com/office/drawing/2014/main" id="{9E85FFA7-F14C-004A-93BA-81F6C3E6F55B}"/>
              </a:ext>
            </a:extLst>
          </p:cNvPr>
          <p:cNvPicPr>
            <a:picLocks noChangeAspect="1"/>
          </p:cNvPicPr>
          <p:nvPr/>
        </p:nvPicPr>
        <p:blipFill rotWithShape="1">
          <a:blip r:embed="rId3"/>
          <a:srcRect l="8589" t="3808" r="6622" b="15372"/>
          <a:stretch/>
        </p:blipFill>
        <p:spPr>
          <a:xfrm>
            <a:off x="6641841" y="2941025"/>
            <a:ext cx="3352962" cy="3253859"/>
          </a:xfrm>
          <a:prstGeom prst="rect">
            <a:avLst/>
          </a:prstGeom>
        </p:spPr>
      </p:pic>
      <p:sp>
        <p:nvSpPr>
          <p:cNvPr id="10" name="TextBox 9">
            <a:extLst>
              <a:ext uri="{FF2B5EF4-FFF2-40B4-BE49-F238E27FC236}">
                <a16:creationId xmlns:a16="http://schemas.microsoft.com/office/drawing/2014/main" id="{6BF2E809-E5B7-4B49-B58F-7B22C22D7BC8}"/>
              </a:ext>
            </a:extLst>
          </p:cNvPr>
          <p:cNvSpPr txBox="1"/>
          <p:nvPr/>
        </p:nvSpPr>
        <p:spPr>
          <a:xfrm>
            <a:off x="106878" y="1767147"/>
            <a:ext cx="2883210" cy="584775"/>
          </a:xfrm>
          <a:prstGeom prst="rect">
            <a:avLst/>
          </a:prstGeom>
          <a:noFill/>
        </p:spPr>
        <p:txBody>
          <a:bodyPr wrap="square" rtlCol="0">
            <a:spAutoFit/>
          </a:bodyPr>
          <a:lstStyle/>
          <a:p>
            <a:r>
              <a:rPr lang="en-US" sz="3200" u="sng" dirty="0"/>
              <a:t>Neutron (Spin) </a:t>
            </a:r>
            <a:endParaRPr lang="en-US" sz="3200" u="sng" baseline="30000" dirty="0"/>
          </a:p>
        </p:txBody>
      </p:sp>
      <p:sp>
        <p:nvSpPr>
          <p:cNvPr id="28" name="TextBox 27">
            <a:extLst>
              <a:ext uri="{FF2B5EF4-FFF2-40B4-BE49-F238E27FC236}">
                <a16:creationId xmlns:a16="http://schemas.microsoft.com/office/drawing/2014/main" id="{51A38439-577A-CC49-BA44-5FA698F1892E}"/>
              </a:ext>
            </a:extLst>
          </p:cNvPr>
          <p:cNvSpPr txBox="1"/>
          <p:nvPr/>
        </p:nvSpPr>
        <p:spPr>
          <a:xfrm>
            <a:off x="6179887" y="2645235"/>
            <a:ext cx="1570054" cy="461665"/>
          </a:xfrm>
          <a:prstGeom prst="rect">
            <a:avLst/>
          </a:prstGeom>
          <a:noFill/>
        </p:spPr>
        <p:txBody>
          <a:bodyPr wrap="square" rtlCol="0">
            <a:spAutoFit/>
          </a:bodyPr>
          <a:lstStyle/>
          <a:p>
            <a:r>
              <a:rPr lang="en-US" sz="2400" dirty="0"/>
              <a:t>Neutron</a:t>
            </a:r>
            <a:endParaRPr lang="en-US" sz="2400" baseline="30000" dirty="0"/>
          </a:p>
        </p:txBody>
      </p:sp>
      <p:sp>
        <p:nvSpPr>
          <p:cNvPr id="29" name="TextBox 28">
            <a:extLst>
              <a:ext uri="{FF2B5EF4-FFF2-40B4-BE49-F238E27FC236}">
                <a16:creationId xmlns:a16="http://schemas.microsoft.com/office/drawing/2014/main" id="{19C4FDB1-8F2C-A34B-81AB-A5E5823A42E2}"/>
              </a:ext>
            </a:extLst>
          </p:cNvPr>
          <p:cNvSpPr txBox="1"/>
          <p:nvPr/>
        </p:nvSpPr>
        <p:spPr>
          <a:xfrm>
            <a:off x="115281" y="3087829"/>
            <a:ext cx="5479233" cy="2308324"/>
          </a:xfrm>
          <a:prstGeom prst="rect">
            <a:avLst/>
          </a:prstGeom>
          <a:noFill/>
        </p:spPr>
        <p:txBody>
          <a:bodyPr wrap="square" rtlCol="0">
            <a:spAutoFit/>
          </a:bodyPr>
          <a:lstStyle/>
          <a:p>
            <a:pPr marL="342900" indent="-342900">
              <a:buFont typeface=".Hiragino Kaku Gothic Interface W3"/>
              <a:buChar char="☞"/>
            </a:pPr>
            <a:r>
              <a:rPr lang="en-GB" sz="2400" dirty="0"/>
              <a:t>Neutrons are uncharged but do have a magnetic moment (Spin 1/2)</a:t>
            </a:r>
            <a:r>
              <a:rPr lang="en-US" sz="2400" dirty="0"/>
              <a:t>.</a:t>
            </a:r>
          </a:p>
          <a:p>
            <a:pPr marL="342900" indent="-342900">
              <a:buFont typeface=".Hiragino Kaku Gothic Interface W3"/>
              <a:buChar char="☞"/>
            </a:pPr>
            <a:r>
              <a:rPr lang="en-GB" sz="2400" dirty="0"/>
              <a:t>An additional scattering due to the dipole-dipole interaction between the nuclear spin of neutron and the unpaired electrons (outer shell).</a:t>
            </a:r>
          </a:p>
        </p:txBody>
      </p:sp>
      <p:grpSp>
        <p:nvGrpSpPr>
          <p:cNvPr id="11" name="Group 10">
            <a:extLst>
              <a:ext uri="{FF2B5EF4-FFF2-40B4-BE49-F238E27FC236}">
                <a16:creationId xmlns:a16="http://schemas.microsoft.com/office/drawing/2014/main" id="{EEF59E89-BF71-E54D-AA67-24815D5313E1}"/>
              </a:ext>
            </a:extLst>
          </p:cNvPr>
          <p:cNvGrpSpPr/>
          <p:nvPr/>
        </p:nvGrpSpPr>
        <p:grpSpPr>
          <a:xfrm rot="2930094">
            <a:off x="4711701" y="3040920"/>
            <a:ext cx="2557557" cy="424794"/>
            <a:chOff x="609600" y="2018496"/>
            <a:chExt cx="5708598" cy="948162"/>
          </a:xfrm>
        </p:grpSpPr>
        <p:cxnSp>
          <p:nvCxnSpPr>
            <p:cNvPr id="12" name="Straight Connector 11">
              <a:extLst>
                <a:ext uri="{FF2B5EF4-FFF2-40B4-BE49-F238E27FC236}">
                  <a16:creationId xmlns:a16="http://schemas.microsoft.com/office/drawing/2014/main" id="{5DC588CA-271F-B64E-8776-5356EA083E15}"/>
                </a:ext>
              </a:extLst>
            </p:cNvPr>
            <p:cNvCxnSpPr/>
            <p:nvPr/>
          </p:nvCxnSpPr>
          <p:spPr>
            <a:xfrm>
              <a:off x="609600" y="2492055"/>
              <a:ext cx="5708598" cy="0"/>
            </a:xfrm>
            <a:prstGeom prst="line">
              <a:avLst/>
            </a:prstGeom>
            <a:solidFill>
              <a:srgbClr val="7030A0">
                <a:alpha val="50196"/>
              </a:srgbClr>
            </a:solidFill>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004A03-F617-B749-ADCC-95A44FEC0CAA}"/>
                </a:ext>
              </a:extLst>
            </p:cNvPr>
            <p:cNvCxnSpPr>
              <a:cxnSpLocks/>
            </p:cNvCxnSpPr>
            <p:nvPr/>
          </p:nvCxnSpPr>
          <p:spPr>
            <a:xfrm>
              <a:off x="1252250" y="2490386"/>
              <a:ext cx="4551311" cy="0"/>
            </a:xfrm>
            <a:prstGeom prst="line">
              <a:avLst/>
            </a:prstGeom>
            <a:solidFill>
              <a:srgbClr val="7030A0">
                <a:alpha val="50196"/>
              </a:srgbClr>
            </a:solidFill>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4447A1CD-0639-3843-AA3D-C92C74A8E283}"/>
                </a:ext>
              </a:extLst>
            </p:cNvPr>
            <p:cNvSpPr/>
            <p:nvPr/>
          </p:nvSpPr>
          <p:spPr>
            <a:xfrm>
              <a:off x="990567" y="2018496"/>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D9099F41-319C-E240-BE66-0DC3FFAB6DF0}"/>
                </a:ext>
              </a:extLst>
            </p:cNvPr>
            <p:cNvSpPr/>
            <p:nvPr/>
          </p:nvSpPr>
          <p:spPr>
            <a:xfrm>
              <a:off x="2006296" y="2018496"/>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A66A0928-7115-4A4D-B576-DE13C423A867}"/>
                </a:ext>
              </a:extLst>
            </p:cNvPr>
            <p:cNvSpPr/>
            <p:nvPr/>
          </p:nvSpPr>
          <p:spPr>
            <a:xfrm>
              <a:off x="3019426" y="2018496"/>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A0A6C32D-AD0D-8345-89D4-F33D32F39BC2}"/>
                </a:ext>
              </a:extLst>
            </p:cNvPr>
            <p:cNvSpPr/>
            <p:nvPr/>
          </p:nvSpPr>
          <p:spPr>
            <a:xfrm>
              <a:off x="4040610" y="2018496"/>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9FA052D7-A6A7-AD45-87EF-F6FAC980E23D}"/>
                </a:ext>
              </a:extLst>
            </p:cNvPr>
            <p:cNvSpPr/>
            <p:nvPr/>
          </p:nvSpPr>
          <p:spPr>
            <a:xfrm rot="10800000">
              <a:off x="1509692" y="2480020"/>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95D2329F-D8ED-4B45-8FD2-3F2C42416DFF}"/>
                </a:ext>
              </a:extLst>
            </p:cNvPr>
            <p:cNvSpPr/>
            <p:nvPr/>
          </p:nvSpPr>
          <p:spPr>
            <a:xfrm rot="10800000">
              <a:off x="2520680" y="2480020"/>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23309295-3C88-2642-A5A7-5569D73E4424}"/>
                </a:ext>
              </a:extLst>
            </p:cNvPr>
            <p:cNvSpPr/>
            <p:nvPr/>
          </p:nvSpPr>
          <p:spPr>
            <a:xfrm rot="10800000">
              <a:off x="3538551" y="2480020"/>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EC882ECD-D4F9-8843-BB31-AD4E8035FD25}"/>
                </a:ext>
              </a:extLst>
            </p:cNvPr>
            <p:cNvSpPr/>
            <p:nvPr/>
          </p:nvSpPr>
          <p:spPr>
            <a:xfrm rot="10800000">
              <a:off x="4560448" y="2480020"/>
              <a:ext cx="508685" cy="486638"/>
            </a:xfrm>
            <a:custGeom>
              <a:avLst/>
              <a:gdLst>
                <a:gd name="connsiteX0" fmla="*/ 0 w 220042"/>
                <a:gd name="connsiteY0" fmla="*/ 210505 h 210505"/>
                <a:gd name="connsiteX1" fmla="*/ 73347 w 220042"/>
                <a:gd name="connsiteY1" fmla="*/ 24691 h 210505"/>
                <a:gd name="connsiteX2" fmla="*/ 122246 w 220042"/>
                <a:gd name="connsiteY2" fmla="*/ 5132 h 210505"/>
                <a:gd name="connsiteX3" fmla="*/ 161364 w 220042"/>
                <a:gd name="connsiteY3" fmla="*/ 54030 h 210505"/>
                <a:gd name="connsiteX4" fmla="*/ 220042 w 220042"/>
                <a:gd name="connsiteY4" fmla="*/ 200725 h 2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42" h="210505">
                  <a:moveTo>
                    <a:pt x="0" y="210505"/>
                  </a:moveTo>
                  <a:cubicBezTo>
                    <a:pt x="26486" y="134712"/>
                    <a:pt x="52973" y="58920"/>
                    <a:pt x="73347" y="24691"/>
                  </a:cubicBezTo>
                  <a:cubicBezTo>
                    <a:pt x="93721" y="-9538"/>
                    <a:pt x="107577" y="242"/>
                    <a:pt x="122246" y="5132"/>
                  </a:cubicBezTo>
                  <a:cubicBezTo>
                    <a:pt x="136915" y="10022"/>
                    <a:pt x="145065" y="21431"/>
                    <a:pt x="161364" y="54030"/>
                  </a:cubicBezTo>
                  <a:cubicBezTo>
                    <a:pt x="177663" y="86629"/>
                    <a:pt x="198852" y="143677"/>
                    <a:pt x="220042" y="200725"/>
                  </a:cubicBezTo>
                </a:path>
              </a:pathLst>
            </a:cu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Up Arrow 2">
            <a:extLst>
              <a:ext uri="{FF2B5EF4-FFF2-40B4-BE49-F238E27FC236}">
                <a16:creationId xmlns:a16="http://schemas.microsoft.com/office/drawing/2014/main" id="{9A3EEDE1-D4DD-B445-898A-1D39DA9C2BFB}"/>
              </a:ext>
            </a:extLst>
          </p:cNvPr>
          <p:cNvSpPr/>
          <p:nvPr/>
        </p:nvSpPr>
        <p:spPr>
          <a:xfrm rot="18391487" flipH="1">
            <a:off x="6837057" y="4215465"/>
            <a:ext cx="123086" cy="573344"/>
          </a:xfrm>
          <a:prstGeom prst="upArrow">
            <a:avLst>
              <a:gd name="adj1" fmla="val 42751"/>
              <a:gd name="adj2" fmla="val 93496"/>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86EC4B39-8900-3E4B-815A-17C2272B2485}"/>
              </a:ext>
            </a:extLst>
          </p:cNvPr>
          <p:cNvPicPr>
            <a:picLocks noChangeAspect="1"/>
          </p:cNvPicPr>
          <p:nvPr/>
        </p:nvPicPr>
        <p:blipFill rotWithShape="1">
          <a:blip r:embed="rId4">
            <a:duotone>
              <a:prstClr val="black"/>
              <a:srgbClr val="7030A0">
                <a:tint val="45000"/>
                <a:satMod val="400000"/>
              </a:srgbClr>
            </a:duotone>
            <a:extLst>
              <a:ext uri="{BEBA8EAE-BF5A-486C-A8C5-ECC9F3942E4B}">
                <a14:imgProps xmlns:a14="http://schemas.microsoft.com/office/drawing/2010/main">
                  <a14:imgLayer r:embed="rId5">
                    <a14:imgEffect>
                      <a14:backgroundRemoval t="2793" b="98496" l="15505" r="88620"/>
                    </a14:imgEffect>
                  </a14:imgLayer>
                </a14:imgProps>
              </a:ext>
              <a:ext uri="{28A0092B-C50C-407E-A947-70E740481C1C}">
                <a14:useLocalDpi xmlns:a14="http://schemas.microsoft.com/office/drawing/2010/main" val="0"/>
              </a:ext>
            </a:extLst>
          </a:blip>
          <a:srcRect l="15459" t="2565" r="11334"/>
          <a:stretch/>
        </p:blipFill>
        <p:spPr>
          <a:xfrm rot="3713209">
            <a:off x="4641619" y="1404710"/>
            <a:ext cx="675530" cy="1190713"/>
          </a:xfrm>
          <a:prstGeom prst="rect">
            <a:avLst/>
          </a:prstGeom>
        </p:spPr>
      </p:pic>
      <p:sp>
        <p:nvSpPr>
          <p:cNvPr id="37" name="TextBox 36">
            <a:extLst>
              <a:ext uri="{FF2B5EF4-FFF2-40B4-BE49-F238E27FC236}">
                <a16:creationId xmlns:a16="http://schemas.microsoft.com/office/drawing/2014/main" id="{72257C1E-2124-1C4C-BBD5-0D6F3E01D2A1}"/>
              </a:ext>
            </a:extLst>
          </p:cNvPr>
          <p:cNvSpPr txBox="1"/>
          <p:nvPr/>
        </p:nvSpPr>
        <p:spPr>
          <a:xfrm>
            <a:off x="4755052" y="1691419"/>
            <a:ext cx="481222" cy="584775"/>
          </a:xfrm>
          <a:prstGeom prst="rect">
            <a:avLst/>
          </a:prstGeom>
          <a:noFill/>
        </p:spPr>
        <p:txBody>
          <a:bodyPr wrap="none" rtlCol="0">
            <a:spAutoFit/>
          </a:bodyPr>
          <a:lstStyle/>
          <a:p>
            <a:r>
              <a:rPr lang="en-US" sz="3200" b="1" dirty="0">
                <a:ln w="9525">
                  <a:solidFill>
                    <a:schemeClr val="bg1"/>
                  </a:solidFill>
                  <a:prstDash val="solid"/>
                </a:ln>
                <a:effectLst>
                  <a:outerShdw blurRad="12700" dist="38100" dir="2700000" algn="tl" rotWithShape="0">
                    <a:schemeClr val="bg1">
                      <a:lumMod val="50000"/>
                    </a:schemeClr>
                  </a:outerShdw>
                </a:effectLst>
              </a:rPr>
              <a:t>N</a:t>
            </a:r>
          </a:p>
        </p:txBody>
      </p:sp>
    </p:spTree>
    <p:extLst>
      <p:ext uri="{BB962C8B-B14F-4D97-AF65-F5344CB8AC3E}">
        <p14:creationId xmlns:p14="http://schemas.microsoft.com/office/powerpoint/2010/main" val="307510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theme/theme1.xml><?xml version="1.0" encoding="utf-8"?>
<a:theme xmlns:a="http://schemas.openxmlformats.org/drawingml/2006/main" name="lecture">
  <a:themeElements>
    <a:clrScheme name="Custom 1">
      <a:dk1>
        <a:srgbClr val="000000"/>
      </a:dk1>
      <a:lt1>
        <a:srgbClr val="FFFFFF"/>
      </a:lt1>
      <a:dk2>
        <a:srgbClr val="00283B"/>
      </a:dk2>
      <a:lt2>
        <a:srgbClr val="F1F2CF"/>
      </a:lt2>
      <a:accent1>
        <a:srgbClr val="1C646C"/>
      </a:accent1>
      <a:accent2>
        <a:srgbClr val="F72A00"/>
      </a:accent2>
      <a:accent3>
        <a:srgbClr val="7BAA2C"/>
      </a:accent3>
      <a:accent4>
        <a:srgbClr val="FDD302"/>
      </a:accent4>
      <a:accent5>
        <a:srgbClr val="4B85BC"/>
      </a:accent5>
      <a:accent6>
        <a:srgbClr val="CA6217"/>
      </a:accent6>
      <a:hlink>
        <a:srgbClr val="0000FF"/>
      </a:hlink>
      <a:folHlink>
        <a:srgbClr val="F72A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ecture" id="{2F8FCFC1-6FAC-4245-AA3D-1B00C59749BB}" vid="{497BCAF1-E669-0B4E-A838-FE38AF71FD00}"/>
    </a:ext>
  </a:extLst>
</a:theme>
</file>

<file path=ppt/theme/theme2.xml><?xml version="1.0" encoding="utf-8"?>
<a:theme xmlns:a="http://schemas.openxmlformats.org/drawingml/2006/main" name="Theme2">
  <a:themeElements>
    <a:clrScheme name="ALLPPT-COLOR-A02">
      <a:dk1>
        <a:sysClr val="windowText" lastClr="000000"/>
      </a:dk1>
      <a:lt1>
        <a:sysClr val="window" lastClr="FFFFFF"/>
      </a:lt1>
      <a:dk2>
        <a:srgbClr val="1F497D"/>
      </a:dk2>
      <a:lt2>
        <a:srgbClr val="EEECE1"/>
      </a:lt2>
      <a:accent1>
        <a:srgbClr val="0DD2D9"/>
      </a:accent1>
      <a:accent2>
        <a:srgbClr val="0DD2D9"/>
      </a:accent2>
      <a:accent3>
        <a:srgbClr val="0DD2D9"/>
      </a:accent3>
      <a:accent4>
        <a:srgbClr val="0DD2D9"/>
      </a:accent4>
      <a:accent5>
        <a:srgbClr val="0DD2D9"/>
      </a:accent5>
      <a:accent6>
        <a:srgbClr val="0DD2D9"/>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2" id="{E859AF48-F7E8-9249-B8CB-544603325FB1}" vid="{9C8A6C64-3E2A-BF4D-B2DD-88D4A823E2C9}"/>
    </a:ext>
  </a:extLst>
</a:theme>
</file>

<file path=ppt/theme/theme3.xml><?xml version="1.0" encoding="utf-8"?>
<a:theme xmlns:a="http://schemas.openxmlformats.org/drawingml/2006/main" name="Contents Slide Master">
  <a:themeElements>
    <a:clrScheme name="ALLPPT-COLOR-A02">
      <a:dk1>
        <a:sysClr val="windowText" lastClr="000000"/>
      </a:dk1>
      <a:lt1>
        <a:sysClr val="window" lastClr="FFFFFF"/>
      </a:lt1>
      <a:dk2>
        <a:srgbClr val="1F497D"/>
      </a:dk2>
      <a:lt2>
        <a:srgbClr val="EEECE1"/>
      </a:lt2>
      <a:accent1>
        <a:srgbClr val="0DD2D9"/>
      </a:accent1>
      <a:accent2>
        <a:srgbClr val="0DD2D9"/>
      </a:accent2>
      <a:accent3>
        <a:srgbClr val="0DD2D9"/>
      </a:accent3>
      <a:accent4>
        <a:srgbClr val="0DD2D9"/>
      </a:accent4>
      <a:accent5>
        <a:srgbClr val="0DD2D9"/>
      </a:accent5>
      <a:accent6>
        <a:srgbClr val="0DD2D9"/>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stel-Watercolor-Painted-PowerPoint-Template" id="{92000F29-61D0-F242-8148-A7F24037DE43}" vid="{D0E1B3DC-FE82-2642-AF83-94CA21237C03}"/>
    </a:ext>
  </a:extLst>
</a:theme>
</file>

<file path=ppt/theme/theme4.xml><?xml version="1.0" encoding="utf-8"?>
<a:theme xmlns:a="http://schemas.openxmlformats.org/drawingml/2006/main" name="Section Break Slide Master">
  <a:themeElements>
    <a:clrScheme name="ALLPPT-COLOR-A02">
      <a:dk1>
        <a:sysClr val="windowText" lastClr="000000"/>
      </a:dk1>
      <a:lt1>
        <a:sysClr val="window" lastClr="FFFFFF"/>
      </a:lt1>
      <a:dk2>
        <a:srgbClr val="1F497D"/>
      </a:dk2>
      <a:lt2>
        <a:srgbClr val="EEECE1"/>
      </a:lt2>
      <a:accent1>
        <a:srgbClr val="0DD2D9"/>
      </a:accent1>
      <a:accent2>
        <a:srgbClr val="0DD2D9"/>
      </a:accent2>
      <a:accent3>
        <a:srgbClr val="0DD2D9"/>
      </a:accent3>
      <a:accent4>
        <a:srgbClr val="0DD2D9"/>
      </a:accent4>
      <a:accent5>
        <a:srgbClr val="0DD2D9"/>
      </a:accent5>
      <a:accent6>
        <a:srgbClr val="0DD2D9"/>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stel-Watercolor-Painted-PowerPoint-Template" id="{92000F29-61D0-F242-8148-A7F24037DE43}" vid="{D06AD999-F013-2A4F-9247-5435A39C5541}"/>
    </a:ext>
  </a:extLst>
</a:theme>
</file>

<file path=ppt/theme/theme5.xml><?xml version="1.0" encoding="utf-8"?>
<a:theme xmlns:a="http://schemas.openxmlformats.org/drawingml/2006/main" name="1_Theme2">
  <a:themeElements>
    <a:clrScheme name="ALLPPT-COLOR-A02">
      <a:dk1>
        <a:sysClr val="windowText" lastClr="000000"/>
      </a:dk1>
      <a:lt1>
        <a:sysClr val="window" lastClr="FFFFFF"/>
      </a:lt1>
      <a:dk2>
        <a:srgbClr val="1F497D"/>
      </a:dk2>
      <a:lt2>
        <a:srgbClr val="EEECE1"/>
      </a:lt2>
      <a:accent1>
        <a:srgbClr val="0DD2D9"/>
      </a:accent1>
      <a:accent2>
        <a:srgbClr val="0DD2D9"/>
      </a:accent2>
      <a:accent3>
        <a:srgbClr val="0DD2D9"/>
      </a:accent3>
      <a:accent4>
        <a:srgbClr val="0DD2D9"/>
      </a:accent4>
      <a:accent5>
        <a:srgbClr val="0DD2D9"/>
      </a:accent5>
      <a:accent6>
        <a:srgbClr val="0DD2D9"/>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2" id="{E859AF48-F7E8-9249-B8CB-544603325FB1}" vid="{9C8A6C64-3E2A-BF4D-B2DD-88D4A823E2C9}"/>
    </a:ext>
  </a:extLst>
</a:theme>
</file>

<file path=ppt/theme/theme6.xml><?xml version="1.0" encoding="utf-8"?>
<a:theme xmlns:a="http://schemas.openxmlformats.org/drawingml/2006/main" name="1_Contents Slide Master">
  <a:themeElements>
    <a:clrScheme name="ALLPPT-COLOR-A02">
      <a:dk1>
        <a:sysClr val="windowText" lastClr="000000"/>
      </a:dk1>
      <a:lt1>
        <a:sysClr val="window" lastClr="FFFFFF"/>
      </a:lt1>
      <a:dk2>
        <a:srgbClr val="1F497D"/>
      </a:dk2>
      <a:lt2>
        <a:srgbClr val="EEECE1"/>
      </a:lt2>
      <a:accent1>
        <a:srgbClr val="0DD2D9"/>
      </a:accent1>
      <a:accent2>
        <a:srgbClr val="0DD2D9"/>
      </a:accent2>
      <a:accent3>
        <a:srgbClr val="0DD2D9"/>
      </a:accent3>
      <a:accent4>
        <a:srgbClr val="0DD2D9"/>
      </a:accent4>
      <a:accent5>
        <a:srgbClr val="0DD2D9"/>
      </a:accent5>
      <a:accent6>
        <a:srgbClr val="0DD2D9"/>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stel-Watercolor-Painted-PowerPoint-Template" id="{92000F29-61D0-F242-8148-A7F24037DE43}" vid="{D0E1B3DC-FE82-2642-AF83-94CA21237C03}"/>
    </a:ext>
  </a:extLst>
</a:theme>
</file>

<file path=ppt/theme/theme7.xml><?xml version="1.0" encoding="utf-8"?>
<a:theme xmlns:a="http://schemas.openxmlformats.org/drawingml/2006/main" name="1_Section Break Slide Master">
  <a:themeElements>
    <a:clrScheme name="ALLPPT-COLOR-A02">
      <a:dk1>
        <a:sysClr val="windowText" lastClr="000000"/>
      </a:dk1>
      <a:lt1>
        <a:sysClr val="window" lastClr="FFFFFF"/>
      </a:lt1>
      <a:dk2>
        <a:srgbClr val="1F497D"/>
      </a:dk2>
      <a:lt2>
        <a:srgbClr val="EEECE1"/>
      </a:lt2>
      <a:accent1>
        <a:srgbClr val="0DD2D9"/>
      </a:accent1>
      <a:accent2>
        <a:srgbClr val="0DD2D9"/>
      </a:accent2>
      <a:accent3>
        <a:srgbClr val="0DD2D9"/>
      </a:accent3>
      <a:accent4>
        <a:srgbClr val="0DD2D9"/>
      </a:accent4>
      <a:accent5>
        <a:srgbClr val="0DD2D9"/>
      </a:accent5>
      <a:accent6>
        <a:srgbClr val="0DD2D9"/>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stel-Watercolor-Painted-PowerPoint-Template" id="{92000F29-61D0-F242-8148-A7F24037DE43}" vid="{D06AD999-F013-2A4F-9247-5435A39C554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lecture</Template>
  <TotalTime>34595</TotalTime>
  <Words>3602</Words>
  <Application>Microsoft Macintosh PowerPoint</Application>
  <PresentationFormat>Widescreen</PresentationFormat>
  <Paragraphs>927</Paragraphs>
  <Slides>78</Slides>
  <Notes>24</Notes>
  <HiddenSlides>0</HiddenSlides>
  <MMClips>2</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78</vt:i4>
      </vt:variant>
    </vt:vector>
  </HeadingPairs>
  <TitlesOfParts>
    <vt:vector size="94" baseType="lpstr">
      <vt:lpstr>.Hiragino Kaku Gothic Interface W3</vt:lpstr>
      <vt:lpstr>Arial Unicode MS</vt:lpstr>
      <vt:lpstr>맑은 고딕</vt:lpstr>
      <vt:lpstr>ＭＳ Ｐゴシック</vt:lpstr>
      <vt:lpstr>Arial</vt:lpstr>
      <vt:lpstr>Calibri</vt:lpstr>
      <vt:lpstr>Cambria Math</vt:lpstr>
      <vt:lpstr>Courier</vt:lpstr>
      <vt:lpstr>Symbol</vt:lpstr>
      <vt:lpstr>lecture</vt:lpstr>
      <vt:lpstr>Theme2</vt:lpstr>
      <vt:lpstr>Contents Slide Master</vt:lpstr>
      <vt:lpstr>Section Break Slide Master</vt:lpstr>
      <vt:lpstr>1_Theme2</vt:lpstr>
      <vt:lpstr>1_Contents Slide Master</vt:lpstr>
      <vt:lpstr>1_Section Break Slide Master</vt:lpstr>
      <vt:lpstr>L6: Diffraction I</vt:lpstr>
      <vt:lpstr>Outline</vt:lpstr>
      <vt:lpstr>6 Blind men and the elephant </vt:lpstr>
      <vt:lpstr>Different eyes: X-ray vs Neutron</vt:lpstr>
      <vt:lpstr>Different eyes: X-ray vs Neutron</vt:lpstr>
      <vt:lpstr>Different eyes: X-ray vs Neutron</vt:lpstr>
      <vt:lpstr>Scattering length </vt:lpstr>
      <vt:lpstr>High penetration</vt:lpstr>
      <vt:lpstr>Different eyes: X-ray vs Neutron</vt:lpstr>
      <vt:lpstr>Form factor  </vt:lpstr>
      <vt:lpstr>How different?: Example:Mn0.3Fe0.7 </vt:lpstr>
      <vt:lpstr>How different?: Example:BiMnTeO6  </vt:lpstr>
      <vt:lpstr>Neutron vs X-ray: Practical </vt:lpstr>
      <vt:lpstr>Before… Writing the proposal </vt:lpstr>
      <vt:lpstr>Current sources</vt:lpstr>
      <vt:lpstr>Neutron source</vt:lpstr>
      <vt:lpstr>Constant wavelength v.s. TOF</vt:lpstr>
      <vt:lpstr>Different techniques</vt:lpstr>
      <vt:lpstr>Different techniques</vt:lpstr>
      <vt:lpstr>Different techniques</vt:lpstr>
      <vt:lpstr>Determination of wavelength</vt:lpstr>
      <vt:lpstr>Dependence of the resolution on 2q</vt:lpstr>
      <vt:lpstr>Different resolution depending on the beamline</vt:lpstr>
      <vt:lpstr>Different resolution depending on the wavelength</vt:lpstr>
      <vt:lpstr>Different resolution depending on the beamline</vt:lpstr>
      <vt:lpstr>Different techniques</vt:lpstr>
      <vt:lpstr>T.O.F diffraction</vt:lpstr>
      <vt:lpstr>T.O.F diffraction</vt:lpstr>
      <vt:lpstr>T.O.F powder diffraction (Spallation)</vt:lpstr>
      <vt:lpstr>Different techniques</vt:lpstr>
      <vt:lpstr>Materials</vt:lpstr>
      <vt:lpstr>Classification of Techniques</vt:lpstr>
      <vt:lpstr>Diffraction pattern</vt:lpstr>
      <vt:lpstr>Diffraction pattern</vt:lpstr>
      <vt:lpstr>Diffraction patterns </vt:lpstr>
      <vt:lpstr>Laue vs Single crystal diffraction</vt:lpstr>
      <vt:lpstr>Example: D9</vt:lpstr>
      <vt:lpstr>Laue vs Single crystal diffraction</vt:lpstr>
      <vt:lpstr>Example: OrientExpress</vt:lpstr>
      <vt:lpstr>Powder Diffraction: Constant wavelength </vt:lpstr>
      <vt:lpstr>Example:D2B</vt:lpstr>
      <vt:lpstr>Powder diffraction and the Rietveld refinement</vt:lpstr>
      <vt:lpstr>Before… neutron diffraction! </vt:lpstr>
      <vt:lpstr>Experiment </vt:lpstr>
      <vt:lpstr>Software list (just a part)</vt:lpstr>
      <vt:lpstr>Installation of FullProf</vt:lpstr>
      <vt:lpstr>Installation of VESTA</vt:lpstr>
      <vt:lpstr>Recommendation: Editor </vt:lpstr>
      <vt:lpstr>FullProf package </vt:lpstr>
      <vt:lpstr>How to open the diffraction pattern (Fullprof)</vt:lpstr>
      <vt:lpstr>Step by Step data analysis</vt:lpstr>
      <vt:lpstr>Identification of phases</vt:lpstr>
      <vt:lpstr>Identification of phases</vt:lpstr>
      <vt:lpstr>2.Indexing the Bragg peaks</vt:lpstr>
      <vt:lpstr>2.Indexing the Bragg peaks</vt:lpstr>
      <vt:lpstr>3.Space group determination</vt:lpstr>
      <vt:lpstr>Le Bail Fit</vt:lpstr>
      <vt:lpstr>Rietveld refinement </vt:lpstr>
      <vt:lpstr>The calculated profile</vt:lpstr>
      <vt:lpstr>The calculated profile</vt:lpstr>
      <vt:lpstr>The calculated profile</vt:lpstr>
      <vt:lpstr>The calculated profile</vt:lpstr>
      <vt:lpstr>The calculated profile</vt:lpstr>
      <vt:lpstr>The calculated profile</vt:lpstr>
      <vt:lpstr>The calculated profile</vt:lpstr>
      <vt:lpstr>The calculated profile</vt:lpstr>
      <vt:lpstr>The calculated profile</vt:lpstr>
      <vt:lpstr>The calculated profile</vt:lpstr>
      <vt:lpstr>The calculated profile</vt:lpstr>
      <vt:lpstr>Structure factor with structural parameters </vt:lpstr>
      <vt:lpstr>Structure factor with structural parameters </vt:lpstr>
      <vt:lpstr>Structure factor with structural parameters </vt:lpstr>
      <vt:lpstr>FullProf: Powder diffraction analysis</vt:lpstr>
      <vt:lpstr>Let’s try together</vt:lpstr>
      <vt:lpstr>Steps of the refinement </vt:lpstr>
      <vt:lpstr>FullProf files</vt:lpstr>
      <vt:lpstr>Difficulties </vt:lpstr>
      <vt:lpstr>Now you try!: LaMnO3</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L6: Diffraction I</dc:title>
  <dc:creator>松原 菜美</dc:creator>
  <cp:lastModifiedBy>Nami</cp:lastModifiedBy>
  <cp:revision>311</cp:revision>
  <dcterms:created xsi:type="dcterms:W3CDTF">2019-08-12T00:15:22Z</dcterms:created>
  <dcterms:modified xsi:type="dcterms:W3CDTF">2019-09-11T11:55:54Z</dcterms:modified>
</cp:coreProperties>
</file>